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582" r:id="rId2"/>
    <p:sldId id="584" r:id="rId3"/>
    <p:sldId id="585" r:id="rId4"/>
  </p:sldIdLst>
  <p:sldSz cx="12192000" cy="6858000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68" d="100"/>
          <a:sy n="68" d="100"/>
        </p:scale>
        <p:origin x="73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F7259C-1DDA-4282-B9E5-D40B333F26F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35CD212-E7C8-46DE-A81E-D66A5270290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027C7FD-B729-4D45-961B-9E2A5945BA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A83E-3ABB-4097-AE2E-0B149D466A4F}" type="datetimeFigureOut">
              <a:rPr lang="id-ID" smtClean="0"/>
              <a:t>30/03/2020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204156-9AD0-4928-8CF8-87A75E694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7BB696-2E0A-419D-B3EC-0FADBBF090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FB43-D798-4A34-9CF8-A7EE9B60C38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33475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228189-B48B-4826-92DF-DB6AE45938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5A767A-9B9B-43C3-B307-1A203EA6BA5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912CDE-C792-4802-A51C-29FFEB39E7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A83E-3ABB-4097-AE2E-0B149D466A4F}" type="datetimeFigureOut">
              <a:rPr lang="id-ID" smtClean="0"/>
              <a:t>30/03/2020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00FB46-ECEC-41F2-BC8A-D557991968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6AD2C8-C82F-4DA0-B7DB-9DE68E5D48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FB43-D798-4A34-9CF8-A7EE9B60C38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1839978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16DCC0B-61F7-4593-8CE3-2C7B9841C65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CE1CCFB-24A7-490D-8756-88610433CDD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0EB6A6-0B6E-474B-9C21-411241BC95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A83E-3ABB-4097-AE2E-0B149D466A4F}" type="datetimeFigureOut">
              <a:rPr lang="id-ID" smtClean="0"/>
              <a:t>30/03/2020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818831-7E0D-49E3-83B5-D0E9B4E65E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889AA7-9E93-4E05-91CC-57DE3ECA62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FB43-D798-4A34-9CF8-A7EE9B60C38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928085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B1FC7C-9D55-4198-A820-38EF2ABC4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1279D0-F480-4003-AE2A-90A4F663D5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4FBA1-1DB2-44E9-95E2-3E53ECB799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A83E-3ABB-4097-AE2E-0B149D466A4F}" type="datetimeFigureOut">
              <a:rPr lang="id-ID" smtClean="0"/>
              <a:t>30/03/2020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481E9E-A998-40A0-A467-00C585996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EC70C4-0DE3-4F0D-B0B0-8C0619F214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FB43-D798-4A34-9CF8-A7EE9B60C38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536582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05653-D4B4-456A-99D3-73938F389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B3728E-BF56-434F-A03A-3E0DDE193B4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BD9EB2-2838-42C9-B4EB-7EF23F9BF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A83E-3ABB-4097-AE2E-0B149D466A4F}" type="datetimeFigureOut">
              <a:rPr lang="id-ID" smtClean="0"/>
              <a:t>30/03/2020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14D994-DFDB-4084-B729-665DDACEA9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B4C449-1DBD-46FA-A4CC-9FEB9FB2B9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FB43-D798-4A34-9CF8-A7EE9B60C38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430106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859D07-CEE8-4904-9557-03CD0ABA15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F3F028-D0ED-4EF6-85FF-2F0048F179A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66F83EF-47D7-414B-82DE-66F290CFEE7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A3638F-F371-4EBF-BB54-BAB4F765D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A83E-3ABB-4097-AE2E-0B149D466A4F}" type="datetimeFigureOut">
              <a:rPr lang="id-ID" smtClean="0"/>
              <a:t>30/03/2020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D56823-F801-420E-A6B9-97ED5FB504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1E7708-818F-418B-92AC-C78A495F869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FB43-D798-4A34-9CF8-A7EE9B60C38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56488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59E577-2E53-43F5-9E38-52C3197F98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1E187A5-28FD-4765-B5E0-6B44FA50D7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B3C6CD8-FCE6-4DF0-AE66-3C19864793A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7C8A360-CA41-47C6-B89C-D1883687324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57B0326-3CAE-471E-9C24-2B819EC691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0DF89D7-0B42-45BC-8AB3-688615ACC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A83E-3ABB-4097-AE2E-0B149D466A4F}" type="datetimeFigureOut">
              <a:rPr lang="id-ID" smtClean="0"/>
              <a:t>30/03/2020</a:t>
            </a:fld>
            <a:endParaRPr lang="id-ID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BCCFA44-39E3-41BB-B637-FB506CDE0D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F2CBA4A-EB46-4F3A-AB24-32731B23E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FB43-D798-4A34-9CF8-A7EE9B60C38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2569020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0E2B1-BE51-4CB5-876C-99F2FA4D9D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91A44F9-B92E-4484-91EF-B15AAE1CB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A83E-3ABB-4097-AE2E-0B149D466A4F}" type="datetimeFigureOut">
              <a:rPr lang="id-ID" smtClean="0"/>
              <a:t>30/03/2020</a:t>
            </a:fld>
            <a:endParaRPr lang="id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88D02F3-5E72-4C1B-96AC-2B4CB3B87D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28B5AE-BF1F-4A16-AB49-5D30ED0A5A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FB43-D798-4A34-9CF8-A7EE9B60C38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283310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B3D865A-C103-4512-81A3-73DBEF0A3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A83E-3ABB-4097-AE2E-0B149D466A4F}" type="datetimeFigureOut">
              <a:rPr lang="id-ID" smtClean="0"/>
              <a:t>30/03/2020</a:t>
            </a:fld>
            <a:endParaRPr lang="id-ID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A011D74-50B2-42F6-997C-45A7BC96BB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189200A-EBF6-4D29-8D58-A3AF2D60D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FB43-D798-4A34-9CF8-A7EE9B60C38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619456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EBC51-6EE3-4166-8B79-94EA6842AF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9B64A07-372C-4E83-9A5F-BCD897B2E9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E2765F-650B-4490-8333-333F37CBF3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7824495-DBA3-4DE7-A73B-423DBEAB5C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A83E-3ABB-4097-AE2E-0B149D466A4F}" type="datetimeFigureOut">
              <a:rPr lang="id-ID" smtClean="0"/>
              <a:t>30/03/2020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C88843-28E3-45B6-9A94-673695CC1E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BEA22BA-3779-4A13-8F64-F7FE073A95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FB43-D798-4A34-9CF8-A7EE9B60C38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66494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54A54A-2AF6-48DE-9D37-606D425D4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0350B5-7936-4DD0-A8CD-CA971D7650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58407C7-C592-4CF5-B83D-E055641164A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1ADBAD7-1595-4DEE-94C8-ED02EE487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C9A83E-3ABB-4097-AE2E-0B149D466A4F}" type="datetimeFigureOut">
              <a:rPr lang="id-ID" smtClean="0"/>
              <a:t>30/03/2020</a:t>
            </a:fld>
            <a:endParaRPr lang="id-ID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E5714CF-AF84-45C8-B7D1-8BF7802C3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CCDDDE-06BE-41EF-904D-547D3133A4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01FB43-D798-4A34-9CF8-A7EE9B60C38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1607434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EF1CE5A-8554-4C84-99E0-0996308571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id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F65DA1-AA53-49B3-8950-1BB2B0C365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id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EBE926-0A44-4A6E-AC98-588EE33F3C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C9A83E-3ABB-4097-AE2E-0B149D466A4F}" type="datetimeFigureOut">
              <a:rPr lang="id-ID" smtClean="0"/>
              <a:t>30/03/2020</a:t>
            </a:fld>
            <a:endParaRPr lang="id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B554E89-F7EA-42F2-8745-A9E05F43D0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40454-DC20-407C-9D69-EC7D91B160D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01FB43-D798-4A34-9CF8-A7EE9B60C385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314619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10464800" cy="799064"/>
          </a:xfrm>
          <a:noFill/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Operating Support System (1/3)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717966"/>
            <a:ext cx="10464800" cy="2189017"/>
          </a:xfrm>
        </p:spPr>
        <p:txBody>
          <a:bodyPr>
            <a:normAutofit lnSpcReduction="10000"/>
          </a:bodyPr>
          <a:lstStyle/>
          <a:p>
            <a:pPr algn="just"/>
            <a:r>
              <a:rPr lang="en-US" sz="2400" dirty="0"/>
              <a:t>Also called operational support systems </a:t>
            </a:r>
            <a:r>
              <a:rPr lang="en-US" sz="2400" dirty="0">
                <a:sym typeface="Wingdings" pitchFamily="2" charset="2"/>
              </a:rPr>
              <a:t> </a:t>
            </a:r>
            <a:r>
              <a:rPr lang="en-US" sz="2400" dirty="0"/>
              <a:t>are computer systems used by telecommunications service providers. </a:t>
            </a:r>
          </a:p>
          <a:p>
            <a:pPr algn="just"/>
            <a:r>
              <a:rPr lang="en-US" sz="2400" dirty="0"/>
              <a:t>The term OSS most frequently describes "network systems" dealing with the telecom network itself, supporting processes such as maintaining network inventory, provisioning services, configuring network components, and managing faults. </a:t>
            </a:r>
          </a:p>
          <a:p>
            <a:pPr algn="just"/>
            <a:endParaRPr lang="en-US" sz="24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2874-A383-4286-A392-E662638EB3EE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CDBC3C-AC92-40FB-953B-94A71234129E}" type="datetime1">
              <a:rPr lang="en-US" smtClean="0"/>
              <a:t>3/30/2020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5D39F8AA-ABB8-664C-9A28-A8956F8FF74D}"/>
              </a:ext>
            </a:extLst>
          </p:cNvPr>
          <p:cNvSpPr txBox="1">
            <a:spLocks/>
          </p:cNvSpPr>
          <p:nvPr/>
        </p:nvSpPr>
        <p:spPr>
          <a:xfrm>
            <a:off x="802409" y="3952012"/>
            <a:ext cx="10464800" cy="2292926"/>
          </a:xfrm>
          <a:prstGeom prst="rect">
            <a:avLst/>
          </a:prstGeom>
        </p:spPr>
        <p:txBody>
          <a:bodyPr vert="horz" lIns="45720" tIns="22860" rIns="45720" bIns="22860" rtlCol="0">
            <a:normAutofit fontScale="92500" lnSpcReduction="10000"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700"/>
              <a:t>In general, an OSS covers at least the application areas:</a:t>
            </a:r>
          </a:p>
          <a:p>
            <a:pPr lvl="1" algn="just"/>
            <a:r>
              <a:rPr lang="en-US" sz="2200"/>
              <a:t>Network management systems</a:t>
            </a:r>
          </a:p>
          <a:p>
            <a:pPr lvl="1" algn="just"/>
            <a:r>
              <a:rPr lang="en-US" sz="2200"/>
              <a:t>Service delivery</a:t>
            </a:r>
          </a:p>
          <a:p>
            <a:pPr lvl="1" algn="just"/>
            <a:r>
              <a:rPr lang="en-US" sz="2200"/>
              <a:t>Service fulfillment, including the network inventory, activation and provisioning</a:t>
            </a:r>
          </a:p>
          <a:p>
            <a:pPr lvl="1" algn="just"/>
            <a:r>
              <a:rPr lang="en-US" sz="2200"/>
              <a:t>Service assurance</a:t>
            </a:r>
          </a:p>
          <a:p>
            <a:pPr lvl="1" algn="just"/>
            <a:r>
              <a:rPr lang="en-US" sz="2200"/>
              <a:t>Customer care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415195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1600" y="228600"/>
            <a:ext cx="10464800" cy="799064"/>
          </a:xfrm>
          <a:noFill/>
        </p:spPr>
        <p:txBody>
          <a:bodyPr/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Business Support System (2/3)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219202"/>
            <a:ext cx="10464800" cy="4613429"/>
          </a:xfrm>
        </p:spPr>
        <p:txBody>
          <a:bodyPr>
            <a:normAutofit/>
          </a:bodyPr>
          <a:lstStyle/>
          <a:p>
            <a:pPr algn="just"/>
            <a:r>
              <a:rPr lang="en-US" dirty="0"/>
              <a:t>The components that a telephone operator or </a:t>
            </a:r>
            <a:r>
              <a:rPr lang="en-US" dirty="0" err="1"/>
              <a:t>telco</a:t>
            </a:r>
            <a:r>
              <a:rPr lang="en-US" dirty="0"/>
              <a:t> uses to run its business operations towards customer. </a:t>
            </a:r>
          </a:p>
          <a:p>
            <a:pPr algn="just"/>
            <a:r>
              <a:rPr lang="en-US" dirty="0"/>
              <a:t>BSS and OSS platforms are linked in the need to support various end to end services. Each area has its own data and service responsibilities</a:t>
            </a:r>
          </a:p>
          <a:p>
            <a:pPr algn="just"/>
            <a:r>
              <a:rPr lang="en-US" dirty="0"/>
              <a:t>The role of business support systems in a service provider is to cover four main areas :</a:t>
            </a:r>
          </a:p>
          <a:p>
            <a:pPr lvl="1" algn="just"/>
            <a:r>
              <a:rPr lang="en-US" dirty="0"/>
              <a:t>Product management</a:t>
            </a:r>
          </a:p>
          <a:p>
            <a:pPr lvl="1" algn="just"/>
            <a:r>
              <a:rPr lang="en-US" dirty="0"/>
              <a:t>Order management</a:t>
            </a:r>
          </a:p>
          <a:p>
            <a:pPr lvl="1" algn="just"/>
            <a:r>
              <a:rPr lang="en-US" dirty="0"/>
              <a:t>Revenue management</a:t>
            </a:r>
          </a:p>
          <a:p>
            <a:pPr lvl="1" algn="just"/>
            <a:r>
              <a:rPr lang="en-US" dirty="0"/>
              <a:t>Customer management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2874-A383-4286-A392-E662638EB3EE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A3D9E-415D-47C2-A4A6-F13AA557CF47}" type="datetime1">
              <a:rPr lang="en-US" smtClean="0"/>
              <a:t>3/30/2020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30467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10464800" cy="799064"/>
          </a:xfrm>
          <a:noFill/>
        </p:spPr>
        <p:txBody>
          <a:bodyPr>
            <a:normAutofit/>
          </a:bodyPr>
          <a:lstStyle/>
          <a:p>
            <a:r>
              <a:rPr lang="en-US" sz="4000" b="1" dirty="0">
                <a:solidFill>
                  <a:schemeClr val="accent1">
                    <a:lumMod val="50000"/>
                  </a:schemeClr>
                </a:solidFill>
              </a:rPr>
              <a:t>Business Support System (3/3)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1219200"/>
            <a:ext cx="10464800" cy="3467100"/>
          </a:xfrm>
        </p:spPr>
        <p:txBody>
          <a:bodyPr>
            <a:normAutofit/>
          </a:bodyPr>
          <a:lstStyle/>
          <a:p>
            <a:pPr algn="just"/>
            <a:r>
              <a:rPr lang="en-US" sz="2400" dirty="0"/>
              <a:t>Product management</a:t>
            </a:r>
          </a:p>
          <a:p>
            <a:pPr lvl="1" algn="just">
              <a:spcBef>
                <a:spcPts val="200"/>
              </a:spcBef>
            </a:pPr>
            <a:r>
              <a:rPr lang="en-US" sz="1800" dirty="0"/>
              <a:t>Supports product development, the sales and management of products, offers and bundles to businesses and mass-market customers. </a:t>
            </a:r>
          </a:p>
          <a:p>
            <a:pPr lvl="1" algn="just">
              <a:spcBef>
                <a:spcPts val="200"/>
              </a:spcBef>
            </a:pPr>
            <a:r>
              <a:rPr lang="en-US" sz="1800" dirty="0"/>
              <a:t>Regularly includes offering cross-product discounts, appropriate pricing and managing how products relate to one another.</a:t>
            </a:r>
          </a:p>
          <a:p>
            <a:pPr algn="just"/>
            <a:r>
              <a:rPr lang="en-US" sz="2400" dirty="0"/>
              <a:t>Customer management</a:t>
            </a:r>
          </a:p>
          <a:p>
            <a:pPr lvl="1" algn="just">
              <a:spcBef>
                <a:spcPts val="200"/>
              </a:spcBef>
            </a:pPr>
            <a:r>
              <a:rPr lang="en-US" sz="1800" dirty="0"/>
              <a:t>Service providers require a single view of the customer and regularly need to support complex hierarchies across customer-facing applications. </a:t>
            </a:r>
          </a:p>
          <a:p>
            <a:pPr lvl="1" algn="just">
              <a:spcBef>
                <a:spcPts val="200"/>
              </a:spcBef>
            </a:pPr>
            <a:r>
              <a:rPr lang="en-US" sz="1800" dirty="0"/>
              <a:t>Covers requirements for partner management and 24x7 web-based customer self-service. </a:t>
            </a:r>
          </a:p>
          <a:p>
            <a:pPr lvl="1" algn="just">
              <a:spcBef>
                <a:spcPts val="200"/>
              </a:spcBef>
            </a:pPr>
            <a:r>
              <a:rPr lang="en-US" sz="1800" dirty="0"/>
              <a:t>Help customer care agents handle the customers in a better and more informed manner.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052874-A383-4286-A392-E662638EB3EE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DC126B-5881-4AC1-8E7D-915DE0B44C00}" type="datetime1">
              <a:rPr lang="en-US" smtClean="0"/>
              <a:t>3/30/2020</a:t>
            </a:fld>
            <a:endParaRPr lang="en-US"/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050DC858-A91C-E34A-A8C5-2545D24AC91C}"/>
              </a:ext>
            </a:extLst>
          </p:cNvPr>
          <p:cNvSpPr txBox="1">
            <a:spLocks/>
          </p:cNvSpPr>
          <p:nvPr/>
        </p:nvSpPr>
        <p:spPr>
          <a:xfrm>
            <a:off x="812800" y="4189966"/>
            <a:ext cx="10464800" cy="2291077"/>
          </a:xfrm>
          <a:prstGeom prst="rect">
            <a:avLst/>
          </a:prstGeom>
        </p:spPr>
        <p:txBody>
          <a:bodyPr vert="horz" lIns="45720" tIns="22860" rIns="45720" bIns="22860" rtlCol="0">
            <a:normAutofit fontScale="92500" lnSpcReduction="10000"/>
          </a:bodyPr>
          <a:lstStyle>
            <a:lvl1pPr marL="457200" indent="-457200" algn="l" defTabSz="1828800" rtl="0" eaLnBrk="1" latinLnBrk="0" hangingPunct="1">
              <a:lnSpc>
                <a:spcPct val="90000"/>
              </a:lnSpc>
              <a:spcBef>
                <a:spcPts val="2000"/>
              </a:spcBef>
              <a:buFont typeface="Arial" panose="020B0604020202020204" pitchFamily="34" charset="0"/>
              <a:buChar char="•"/>
              <a:defRPr sz="5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371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86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4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200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1148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0292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59436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68580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7772400" indent="-457200" algn="l" defTabSz="18288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3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en-US" sz="2700" dirty="0"/>
              <a:t>Revenue management</a:t>
            </a:r>
          </a:p>
          <a:p>
            <a:pPr lvl="1" algn="just">
              <a:spcBef>
                <a:spcPts val="200"/>
              </a:spcBef>
            </a:pPr>
            <a:r>
              <a:rPr lang="en-US" sz="1800" dirty="0"/>
              <a:t>BSS focus on billing, charging and settlement, that can handle any combination of OSS services, products and offers. </a:t>
            </a:r>
          </a:p>
          <a:p>
            <a:pPr lvl="1" algn="just">
              <a:spcBef>
                <a:spcPts val="200"/>
              </a:spcBef>
            </a:pPr>
            <a:r>
              <a:rPr lang="en-US" sz="1800" dirty="0"/>
              <a:t>Supports OSS order provisioning and often partner settlement.</a:t>
            </a:r>
          </a:p>
          <a:p>
            <a:pPr algn="just"/>
            <a:r>
              <a:rPr lang="en-US" sz="2700" dirty="0"/>
              <a:t>Order management</a:t>
            </a:r>
          </a:p>
          <a:p>
            <a:pPr lvl="1" algn="just">
              <a:spcBef>
                <a:spcPts val="200"/>
              </a:spcBef>
            </a:pPr>
            <a:r>
              <a:rPr lang="en-US" sz="1800" dirty="0"/>
              <a:t>Order management as a beginning of assurance is normally associated with operations support systems </a:t>
            </a:r>
          </a:p>
          <a:p>
            <a:pPr lvl="1" algn="just">
              <a:spcBef>
                <a:spcPts val="200"/>
              </a:spcBef>
            </a:pPr>
            <a:r>
              <a:rPr lang="en-US" sz="1800" dirty="0"/>
              <a:t>Often becomes the business driver for fulfillment management and order provisioning.</a:t>
            </a:r>
          </a:p>
        </p:txBody>
      </p:sp>
    </p:spTree>
    <p:extLst>
      <p:ext uri="{BB962C8B-B14F-4D97-AF65-F5344CB8AC3E}">
        <p14:creationId xmlns:p14="http://schemas.microsoft.com/office/powerpoint/2010/main" val="4193729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323</Words>
  <Application>Microsoft Office PowerPoint</Application>
  <PresentationFormat>Widescreen</PresentationFormat>
  <Paragraphs>37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Operating Support System (1/3)</vt:lpstr>
      <vt:lpstr>Business Support System (2/3)</vt:lpstr>
      <vt:lpstr>Business Support System (3/3)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TEGUH WIDODO</dc:creator>
  <cp:lastModifiedBy>TEGUH WIDODO</cp:lastModifiedBy>
  <cp:revision>3</cp:revision>
  <dcterms:created xsi:type="dcterms:W3CDTF">2020-03-30T06:22:40Z</dcterms:created>
  <dcterms:modified xsi:type="dcterms:W3CDTF">2020-03-30T06:54:52Z</dcterms:modified>
</cp:coreProperties>
</file>