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61" r:id="rId4"/>
    <p:sldId id="262" r:id="rId5"/>
    <p:sldId id="264" r:id="rId6"/>
    <p:sldId id="268" r:id="rId7"/>
    <p:sldId id="267" r:id="rId8"/>
    <p:sldId id="257" r:id="rId9"/>
    <p:sldId id="271" r:id="rId10"/>
    <p:sldId id="272" r:id="rId11"/>
    <p:sldId id="273" r:id="rId12"/>
    <p:sldId id="276" r:id="rId13"/>
    <p:sldId id="275" r:id="rId14"/>
    <p:sldId id="277" r:id="rId15"/>
    <p:sldId id="278" r:id="rId16"/>
    <p:sldId id="270" r:id="rId17"/>
    <p:sldId id="266" r:id="rId18"/>
    <p:sldId id="269" r:id="rId19"/>
    <p:sldId id="280" r:id="rId20"/>
    <p:sldId id="283" r:id="rId21"/>
    <p:sldId id="281" r:id="rId22"/>
    <p:sldId id="285" r:id="rId23"/>
    <p:sldId id="287" r:id="rId24"/>
    <p:sldId id="288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78" autoAdjust="0"/>
  </p:normalViewPr>
  <p:slideViewPr>
    <p:cSldViewPr snapToGrid="0" showGuides="1">
      <p:cViewPr varScale="1">
        <p:scale>
          <a:sx n="58" d="100"/>
          <a:sy n="58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DCE6-7306-4211-A63D-DF058D97EA18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7023-791F-42B2-BAEE-9793F27EA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27023-791F-42B2-BAEE-9793F27EA7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4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EF1E-3480-4E81-BA47-5D1156F59D30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14382"/>
            <a:ext cx="12192000" cy="2198229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39718"/>
            <a:ext cx="11430000" cy="1778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ENGUSULAN DAN PENILAIAN KELAYAKAN USULAN PENELITIAN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SESUAI PANDUAN PENELITIAN DAN PENGABDIAN KEPADA MASYARAKAT EDISI XII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0263"/>
            <a:ext cx="9144000" cy="950913"/>
          </a:xfrm>
        </p:spPr>
        <p:txBody>
          <a:bodyPr anchor="ctr"/>
          <a:lstStyle/>
          <a:p>
            <a:r>
              <a:rPr lang="en-US" b="1" dirty="0"/>
              <a:t>DRPM </a:t>
            </a:r>
            <a:r>
              <a:rPr lang="en-US" b="1" dirty="0" err="1"/>
              <a:t>Ditjen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endParaRPr lang="id-ID" b="1" dirty="0"/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62" y="420913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. TINJAUAN PUSTAKA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182940"/>
            <a:ext cx="7831838" cy="45774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biokatalis</a:t>
            </a:r>
            <a:r>
              <a:rPr lang="en-US" sz="1400" dirty="0"/>
              <a:t> </a:t>
            </a:r>
            <a:r>
              <a:rPr lang="en-US" sz="1400" dirty="0" err="1"/>
              <a:t>potensial</a:t>
            </a:r>
            <a:r>
              <a:rPr lang="en-US" sz="1400" dirty="0"/>
              <a:t> </a:t>
            </a:r>
            <a:r>
              <a:rPr lang="en-US" sz="1400" dirty="0" smtClean="0"/>
              <a:t>……..</a:t>
            </a:r>
            <a:r>
              <a:rPr lang="en-US" sz="1400" dirty="0" err="1" smtClean="0"/>
              <a:t>maupun</a:t>
            </a:r>
            <a:r>
              <a:rPr lang="en-US" sz="1400" dirty="0" smtClean="0"/>
              <a:t> </a:t>
            </a:r>
            <a:r>
              <a:rPr lang="en-US" sz="1400" dirty="0"/>
              <a:t>di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smtClean="0"/>
              <a:t>---------------------------- </a:t>
            </a:r>
            <a:r>
              <a:rPr lang="en-US" sz="1400" dirty="0" err="1" smtClean="0"/>
              <a:t>biotik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abiotik</a:t>
            </a:r>
            <a:r>
              <a:rPr lang="en-US" sz="1400" dirty="0"/>
              <a:t> </a:t>
            </a:r>
            <a:r>
              <a:rPr lang="en-US" sz="1400" dirty="0" smtClean="0"/>
              <a:t>(1, 23, 24).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ctr"/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</a:t>
            </a:r>
            <a:r>
              <a:rPr lang="en-US" sz="1400" b="1" dirty="0" err="1" smtClean="0"/>
              <a:t>Gambar</a:t>
            </a:r>
            <a:r>
              <a:rPr lang="en-US" sz="1400" b="1" dirty="0" smtClean="0"/>
              <a:t> 3.1 Peta </a:t>
            </a:r>
            <a:r>
              <a:rPr lang="en-US" sz="1400" b="1" dirty="0" err="1" smtClean="0"/>
              <a:t>Jalan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Penelitian</a:t>
            </a:r>
            <a:endParaRPr lang="en-US" sz="1400" b="1" dirty="0"/>
          </a:p>
          <a:p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mikroba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smtClean="0"/>
              <a:t>……….</a:t>
            </a:r>
            <a:r>
              <a:rPr lang="en-US" sz="1400" dirty="0" err="1" smtClean="0"/>
              <a:t>kegunaan</a:t>
            </a:r>
            <a:r>
              <a:rPr lang="en-US" sz="1400" dirty="0" smtClean="0"/>
              <a:t> </a:t>
            </a:r>
            <a:r>
              <a:rPr lang="en-US" sz="1400" dirty="0" err="1"/>
              <a:t>luas</a:t>
            </a:r>
            <a:r>
              <a:rPr lang="en-US" sz="1400" dirty="0"/>
              <a:t> di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smtClean="0"/>
              <a:t>…….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/>
              <a:t>diketahui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potensial</a:t>
            </a:r>
            <a:r>
              <a:rPr lang="en-US" sz="1400" dirty="0"/>
              <a:t> yang </a:t>
            </a:r>
            <a:r>
              <a:rPr lang="en-US" sz="1400" dirty="0" smtClean="0"/>
              <a:t>………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ensim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smtClean="0"/>
              <a:t>……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smtClean="0"/>
              <a:t>(12, 23,27).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smtClean="0"/>
              <a:t>e-----------------------------</a:t>
            </a:r>
            <a:r>
              <a:rPr lang="en-US" sz="1400" dirty="0" err="1" smtClean="0"/>
              <a:t>nsim</a:t>
            </a:r>
            <a:r>
              <a:rPr lang="en-US" sz="1400" dirty="0" smtClean="0"/>
              <a:t> </a:t>
            </a:r>
            <a:r>
              <a:rPr lang="en-US" sz="1400" dirty="0" err="1"/>
              <a:t>alternatif</a:t>
            </a:r>
            <a:r>
              <a:rPr lang="en-US" sz="1400" dirty="0"/>
              <a:t> </a:t>
            </a:r>
            <a:r>
              <a:rPr lang="en-US" sz="1400" dirty="0" smtClean="0"/>
              <a:t>…..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………..</a:t>
            </a:r>
            <a:r>
              <a:rPr lang="en-US" sz="1400" dirty="0" err="1" smtClean="0"/>
              <a:t>ensim</a:t>
            </a:r>
            <a:r>
              <a:rPr lang="en-US" sz="1400" dirty="0" smtClean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.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pertumbuhan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begitu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skala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smtClean="0"/>
              <a:t>…………………….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smtClean="0"/>
              <a:t>(29, 27). ………………………….</a:t>
            </a:r>
            <a:r>
              <a:rPr lang="en-US" sz="1400" dirty="0" err="1" smtClean="0"/>
              <a:t>dalam</a:t>
            </a:r>
            <a:r>
              <a:rPr lang="en-US" sz="1400" dirty="0" smtClean="0"/>
              <a:t> ……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agai</a:t>
            </a:r>
            <a:r>
              <a:rPr lang="en-US" sz="1400" dirty="0" smtClean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smtClean="0"/>
              <a:t>…...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783183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Tinjauan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1000 kata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mengemukakan</a:t>
            </a:r>
            <a:r>
              <a:rPr lang="en-US" sz="1200" dirty="0"/>
              <a:t> state of the art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peta</a:t>
            </a:r>
            <a:r>
              <a:rPr lang="en-US" sz="1200" dirty="0"/>
              <a:t> </a:t>
            </a:r>
            <a:r>
              <a:rPr lang="en-US" sz="1200" dirty="0" err="1"/>
              <a:t>jalan</a:t>
            </a:r>
            <a:r>
              <a:rPr lang="en-US" sz="1200" dirty="0"/>
              <a:t> (</a:t>
            </a:r>
            <a:r>
              <a:rPr lang="en-US" sz="1200" i="1" dirty="0"/>
              <a:t>road map</a:t>
            </a:r>
            <a:r>
              <a:rPr lang="en-US" sz="1200" dirty="0"/>
              <a:t>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bidang</a:t>
            </a:r>
            <a:r>
              <a:rPr lang="en-US" sz="1200" dirty="0"/>
              <a:t> yang </a:t>
            </a:r>
            <a:r>
              <a:rPr lang="en-US" sz="1200" dirty="0" err="1"/>
              <a:t>diteliti</a:t>
            </a:r>
            <a:r>
              <a:rPr lang="en-US" sz="1200" dirty="0"/>
              <a:t>. Bagan </a:t>
            </a:r>
            <a:r>
              <a:rPr lang="en-US" sz="1200" dirty="0" err="1"/>
              <a:t>dan</a:t>
            </a:r>
            <a:r>
              <a:rPr lang="en-US" sz="1200" dirty="0"/>
              <a:t> road map </a:t>
            </a:r>
            <a:r>
              <a:rPr lang="en-US" sz="1200" dirty="0" err="1"/>
              <a:t>dibuat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bentuk</a:t>
            </a:r>
            <a:r>
              <a:rPr lang="en-US" sz="1200" dirty="0"/>
              <a:t> JPG/PNG yang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disisipkan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isian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.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/</a:t>
            </a:r>
            <a:r>
              <a:rPr lang="en-US" sz="1200" dirty="0" err="1"/>
              <a:t>referensi</a:t>
            </a:r>
            <a:r>
              <a:rPr lang="en-US" sz="1200" dirty="0"/>
              <a:t> primer yang </a:t>
            </a:r>
            <a:r>
              <a:rPr lang="en-US" sz="1200" dirty="0" err="1"/>
              <a:t>relevan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mengutamakan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ilmiah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/</a:t>
            </a:r>
            <a:r>
              <a:rPr lang="en-US" sz="1200" dirty="0" err="1"/>
              <a:t>atau</a:t>
            </a:r>
            <a:r>
              <a:rPr lang="en-US" sz="1200" dirty="0"/>
              <a:t> paten yang </a:t>
            </a:r>
            <a:r>
              <a:rPr lang="en-US" sz="1200" dirty="0" err="1"/>
              <a:t>terkini</a:t>
            </a:r>
            <a:r>
              <a:rPr lang="en-US" sz="1200" dirty="0"/>
              <a:t>. </a:t>
            </a:r>
            <a:r>
              <a:rPr lang="en-US" sz="1200" dirty="0" err="1"/>
              <a:t>Disarankan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10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terakhir</a:t>
            </a:r>
            <a:r>
              <a:rPr lang="en-US" sz="1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3" y="2675402"/>
            <a:ext cx="5778111" cy="23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D. METODE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391887"/>
            <a:ext cx="7831838" cy="436846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1400" dirty="0" err="1" smtClean="0"/>
              <a:t>Metode</a:t>
            </a:r>
            <a:r>
              <a:rPr lang="en-US" sz="1400" dirty="0" smtClean="0"/>
              <a:t> ………………………………….</a:t>
            </a:r>
            <a:r>
              <a:rPr lang="en-US" sz="1400" dirty="0" err="1" smtClean="0"/>
              <a:t>hasil</a:t>
            </a:r>
            <a:r>
              <a:rPr lang="en-US" sz="1400" dirty="0" smtClean="0"/>
              <a:t>  </a:t>
            </a:r>
            <a:r>
              <a:rPr lang="en-US" sz="1400" i="1" dirty="0"/>
              <a:t>multiple step solid state fermentation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smtClean="0"/>
              <a:t>…………… </a:t>
            </a:r>
            <a:r>
              <a:rPr lang="en-US" sz="1400" dirty="0" err="1" smtClean="0"/>
              <a:t>dila</a:t>
            </a:r>
            <a:r>
              <a:rPr lang="en-US" sz="1400" dirty="0" smtClean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:</a:t>
            </a:r>
          </a:p>
          <a:p>
            <a:pPr lvl="0"/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</a:t>
            </a:r>
            <a:endParaRPr lang="en-US" sz="1400" dirty="0"/>
          </a:p>
          <a:p>
            <a:pPr algn="just"/>
            <a:r>
              <a:rPr lang="en-US" sz="1400" dirty="0" err="1"/>
              <a:t>Effisiensi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gula</a:t>
            </a:r>
            <a:r>
              <a:rPr lang="en-US" sz="1400" dirty="0"/>
              <a:t> </a:t>
            </a:r>
            <a:r>
              <a:rPr lang="en-US" sz="1400" dirty="0" err="1"/>
              <a:t>reduksi</a:t>
            </a:r>
            <a:r>
              <a:rPr lang="en-US" sz="1400" dirty="0"/>
              <a:t> yang </a:t>
            </a:r>
            <a:r>
              <a:rPr lang="en-US" sz="1400" dirty="0" err="1"/>
              <a:t>dihasilkan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proses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………………………………………..yang d………………………..</a:t>
            </a:r>
            <a:r>
              <a:rPr lang="en-US" sz="1400" dirty="0" err="1" smtClean="0"/>
              <a:t>inyantakan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persentase</a:t>
            </a:r>
            <a:r>
              <a:rPr lang="en-US" sz="1400" dirty="0"/>
              <a:t>. </a:t>
            </a:r>
            <a:r>
              <a:rPr lang="en-US" sz="1400" dirty="0" err="1"/>
              <a:t>Penyiapan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LKEK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menimbang</a:t>
            </a:r>
            <a:r>
              <a:rPr lang="en-US" sz="1400" dirty="0"/>
              <a:t> 100 gram </a:t>
            </a:r>
            <a:r>
              <a:rPr lang="en-US" sz="1400" dirty="0" err="1"/>
              <a:t>bubuk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………………………………….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dihidrolisis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kimiawi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1 L </a:t>
            </a:r>
            <a:r>
              <a:rPr lang="en-US" sz="1400" dirty="0" err="1"/>
              <a:t>NaOH</a:t>
            </a:r>
            <a:r>
              <a:rPr lang="en-US" sz="1400" dirty="0"/>
              <a:t> 1 M </a:t>
            </a:r>
            <a:r>
              <a:rPr lang="en-US" sz="1400" dirty="0" err="1"/>
              <a:t>selama</a:t>
            </a:r>
            <a:r>
              <a:rPr lang="en-US" sz="1400" dirty="0"/>
              <a:t> 24 jam </a:t>
            </a:r>
            <a:r>
              <a:rPr lang="en-US" sz="1400" dirty="0" err="1"/>
              <a:t>sambil</a:t>
            </a:r>
            <a:r>
              <a:rPr lang="en-US" sz="1400" dirty="0"/>
              <a:t> di </a:t>
            </a:r>
            <a:r>
              <a:rPr lang="en-US" sz="1400" i="1" dirty="0"/>
              <a:t>shaker</a:t>
            </a:r>
            <a:r>
              <a:rPr lang="en-US" sz="1400" dirty="0"/>
              <a:t>.  </a:t>
            </a:r>
            <a:r>
              <a:rPr lang="en-US" sz="1400" dirty="0" err="1"/>
              <a:t>NaOH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memecah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karbohidrat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………………………………………………………….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air. </a:t>
            </a:r>
            <a:r>
              <a:rPr lang="en-US" sz="1400" dirty="0" err="1"/>
              <a:t>Suspensi</a:t>
            </a:r>
            <a:r>
              <a:rPr lang="en-US" sz="1400" dirty="0"/>
              <a:t> </a:t>
            </a:r>
            <a:r>
              <a:rPr lang="en-US" sz="1400" dirty="0" err="1"/>
              <a:t>selanjutnya</a:t>
            </a:r>
            <a:r>
              <a:rPr lang="en-US" sz="1400" dirty="0"/>
              <a:t> </a:t>
            </a:r>
            <a:r>
              <a:rPr lang="en-US" sz="1400" dirty="0" err="1"/>
              <a:t>ditambah</a:t>
            </a:r>
            <a:r>
              <a:rPr lang="en-US" sz="1400" dirty="0"/>
              <a:t> CH</a:t>
            </a:r>
            <a:r>
              <a:rPr lang="en-US" sz="1400" baseline="-25000" dirty="0"/>
              <a:t>3</a:t>
            </a:r>
            <a:r>
              <a:rPr lang="en-US" sz="1400" dirty="0"/>
              <a:t>COOH </a:t>
            </a:r>
            <a:r>
              <a:rPr lang="en-US" sz="1400" dirty="0" err="1"/>
              <a:t>hingga</a:t>
            </a:r>
            <a:r>
              <a:rPr lang="en-US" sz="1400" dirty="0"/>
              <a:t> pH 7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difiltrasi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kertas</a:t>
            </a:r>
            <a:r>
              <a:rPr lang="en-US" sz="1400" dirty="0"/>
              <a:t> </a:t>
            </a:r>
            <a:r>
              <a:rPr lang="en-US" sz="1400" dirty="0" err="1"/>
              <a:t>saring</a:t>
            </a:r>
            <a:r>
              <a:rPr lang="en-US" sz="1400" dirty="0"/>
              <a:t>. Proses </a:t>
            </a:r>
            <a:r>
              <a:rPr lang="en-US" sz="1400" dirty="0" err="1"/>
              <a:t>selanjutnya</a:t>
            </a:r>
            <a:r>
              <a:rPr lang="en-US" sz="1400" dirty="0"/>
              <a:t>, </a:t>
            </a:r>
            <a:r>
              <a:rPr lang="en-US" sz="1400" dirty="0" err="1"/>
              <a:t>filtrat</a:t>
            </a:r>
            <a:r>
              <a:rPr lang="en-US" sz="1400" dirty="0"/>
              <a:t> </a:t>
            </a:r>
            <a:r>
              <a:rPr lang="en-US" sz="1400" dirty="0" err="1"/>
              <a:t>diekstraksi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 smtClean="0"/>
              <a:t>selulase</a:t>
            </a:r>
            <a:r>
              <a:rPr lang="en-US" sz="1400" dirty="0" smtClean="0"/>
              <a:t>……….</a:t>
            </a:r>
            <a:r>
              <a:rPr lang="en-US" sz="1400" dirty="0" err="1" smtClean="0"/>
              <a:t>perbandingan</a:t>
            </a:r>
            <a:r>
              <a:rPr lang="en-US" sz="1400" dirty="0" smtClean="0"/>
              <a:t>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filtrat</a:t>
            </a:r>
            <a:r>
              <a:rPr lang="en-US" sz="1400" dirty="0"/>
              <a:t> 6:4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disentrifugasi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8000 rpm </a:t>
            </a:r>
            <a:r>
              <a:rPr lang="en-US" sz="1400" dirty="0" err="1"/>
              <a:t>selama</a:t>
            </a:r>
            <a:r>
              <a:rPr lang="en-US" sz="1400" dirty="0"/>
              <a:t> 10 </a:t>
            </a:r>
            <a:r>
              <a:rPr lang="en-US" sz="1400" dirty="0" err="1"/>
              <a:t>menit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pellet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LKEK.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pelet</a:t>
            </a:r>
            <a:r>
              <a:rPr lang="en-US" sz="1400" dirty="0"/>
              <a:t> </a:t>
            </a:r>
            <a:r>
              <a:rPr lang="en-US" sz="1400" dirty="0" err="1"/>
              <a:t>dikeringkan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i="1" dirty="0"/>
              <a:t>freeze-drying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didapatkan</a:t>
            </a:r>
            <a:r>
              <a:rPr lang="en-US" sz="1400" dirty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…………………………………………………………………………..</a:t>
            </a:r>
            <a:endParaRPr lang="en-US" sz="1400" dirty="0"/>
          </a:p>
          <a:p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ensimatis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……………………………….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mengkinkubasi</a:t>
            </a:r>
            <a:r>
              <a:rPr lang="en-US" sz="1400" dirty="0"/>
              <a:t> 50uL crude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1mL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…1</a:t>
            </a:r>
            <a:r>
              <a:rPr lang="en-US" sz="1400" dirty="0"/>
              <a:t>% </a:t>
            </a:r>
            <a:r>
              <a:rPr lang="en-US" sz="1400" dirty="0" err="1"/>
              <a:t>dalam</a:t>
            </a:r>
            <a:r>
              <a:rPr lang="en-US" sz="1400" dirty="0"/>
              <a:t> 20mM </a:t>
            </a:r>
            <a:r>
              <a:rPr lang="en-US" sz="1400" dirty="0" err="1"/>
              <a:t>asetat</a:t>
            </a:r>
            <a:r>
              <a:rPr lang="en-US" sz="1400" dirty="0"/>
              <a:t>. </a:t>
            </a:r>
            <a:r>
              <a:rPr lang="en-US" sz="1400" dirty="0" err="1"/>
              <a:t>Selanjutnya</a:t>
            </a:r>
            <a:r>
              <a:rPr lang="en-US" sz="1400" dirty="0"/>
              <a:t>, </a:t>
            </a:r>
            <a:r>
              <a:rPr lang="en-US" sz="1400" dirty="0" err="1"/>
              <a:t>optimalisasi</a:t>
            </a:r>
            <a:r>
              <a:rPr lang="en-US" sz="1400" dirty="0"/>
              <a:t> </a:t>
            </a:r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juga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mengamati</a:t>
            </a:r>
            <a:r>
              <a:rPr lang="en-US" sz="1400" dirty="0"/>
              <a:t> proses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kisaran</a:t>
            </a:r>
            <a:r>
              <a:rPr lang="en-US" sz="1400" dirty="0"/>
              <a:t> pH 3–pH 8 </a:t>
            </a:r>
            <a:r>
              <a:rPr lang="en-US" sz="1400" dirty="0" err="1"/>
              <a:t>dalam</a:t>
            </a:r>
            <a:r>
              <a:rPr lang="en-US" sz="1400" dirty="0"/>
              <a:t> 20mM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phosphate buffer. </a:t>
            </a:r>
            <a:r>
              <a:rPr lang="en-US" sz="1400" dirty="0" err="1"/>
              <a:t>Optimalisasi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juga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kisa</a:t>
            </a:r>
            <a:r>
              <a:rPr lang="en-US" sz="1400" dirty="0" smtClean="0"/>
              <a:t>…….</a:t>
            </a:r>
          </a:p>
          <a:p>
            <a:pPr algn="just"/>
            <a:r>
              <a:rPr lang="en-US" sz="1400" dirty="0" smtClean="0"/>
              <a:t>TAHAPAN </a:t>
            </a:r>
            <a:r>
              <a:rPr lang="en-US" sz="1400" dirty="0"/>
              <a:t>DI TAHUN KEDUA (</a:t>
            </a:r>
            <a:r>
              <a:rPr lang="en-US" sz="1400" dirty="0" smtClean="0"/>
              <a:t>2020):  </a:t>
            </a:r>
            <a:r>
              <a:rPr lang="en-US" sz="1400" dirty="0"/>
              <a:t> </a:t>
            </a:r>
            <a:r>
              <a:rPr lang="en-US" sz="1400" dirty="0" smtClean="0"/>
              <a:t>…………. scaling </a:t>
            </a:r>
            <a:r>
              <a:rPr lang="en-US" sz="1400" dirty="0"/>
              <a:t>up </a:t>
            </a:r>
            <a:r>
              <a:rPr lang="en-US" sz="1400" dirty="0" err="1"/>
              <a:t>produksi</a:t>
            </a:r>
            <a:r>
              <a:rPr lang="en-US" sz="1400" dirty="0"/>
              <a:t> crude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smtClean="0"/>
              <a:t>…………</a:t>
            </a:r>
            <a:r>
              <a:rPr lang="en-US" sz="1400" dirty="0" err="1" smtClean="0"/>
              <a:t>skala</a:t>
            </a:r>
            <a:r>
              <a:rPr lang="en-US" sz="1400" dirty="0" smtClean="0"/>
              <a:t>………….. </a:t>
            </a:r>
            <a:r>
              <a:rPr lang="en-US" sz="1400" dirty="0" err="1"/>
              <a:t>industri</a:t>
            </a:r>
            <a:r>
              <a:rPr lang="en-US" sz="1400" dirty="0"/>
              <a:t>; 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/>
              <a:t>kemurnian</a:t>
            </a:r>
            <a:r>
              <a:rPr lang="en-US" sz="1400" dirty="0"/>
              <a:t> crude </a:t>
            </a:r>
            <a:r>
              <a:rPr lang="en-US" sz="1400" dirty="0" smtClean="0"/>
              <a:t>….grade </a:t>
            </a:r>
            <a:r>
              <a:rPr lang="en-US" sz="1400" dirty="0" err="1"/>
              <a:t>cellulase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 smtClean="0"/>
              <a:t>metoda</a:t>
            </a:r>
            <a:r>
              <a:rPr lang="en-US" sz="1400" dirty="0" smtClean="0"/>
              <a:t>……………….. </a:t>
            </a:r>
            <a:r>
              <a:rPr lang="en-US" sz="1400" dirty="0" err="1"/>
              <a:t>purifikasi</a:t>
            </a:r>
            <a:r>
              <a:rPr lang="en-US" sz="1400" dirty="0"/>
              <a:t>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smtClean="0"/>
              <a:t>…..  (</a:t>
            </a:r>
            <a:r>
              <a:rPr lang="en-US" sz="1400" dirty="0" err="1"/>
              <a:t>menggunakan</a:t>
            </a:r>
            <a:r>
              <a:rPr lang="en-US" sz="1400" dirty="0"/>
              <a:t>: </a:t>
            </a:r>
            <a:r>
              <a:rPr lang="en-US" sz="1400" dirty="0" smtClean="0"/>
              <a:t>…………………………………………ammonium </a:t>
            </a:r>
            <a:r>
              <a:rPr lang="en-US" sz="1400" dirty="0" err="1"/>
              <a:t>sulfat</a:t>
            </a:r>
            <a:r>
              <a:rPr lang="en-US" sz="1400" dirty="0"/>
              <a:t> </a:t>
            </a:r>
            <a:r>
              <a:rPr lang="en-US" sz="1400" dirty="0" err="1"/>
              <a:t>presipitasi</a:t>
            </a:r>
            <a:r>
              <a:rPr lang="en-US" sz="1400" dirty="0"/>
              <a:t>, DEAE, </a:t>
            </a:r>
            <a:r>
              <a:rPr lang="en-US" sz="1400" dirty="0" err="1"/>
              <a:t>Hidrophobic</a:t>
            </a:r>
            <a:r>
              <a:rPr lang="en-US" sz="1400" dirty="0"/>
              <a:t> Interaction Chromatography/HIC, </a:t>
            </a:r>
            <a:r>
              <a:rPr lang="en-US" sz="1400" dirty="0" smtClean="0"/>
              <a:t>……….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783183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dirty="0"/>
              <a:t>M</a:t>
            </a:r>
            <a:r>
              <a:rPr lang="en-US" sz="1200" dirty="0" err="1"/>
              <a:t>etode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yang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ditetapkan</a:t>
            </a:r>
            <a:r>
              <a:rPr lang="en-US" sz="1200" dirty="0"/>
              <a:t> </a:t>
            </a:r>
            <a:r>
              <a:rPr lang="en-US" sz="1200" dirty="0" err="1"/>
              <a:t>ditulis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melebihi</a:t>
            </a:r>
            <a:r>
              <a:rPr lang="en-US" sz="1200" dirty="0"/>
              <a:t> 600 kata.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dilengkapi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diagram</a:t>
            </a:r>
            <a:r>
              <a:rPr lang="id-ID" sz="1200" dirty="0"/>
              <a:t> alir penelitian yang menggambarkan apa yang sudah </a:t>
            </a:r>
            <a:r>
              <a:rPr lang="en-US" sz="1200" dirty="0" err="1"/>
              <a:t>dilaksanakan</a:t>
            </a:r>
            <a:r>
              <a:rPr lang="id-ID" sz="1200" dirty="0"/>
              <a:t> dan yang akan dikerjakan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r>
              <a:rPr lang="en-US" sz="1200" dirty="0"/>
              <a:t>.  Format diagram </a:t>
            </a:r>
            <a:r>
              <a:rPr lang="en-US" sz="1200" dirty="0" err="1"/>
              <a:t>alir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file JPG/PNG. </a:t>
            </a:r>
            <a:r>
              <a:rPr lang="id-ID" sz="1200" dirty="0"/>
              <a:t>Bagan penelitian harus dibuat secara utuh dengan penahapan yang jelas, mulai dari </a:t>
            </a:r>
            <a:r>
              <a:rPr lang="en-US" sz="1200" dirty="0" err="1"/>
              <a:t>awal</a:t>
            </a:r>
            <a:r>
              <a:rPr lang="id-ID" sz="1200" dirty="0"/>
              <a:t> bagaimana </a:t>
            </a:r>
            <a:r>
              <a:rPr lang="en-US" sz="1200" dirty="0"/>
              <a:t>proses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luarannya, dan indikator capaian yang </a:t>
            </a:r>
            <a:r>
              <a:rPr lang="en-US" sz="1200" dirty="0" err="1"/>
              <a:t>ditargetkan</a:t>
            </a:r>
            <a:r>
              <a:rPr lang="id-ID" sz="1200" dirty="0"/>
              <a:t>.</a:t>
            </a:r>
            <a:r>
              <a:rPr lang="en-US" sz="1200" dirty="0"/>
              <a:t> Di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juga </a:t>
            </a:r>
            <a:r>
              <a:rPr lang="en-US" sz="1200" dirty="0" err="1"/>
              <a:t>mengisi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 </a:t>
            </a:r>
            <a:r>
              <a:rPr lang="en-US" sz="1200" dirty="0" err="1"/>
              <a:t>pengusul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tahapan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90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60206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E. </a:t>
            </a:r>
            <a:r>
              <a:rPr lang="en-US" sz="1600" b="1" dirty="0"/>
              <a:t>LUARAN DAN TARGET </a:t>
            </a:r>
            <a:r>
              <a:rPr lang="en-US" sz="1600" b="1" dirty="0" smtClean="0"/>
              <a:t>CAPAIAN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198308"/>
            <a:ext cx="78318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dirty="0"/>
              <a:t>Pada</a:t>
            </a:r>
            <a:r>
              <a:rPr lang="en-US" sz="1200" dirty="0"/>
              <a:t>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, </a:t>
            </a:r>
            <a:r>
              <a:rPr lang="en-US" sz="1200" dirty="0" err="1"/>
              <a:t>Pengusul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mengisi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r>
              <a:rPr lang="en-US" sz="1200" dirty="0"/>
              <a:t>,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capaian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status </a:t>
            </a:r>
            <a:r>
              <a:rPr lang="en-US" sz="1200" dirty="0" err="1"/>
              <a:t>pencapaiannya</a:t>
            </a:r>
            <a:r>
              <a:rPr lang="en-US" sz="1200" dirty="0"/>
              <a:t>. </a:t>
            </a:r>
            <a:r>
              <a:rPr lang="en-US" sz="1200" dirty="0" err="1"/>
              <a:t>Lengkapi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artikel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menyebutkan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penerbit</a:t>
            </a:r>
            <a:r>
              <a:rPr lang="en-US" sz="1200" dirty="0"/>
              <a:t> yang </a:t>
            </a:r>
            <a:r>
              <a:rPr lang="en-US" sz="1200" dirty="0" err="1"/>
              <a:t>dituju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buku</a:t>
            </a:r>
            <a:r>
              <a:rPr lang="en-US" sz="1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6671" y="2292518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</a:t>
            </a:r>
            <a:r>
              <a:rPr lang="en-US" sz="1200" dirty="0" err="1" smtClean="0"/>
              <a:t>bioresorces</a:t>
            </a:r>
            <a:r>
              <a:rPr lang="en-US" sz="1200" dirty="0" smtClean="0"/>
              <a:t> and bioenvironmental (http://biorbioenvi.com)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8953" y="2046996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1. </a:t>
            </a:r>
            <a:r>
              <a:rPr lang="en-US" sz="1200" b="1" dirty="0" err="1" smtClean="0"/>
              <a:t>Jurnal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endParaRPr lang="en-US" sz="1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594" y="2324718"/>
            <a:ext cx="400050" cy="22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9989" y="1810189"/>
            <a:ext cx="21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.LUARAN WAJIB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8684922" y="1865896"/>
            <a:ext cx="728019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9493623" y="1865790"/>
            <a:ext cx="874197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TS+1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0439396" y="1865684"/>
            <a:ext cx="806100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TS+2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8702852" y="2273789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9493622" y="2280870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091154" y="2700411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organic </a:t>
            </a:r>
            <a:r>
              <a:rPr lang="en-US" sz="1200" dirty="0" err="1" smtClean="0"/>
              <a:t>managementl</a:t>
            </a:r>
            <a:r>
              <a:rPr lang="en-US" sz="1200" dirty="0" smtClean="0"/>
              <a:t> (http://organicmanagement.com)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9500708" y="2681682"/>
            <a:ext cx="867112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0439395" y="268876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4082190" y="310830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environmental and green recycling (http://egr.com)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9491744" y="3089575"/>
            <a:ext cx="867112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10430431" y="3096656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4104601" y="3722383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</a:t>
            </a:r>
            <a:r>
              <a:rPr lang="en-US" sz="1200" dirty="0" err="1" smtClean="0"/>
              <a:t>Erlangga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016883" y="3476861"/>
            <a:ext cx="2274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Buku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penelitian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</a:t>
            </a:r>
            <a:r>
              <a:rPr lang="en-US" sz="1200" b="1" dirty="0" smtClean="0"/>
              <a:t> ISBN</a:t>
            </a:r>
            <a:endParaRPr lang="en-US" sz="1200" b="1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524" y="3754583"/>
            <a:ext cx="400050" cy="2286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720782" y="3717101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9511552" y="372418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10434914" y="3719701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Terbit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4109084" y="431853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Cambridge 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021366" y="4073012"/>
            <a:ext cx="346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. </a:t>
            </a:r>
            <a:r>
              <a:rPr lang="en-US" sz="1200" b="1" i="1" dirty="0" smtClean="0"/>
              <a:t>Book Chapter </a:t>
            </a:r>
            <a:r>
              <a:rPr lang="en-US" sz="1200" b="1" dirty="0" err="1" smtClean="0"/>
              <a:t>terindeks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</a:t>
            </a:r>
            <a:r>
              <a:rPr lang="en-US" sz="1200" b="1" dirty="0" smtClean="0"/>
              <a:t> ISBN</a:t>
            </a:r>
            <a:endParaRPr lang="en-US" sz="1200" b="1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007" y="4350734"/>
            <a:ext cx="400050" cy="22860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8725265" y="4313252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Draft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9516035" y="432033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10439397" y="431585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Terbit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4113567" y="473987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</a:t>
            </a:r>
            <a:r>
              <a:rPr lang="en-US" sz="1200" dirty="0" err="1" smtClean="0"/>
              <a:t>Elseiver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8729748" y="4734592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9520518" y="474167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10443880" y="473719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4113567" y="5344989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International Conference biodiversity 2019, Osaka (Scopus Index)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025849" y="5099467"/>
            <a:ext cx="229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4. </a:t>
            </a:r>
            <a:r>
              <a:rPr lang="en-US" sz="1200" b="1" dirty="0" err="1" smtClean="0"/>
              <a:t>Prosiding</a:t>
            </a:r>
            <a:r>
              <a:rPr lang="en-US" sz="1200" b="1" i="1" dirty="0" smtClean="0"/>
              <a:t> </a:t>
            </a:r>
            <a:r>
              <a:rPr lang="en-US" sz="1200" b="1" dirty="0" err="1" smtClean="0"/>
              <a:t>terindeks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endParaRPr lang="en-US" sz="1200" b="1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2490" y="5377189"/>
            <a:ext cx="400050" cy="2286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8729748" y="5339707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9520518" y="5346788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Terlaksana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10443880" y="5342307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4118050" y="5766329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Internasional</a:t>
            </a:r>
            <a:r>
              <a:rPr lang="en-US" sz="1200" dirty="0" smtClean="0"/>
              <a:t> Conference of Biomaterial Resources 2020)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8734231" y="5761047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9525001" y="5768128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Submit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448363" y="5763647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Terlaksana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4131497" y="6425232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…………………………………………….</a:t>
            </a:r>
            <a:endParaRPr lang="en-US" sz="1200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420" y="6457432"/>
            <a:ext cx="400050" cy="22860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8747678" y="6419950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9538448" y="6427031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………..</a:t>
            </a:r>
            <a:endParaRPr lang="en-US" sz="1200" dirty="0"/>
          </a:p>
        </p:txBody>
      </p:sp>
      <p:sp>
        <p:nvSpPr>
          <p:cNvPr id="106" name="Rectangle 105"/>
          <p:cNvSpPr/>
          <p:nvPr/>
        </p:nvSpPr>
        <p:spPr>
          <a:xfrm>
            <a:off x="10461810" y="6422550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4034764" y="6136865"/>
            <a:ext cx="21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B.LUARAN TAMBAHAN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48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138583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F. RENCANA ANGGARAN BIAYA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982078"/>
            <a:ext cx="7831838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PMK </a:t>
            </a:r>
            <a:r>
              <a:rPr lang="en-US" sz="1600" dirty="0" err="1"/>
              <a:t>tentang</a:t>
            </a:r>
            <a:r>
              <a:rPr lang="id-ID" sz="1600" dirty="0"/>
              <a:t> SBK Sub Keluaran Penelitian</a:t>
            </a:r>
            <a:r>
              <a:rPr lang="en-US" sz="1600" dirty="0"/>
              <a:t> yang </a:t>
            </a:r>
            <a:r>
              <a:rPr lang="en-US" sz="1600" dirty="0" err="1"/>
              <a:t>berlaku</a:t>
            </a:r>
            <a:r>
              <a:rPr lang="en-US" sz="1600" dirty="0"/>
              <a:t>.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rincian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SBM yang </a:t>
            </a:r>
            <a:r>
              <a:rPr lang="en-US" sz="1600" dirty="0" err="1"/>
              <a:t>berlaku</a:t>
            </a:r>
            <a:r>
              <a:rPr lang="id-ID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yang </a:t>
            </a:r>
            <a:r>
              <a:rPr lang="en-US" sz="1600" dirty="0" err="1"/>
              <a:t>diusulkan</a:t>
            </a:r>
            <a:r>
              <a:rPr lang="en-US" sz="1600" dirty="0"/>
              <a:t>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skema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diusulkan</a:t>
            </a:r>
            <a:r>
              <a:rPr lang="en-US" sz="1600" dirty="0"/>
              <a:t>. </a:t>
            </a:r>
            <a:r>
              <a:rPr lang="en-US" sz="1600" dirty="0" err="1"/>
              <a:t>Rincian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memuat</a:t>
            </a:r>
            <a:r>
              <a:rPr lang="en-US" sz="1600" dirty="0"/>
              <a:t> SBK </a:t>
            </a:r>
            <a:r>
              <a:rPr lang="en-US" sz="1600" dirty="0" err="1"/>
              <a:t>penelitian</a:t>
            </a:r>
            <a:r>
              <a:rPr lang="en-US" sz="1600" dirty="0"/>
              <a:t> (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pencapaian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28540" y="3787761"/>
            <a:ext cx="8334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Pengisian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online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menu </a:t>
            </a:r>
            <a:r>
              <a:rPr lang="en-US" sz="2800" dirty="0" err="1" smtClean="0"/>
              <a:t>Simitabmas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honorarium</a:t>
            </a:r>
            <a:r>
              <a:rPr lang="en-US" sz="2800" dirty="0"/>
              <a:t>,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pakai</a:t>
            </a:r>
            <a:r>
              <a:rPr lang="en-US" sz="2800" dirty="0"/>
              <a:t>, </a:t>
            </a:r>
            <a:r>
              <a:rPr lang="en-US" sz="2800" dirty="0" err="1"/>
              <a:t>perjalanan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sewa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ketentuan</a:t>
            </a:r>
            <a:r>
              <a:rPr lang="en-US" sz="28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maksimum</a:t>
            </a:r>
            <a:r>
              <a:rPr lang="en-US" sz="2800" dirty="0"/>
              <a:t> </a:t>
            </a:r>
            <a:r>
              <a:rPr lang="en-US" sz="2800" dirty="0" err="1"/>
              <a:t>mengacu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PMK </a:t>
            </a:r>
            <a:r>
              <a:rPr lang="en-US" sz="2800" dirty="0" err="1"/>
              <a:t>tentang</a:t>
            </a:r>
            <a:r>
              <a:rPr lang="id-ID" sz="2800" dirty="0"/>
              <a:t> SBK Sub Keluaran Penelitian</a:t>
            </a:r>
            <a:r>
              <a:rPr lang="en-US" sz="2800" dirty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;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rincian</a:t>
            </a:r>
            <a:r>
              <a:rPr lang="en-US" sz="2800" dirty="0" smtClean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 smtClean="0"/>
              <a:t>mengacu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SBM yang </a:t>
            </a:r>
            <a:r>
              <a:rPr lang="en-US" sz="2800" dirty="0" err="1" smtClean="0"/>
              <a:t>berlaku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5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258438" y="1226178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</a:t>
            </a:r>
            <a:r>
              <a:rPr lang="en-US" sz="1600" b="1" dirty="0" smtClean="0"/>
              <a:t>. JADWAL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26330" y="1822423"/>
            <a:ext cx="783183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J</a:t>
            </a:r>
            <a:r>
              <a:rPr lang="en-US" sz="1600" dirty="0" err="1" smtClean="0"/>
              <a:t>adwal</a:t>
            </a:r>
            <a:r>
              <a:rPr lang="en-US" sz="1600" dirty="0" smtClean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isian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pengusulan</a:t>
            </a:r>
            <a:r>
              <a:rPr lang="en-US" sz="1600" dirty="0"/>
              <a:t> di </a:t>
            </a:r>
            <a:r>
              <a:rPr lang="en-US" sz="1600" dirty="0" err="1"/>
              <a:t>Simlitabmas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63095" y="2461194"/>
            <a:ext cx="7964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Jadwal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diisi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online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tersedia</a:t>
            </a:r>
            <a:r>
              <a:rPr lang="en-US" sz="3200" dirty="0" smtClean="0"/>
              <a:t> di </a:t>
            </a:r>
            <a:r>
              <a:rPr lang="en-US" sz="3200" dirty="0" err="1" smtClean="0"/>
              <a:t>Simlitabmas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TAHAPAN KEGIATAN PENELITIAN, MINGGUAN, BULANAN, DAN TAHUN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57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60206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</a:t>
            </a:r>
            <a:r>
              <a:rPr lang="en-US" sz="1600" b="1" dirty="0" smtClean="0"/>
              <a:t>. DAFTAR PUSTAKA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198308"/>
            <a:ext cx="78318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Daftar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d</a:t>
            </a:r>
            <a:r>
              <a:rPr lang="id-ID" sz="1200" dirty="0"/>
              <a:t>isusun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ditulis</a:t>
            </a:r>
            <a:r>
              <a:rPr lang="en-US" sz="1200" dirty="0"/>
              <a:t> </a:t>
            </a:r>
            <a:r>
              <a:rPr lang="id-ID" sz="1200" dirty="0"/>
              <a:t>berdasarkan sistem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urutan</a:t>
            </a:r>
            <a:r>
              <a:rPr lang="en-US" sz="1200" dirty="0"/>
              <a:t> </a:t>
            </a:r>
            <a:r>
              <a:rPr lang="en-US" sz="1200" dirty="0" err="1"/>
              <a:t>pengutipan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yang </a:t>
            </a:r>
            <a:r>
              <a:rPr lang="en-US" sz="1200" dirty="0" err="1"/>
              <a:t>disitasi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usulan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dicantumkan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Daftar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068809" y="1746431"/>
            <a:ext cx="7831838" cy="436846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Abdullah, N, F </a:t>
            </a:r>
            <a:r>
              <a:rPr lang="en-US" sz="1400" dirty="0" err="1"/>
              <a:t>Sulaiman</a:t>
            </a:r>
            <a:r>
              <a:rPr lang="en-US" sz="1400" dirty="0"/>
              <a:t>, and H </a:t>
            </a:r>
            <a:r>
              <a:rPr lang="en-US" sz="1400" dirty="0" err="1"/>
              <a:t>Gerhauser</a:t>
            </a:r>
            <a:r>
              <a:rPr lang="en-US" sz="1400" dirty="0"/>
              <a:t>., </a:t>
            </a:r>
            <a:r>
              <a:rPr lang="en-US" sz="1400" b="1" dirty="0"/>
              <a:t>2011</a:t>
            </a:r>
            <a:r>
              <a:rPr lang="en-US" sz="1400" dirty="0"/>
              <a:t>. “</a:t>
            </a:r>
            <a:r>
              <a:rPr lang="en-US" sz="1400" dirty="0" err="1"/>
              <a:t>Characterisation</a:t>
            </a:r>
            <a:r>
              <a:rPr lang="en-US" sz="1400" dirty="0"/>
              <a:t> of Oil Palm Empty Fruit Bunches for Fuel Application” Journal of Physical Science 22(1): 1–24.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Abubakar</a:t>
            </a:r>
            <a:r>
              <a:rPr lang="en-US" sz="1400" dirty="0"/>
              <a:t>, F. A. and </a:t>
            </a:r>
            <a:r>
              <a:rPr lang="en-US" sz="1400" dirty="0" err="1"/>
              <a:t>Oloyede</a:t>
            </a:r>
            <a:r>
              <a:rPr lang="en-US" sz="1400" dirty="0"/>
              <a:t>, O. B., 2013, Production and activity of </a:t>
            </a:r>
            <a:r>
              <a:rPr lang="en-US" sz="1400" dirty="0" err="1"/>
              <a:t>cellulase</a:t>
            </a:r>
            <a:r>
              <a:rPr lang="en-US" sz="1400" dirty="0"/>
              <a:t> from </a:t>
            </a:r>
            <a:r>
              <a:rPr lang="en-US" sz="1400" i="1" dirty="0"/>
              <a:t>Aspergillus </a:t>
            </a:r>
            <a:r>
              <a:rPr lang="en-US" sz="1400" i="1" dirty="0" err="1"/>
              <a:t>niger</a:t>
            </a:r>
            <a:r>
              <a:rPr lang="en-US" sz="1400" dirty="0"/>
              <a:t> using rice bran and orange peel as substrates, International Journal of scientific research and management, Vol. 1: 285-291.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Acharya P. B., Acharya D. K., and Modi H. A., 2008, Optimization for </a:t>
            </a:r>
            <a:r>
              <a:rPr lang="en-US" sz="1400" dirty="0" err="1"/>
              <a:t>cellulase</a:t>
            </a:r>
            <a:r>
              <a:rPr lang="en-US" sz="1400" dirty="0"/>
              <a:t> production by </a:t>
            </a:r>
            <a:r>
              <a:rPr lang="en-US" sz="1400" i="1" dirty="0"/>
              <a:t>Aspergillus </a:t>
            </a:r>
            <a:r>
              <a:rPr lang="en-US" sz="1400" i="1" dirty="0" err="1"/>
              <a:t>niger</a:t>
            </a:r>
            <a:r>
              <a:rPr lang="en-US" sz="1400" dirty="0"/>
              <a:t> using saw dust as substrate, Vol.7:4147-4152.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Azizah</a:t>
            </a:r>
            <a:r>
              <a:rPr lang="en-US" sz="1400" dirty="0"/>
              <a:t>, S. N., </a:t>
            </a:r>
            <a:r>
              <a:rPr lang="en-US" sz="1400" b="1" dirty="0"/>
              <a:t>2013</a:t>
            </a:r>
            <a:r>
              <a:rPr lang="en-US" sz="1400" dirty="0"/>
              <a:t>. 57 “</a:t>
            </a:r>
            <a:r>
              <a:rPr lang="en-US" sz="1400" dirty="0" err="1"/>
              <a:t>Skrining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Selulolitik</a:t>
            </a:r>
            <a:r>
              <a:rPr lang="en-US" sz="1400" dirty="0"/>
              <a:t> </a:t>
            </a:r>
            <a:r>
              <a:rPr lang="en-US" sz="1400" dirty="0" err="1"/>
              <a:t>asal</a:t>
            </a:r>
            <a:r>
              <a:rPr lang="en-US" sz="1400" dirty="0"/>
              <a:t> Vermicomposting </a:t>
            </a:r>
            <a:r>
              <a:rPr lang="en-US" sz="1400" dirty="0" err="1"/>
              <a:t>Tandan</a:t>
            </a:r>
            <a:r>
              <a:rPr lang="en-US" sz="1400" dirty="0"/>
              <a:t> </a:t>
            </a:r>
            <a:r>
              <a:rPr lang="en-US" sz="1400" dirty="0" err="1"/>
              <a:t>Kosong</a:t>
            </a:r>
            <a:r>
              <a:rPr lang="en-US" sz="1400" dirty="0"/>
              <a:t> </a:t>
            </a:r>
            <a:r>
              <a:rPr lang="en-US" sz="1400" dirty="0" err="1"/>
              <a:t>Kelapa</a:t>
            </a:r>
            <a:r>
              <a:rPr lang="en-US" sz="1400" dirty="0"/>
              <a:t> </a:t>
            </a:r>
            <a:r>
              <a:rPr lang="en-US" sz="1400" dirty="0" err="1"/>
              <a:t>Sawit</a:t>
            </a:r>
            <a:r>
              <a:rPr lang="en-US" sz="1400" dirty="0"/>
              <a:t>” Thesis, The University of </a:t>
            </a:r>
            <a:r>
              <a:rPr lang="en-US" sz="1400" dirty="0" err="1"/>
              <a:t>Jember</a:t>
            </a:r>
            <a:r>
              <a:rPr lang="en-US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Baharuddin</a:t>
            </a:r>
            <a:r>
              <a:rPr lang="en-US" sz="1400" dirty="0"/>
              <a:t>, A. </a:t>
            </a:r>
            <a:r>
              <a:rPr lang="en-US" sz="1400" dirty="0" err="1"/>
              <a:t>Samsu</a:t>
            </a:r>
            <a:r>
              <a:rPr lang="en-US" sz="1400" dirty="0"/>
              <a:t>, M. A. Hassan, S. A. Aziz, M. </a:t>
            </a:r>
            <a:r>
              <a:rPr lang="en-US" sz="1400" dirty="0" err="1"/>
              <a:t>Wakisaka</a:t>
            </a:r>
            <a:r>
              <a:rPr lang="en-US" sz="1400" dirty="0"/>
              <a:t>, Y. </a:t>
            </a:r>
            <a:r>
              <a:rPr lang="en-US" sz="1400" dirty="0" err="1"/>
              <a:t>Shirai</a:t>
            </a:r>
            <a:r>
              <a:rPr lang="en-US" sz="1400" dirty="0"/>
              <a:t>, and K. Sakai., </a:t>
            </a:r>
            <a:r>
              <a:rPr lang="en-US" sz="1400" b="1" dirty="0"/>
              <a:t>2009</a:t>
            </a:r>
            <a:r>
              <a:rPr lang="en-US" sz="1400" dirty="0"/>
              <a:t>. “Co-composting of Oil Palm Solid Biomass and Treated Palm Oil Mill Effluent in Pilot Scale” International Journal of Agriculture Research 4(2): 69–78.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Baharuddin</a:t>
            </a:r>
            <a:r>
              <a:rPr lang="en-US" sz="1400" dirty="0"/>
              <a:t>, A. S., N. Kazunori, S. </a:t>
            </a:r>
            <a:r>
              <a:rPr lang="en-US" sz="1400" dirty="0" err="1"/>
              <a:t>Abd</a:t>
            </a:r>
            <a:r>
              <a:rPr lang="en-US" sz="1400" dirty="0"/>
              <a:t>-Aziz, M. </a:t>
            </a:r>
            <a:r>
              <a:rPr lang="en-US" sz="1400" dirty="0" err="1"/>
              <a:t>Tabatabaei</a:t>
            </a:r>
            <a:r>
              <a:rPr lang="en-US" sz="1400" dirty="0"/>
              <a:t>, N. A. Rahman, M. A. Hassan, M. </a:t>
            </a:r>
            <a:r>
              <a:rPr lang="en-US" sz="1400" dirty="0" err="1"/>
              <a:t>Wakisaka</a:t>
            </a:r>
            <a:r>
              <a:rPr lang="en-US" sz="1400" dirty="0"/>
              <a:t>, Kenji Sakai, and Yoshihito </a:t>
            </a:r>
            <a:r>
              <a:rPr lang="en-US" sz="1400" dirty="0" err="1"/>
              <a:t>Shirai</a:t>
            </a:r>
            <a:r>
              <a:rPr lang="en-US" sz="1400" dirty="0"/>
              <a:t>. </a:t>
            </a:r>
            <a:r>
              <a:rPr lang="en-US" sz="1400" b="1" dirty="0"/>
              <a:t>2009</a:t>
            </a:r>
            <a:r>
              <a:rPr lang="en-US" sz="1400" dirty="0"/>
              <a:t>. “Characteristics and Microbial Succession in Co-Composting of Oil Palm Empty Fruit Bunch and Partially Treated Palm Oil Mill Effluent” The Open Biotechnology Journal 3(1): 87–95. </a:t>
            </a:r>
            <a:endParaRPr lang="en-US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 smtClean="0"/>
              <a:t>Dst</a:t>
            </a:r>
            <a:r>
              <a:rPr lang="en-US" sz="1400" dirty="0" smtClean="0"/>
              <a:t>…….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6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96" y="225562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" name="Down Arrow 3"/>
          <p:cNvSpPr/>
          <p:nvPr/>
        </p:nvSpPr>
        <p:spPr>
          <a:xfrm>
            <a:off x="3897359" y="3697939"/>
            <a:ext cx="1171815" cy="64585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581" y="4478176"/>
            <a:ext cx="328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LOGIN </a:t>
            </a:r>
            <a:r>
              <a:rPr lang="en-US" dirty="0"/>
              <a:t>K</a:t>
            </a:r>
            <a:r>
              <a:rPr lang="en-US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Simlitabmbas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menyetujui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(YA) </a:t>
            </a:r>
            <a:r>
              <a:rPr lang="en-US" dirty="0" err="1"/>
              <a:t>a</a:t>
            </a:r>
            <a:r>
              <a:rPr lang="en-US" dirty="0" err="1" smtClean="0"/>
              <a:t>tau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menolak</a:t>
            </a:r>
            <a:r>
              <a:rPr lang="en-US" b="1" dirty="0" smtClean="0">
                <a:solidFill>
                  <a:srgbClr val="FF0000"/>
                </a:solidFill>
              </a:rPr>
              <a:t> (TIDAK)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34822" y="912762"/>
            <a:ext cx="4748083" cy="4516374"/>
            <a:chOff x="5203870" y="1171422"/>
            <a:chExt cx="4748083" cy="451637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59" name="Right Arrow 58"/>
          <p:cNvSpPr/>
          <p:nvPr/>
        </p:nvSpPr>
        <p:spPr>
          <a:xfrm>
            <a:off x="5862956" y="2416938"/>
            <a:ext cx="751193" cy="229736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24284" y="5786460"/>
            <a:ext cx="50526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2976" y="581004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322046" y="5462180"/>
            <a:ext cx="74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41203" y="5462180"/>
            <a:ext cx="4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81376" y="5462179"/>
            <a:ext cx="977795" cy="914643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6372" y="5675309"/>
            <a:ext cx="272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ANGGOTA PENELITI MENGISI REKAM JEJAK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85" y="5512424"/>
            <a:ext cx="1203102" cy="1203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Right Arrow 33"/>
          <p:cNvSpPr/>
          <p:nvPr/>
        </p:nvSpPr>
        <p:spPr>
          <a:xfrm>
            <a:off x="5335860" y="5418951"/>
            <a:ext cx="858824" cy="101469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9075704" y="4858757"/>
            <a:ext cx="537844" cy="101469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3815" y="1829674"/>
            <a:ext cx="2664404" cy="1742411"/>
            <a:chOff x="3153815" y="1829674"/>
            <a:chExt cx="2664404" cy="17424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405" y="1973472"/>
              <a:ext cx="1203102" cy="12031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9" name="Freeform 38"/>
            <p:cNvSpPr/>
            <p:nvPr/>
          </p:nvSpPr>
          <p:spPr>
            <a:xfrm>
              <a:off x="3153815" y="3032161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b="1" dirty="0" smtClean="0"/>
                <a:t>PERSETUJUAN ANGGOTA</a:t>
              </a:r>
              <a:br>
                <a:rPr lang="en-US" b="1" dirty="0" smtClean="0"/>
              </a:br>
              <a:r>
                <a:rPr lang="en-US" b="1" dirty="0" smtClean="0"/>
                <a:t>PENELITI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31620" y="182967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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770273" y="906162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PERETUJUAN ANGGOTA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51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929122" y="1351360"/>
            <a:ext cx="2119443" cy="7007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007"/>
              <a:gd name="adj6" fmla="val -60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Nama,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langsug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berdasar</a:t>
            </a:r>
            <a:r>
              <a:rPr lang="en-US" sz="1600" dirty="0" smtClean="0">
                <a:solidFill>
                  <a:schemeClr val="tx1"/>
                </a:solidFill>
              </a:rPr>
              <a:t> data PDPT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9919663" y="2206709"/>
            <a:ext cx="2128901" cy="9978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773"/>
              <a:gd name="adj6" fmla="val -426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ID </a:t>
            </a:r>
            <a:r>
              <a:rPr lang="en-US" sz="1600" dirty="0" err="1" smtClean="0">
                <a:solidFill>
                  <a:schemeClr val="tx1"/>
                </a:solidFill>
              </a:rPr>
              <a:t>Sinta</a:t>
            </a:r>
            <a:r>
              <a:rPr lang="en-US" sz="1600" dirty="0" smtClean="0">
                <a:solidFill>
                  <a:schemeClr val="tx1"/>
                </a:solidFill>
              </a:rPr>
              <a:t>, H-Index, Email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Rekam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Jejak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26037" y="1070675"/>
            <a:ext cx="1618560" cy="16190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1965892" y="753902"/>
            <a:ext cx="2234425" cy="414583"/>
          </a:xfrm>
          <a:custGeom>
            <a:avLst/>
            <a:gdLst>
              <a:gd name="connsiteX0" fmla="*/ 0 w 2234425"/>
              <a:gd name="connsiteY0" fmla="*/ 0 h 414583"/>
              <a:gd name="connsiteX1" fmla="*/ 2234425 w 2234425"/>
              <a:gd name="connsiteY1" fmla="*/ 0 h 414583"/>
              <a:gd name="connsiteX2" fmla="*/ 2234425 w 2234425"/>
              <a:gd name="connsiteY2" fmla="*/ 414583 h 414583"/>
              <a:gd name="connsiteX3" fmla="*/ 0 w 2234425"/>
              <a:gd name="connsiteY3" fmla="*/ 414583 h 414583"/>
              <a:gd name="connsiteX4" fmla="*/ 0 w 2234425"/>
              <a:gd name="connsiteY4" fmla="*/ 0 h 4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425" h="414583">
                <a:moveTo>
                  <a:pt x="0" y="0"/>
                </a:moveTo>
                <a:lnTo>
                  <a:pt x="2234425" y="0"/>
                </a:lnTo>
                <a:lnTo>
                  <a:pt x="2234425" y="414583"/>
                </a:lnTo>
                <a:lnTo>
                  <a:pt x="0" y="414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IDENTITAS</a:t>
            </a:r>
            <a:endParaRPr lang="en-US" sz="18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1504052" y="654007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5033" y="2106721"/>
            <a:ext cx="2998992" cy="28466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Atong-atongan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7315" y="187464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Nama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113693" y="2115015"/>
            <a:ext cx="590531" cy="28431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25975" y="1879128"/>
            <a:ext cx="87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Pendidikan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951890" y="2106051"/>
            <a:ext cx="976954" cy="29327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Dr.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864172" y="1870164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Gelar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3869883" y="1640602"/>
            <a:ext cx="1331048" cy="2728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008096008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82165" y="1435421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NIDN / NIDK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634084" y="2657377"/>
            <a:ext cx="2294760" cy="28760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</a:t>
            </a:r>
            <a:r>
              <a:rPr lang="en-US" sz="1400" dirty="0" smtClean="0"/>
              <a:t>tong@suralaya.ac.id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46366" y="2434938"/>
            <a:ext cx="87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Email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3863999" y="2664513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6</a:t>
            </a:r>
            <a:r>
              <a:rPr lang="en-US" sz="1400" dirty="0" smtClean="0"/>
              <a:t>87669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76281" y="2428626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ID </a:t>
            </a:r>
            <a:r>
              <a:rPr lang="en-US" sz="1200" dirty="0" err="1" smtClean="0"/>
              <a:t>Sinta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863998" y="3487280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www.scopus.com/</a:t>
            </a:r>
            <a:r>
              <a:rPr lang="en-US" sz="1200" dirty="0" err="1" smtClean="0"/>
              <a:t>authid</a:t>
            </a:r>
            <a:r>
              <a:rPr lang="en-US" sz="1200" dirty="0" smtClean="0"/>
              <a:t>.............................................................................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776281" y="3241758"/>
            <a:ext cx="786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Ketik</a:t>
            </a:r>
            <a:r>
              <a:rPr lang="en-US" sz="1200" b="1" dirty="0" smtClean="0"/>
              <a:t> ID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URL </a:t>
            </a:r>
            <a:r>
              <a:rPr lang="en-US" sz="1200" b="1" dirty="0" err="1" smtClean="0"/>
              <a:t>anda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tercantum</a:t>
            </a:r>
            <a:r>
              <a:rPr lang="en-US" sz="1200" b="1" dirty="0" smtClean="0"/>
              <a:t> di </a:t>
            </a:r>
            <a:r>
              <a:rPr lang="en-US" sz="1200" b="1" dirty="0" err="1" smtClean="0"/>
              <a:t>lembaga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pengideks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jika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ada</a:t>
            </a:r>
            <a:endParaRPr lang="en-US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3" y="3519480"/>
            <a:ext cx="400050" cy="2286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855034" y="382793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620" y="84410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 ANGGOTA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785754" y="3008716"/>
            <a:ext cx="130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REKAM JEJAK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3855034" y="441960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67317" y="4147190"/>
            <a:ext cx="6996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B. Ketik URL </a:t>
            </a:r>
            <a:r>
              <a:rPr lang="sv-SE" sz="1200" b="1" dirty="0"/>
              <a:t>artikel publikasi </a:t>
            </a:r>
            <a:r>
              <a:rPr lang="sv-SE" sz="1200" b="1" dirty="0" smtClean="0"/>
              <a:t>anda pada </a:t>
            </a:r>
            <a:r>
              <a:rPr lang="sv-SE" sz="1200" b="1" dirty="0"/>
              <a:t>jurnal internasional </a:t>
            </a:r>
            <a:r>
              <a:rPr lang="sv-SE" sz="1200" b="1" dirty="0" smtClean="0"/>
              <a:t>bereputasi, nasional terakreditasi, atau lainnya</a:t>
            </a:r>
            <a:endParaRPr lang="en-US" sz="12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49" y="4424912"/>
            <a:ext cx="400050" cy="2286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46070" y="4773711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59517" y="537882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71800" y="5106410"/>
            <a:ext cx="6373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C. Ketik URL </a:t>
            </a:r>
            <a:r>
              <a:rPr lang="sv-SE" sz="1200" b="1" dirty="0"/>
              <a:t>artikel </a:t>
            </a:r>
            <a:r>
              <a:rPr lang="sv-SE" sz="1200" b="1" dirty="0" smtClean="0"/>
              <a:t>publikasi anda pada prosiding internasional bereputasi, nasional, atau lainnya</a:t>
            </a:r>
            <a:endParaRPr lang="en-US" sz="1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432" y="5384132"/>
            <a:ext cx="400050" cy="2286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864000" y="574637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253524" y="2668996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5806" y="2433109"/>
            <a:ext cx="101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H-index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3864000" y="633804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76283" y="6065630"/>
            <a:ext cx="714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D</a:t>
            </a:r>
            <a:r>
              <a:rPr lang="sv-SE" sz="1200" b="1" dirty="0" smtClean="0"/>
              <a:t>. Tuliskan rekam jejak lainnya Paten (judul, status dan No Paten), Buku (judul buku, penerbit dan ISBN), dll.</a:t>
            </a:r>
            <a:endParaRPr lang="en-US" sz="1200" b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5" y="6343352"/>
            <a:ext cx="400050" cy="228600"/>
          </a:xfrm>
          <a:prstGeom prst="rect">
            <a:avLst/>
          </a:prstGeom>
        </p:spPr>
      </p:pic>
      <p:sp>
        <p:nvSpPr>
          <p:cNvPr id="45" name="Line Callout 2 44"/>
          <p:cNvSpPr/>
          <p:nvPr/>
        </p:nvSpPr>
        <p:spPr>
          <a:xfrm>
            <a:off x="5590660" y="1462847"/>
            <a:ext cx="1293945" cy="3935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418"/>
              <a:gd name="adj6" fmla="val -257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NIDK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Line Callout 2 42"/>
          <p:cNvSpPr/>
          <p:nvPr/>
        </p:nvSpPr>
        <p:spPr>
          <a:xfrm>
            <a:off x="9881426" y="1034810"/>
            <a:ext cx="1948614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Lembaga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Pengusul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7216" y="709639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IDENTITAS LEMBAGA PENGUSUL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95612" y="1287504"/>
            <a:ext cx="6712129" cy="581244"/>
            <a:chOff x="3795612" y="1287504"/>
            <a:chExt cx="6712129" cy="581244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713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</a:t>
              </a:r>
              <a:r>
                <a:rPr lang="en-US" sz="1200" b="1" dirty="0" smtClean="0"/>
                <a:t>. LEMBAGA PENGUSUL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27871" y="1538751"/>
              <a:ext cx="647987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Lembaga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Penelitian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Pengabdian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Kepada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Masyarakat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3542" y="1937443"/>
            <a:ext cx="4168000" cy="560218"/>
            <a:chOff x="3813542" y="1937443"/>
            <a:chExt cx="4168000" cy="560218"/>
          </a:xfrm>
        </p:grpSpPr>
        <p:sp>
          <p:nvSpPr>
            <p:cNvPr id="33" name="TextBox 32"/>
            <p:cNvSpPr txBox="1"/>
            <p:nvPr/>
          </p:nvSpPr>
          <p:spPr>
            <a:xfrm>
              <a:off x="3813542" y="1937443"/>
              <a:ext cx="4168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2. KODE PERGURUAN TINGGI DAN NAMA PERGURUAN TINGGI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92836" y="2197419"/>
              <a:ext cx="810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KODE PT :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04051" y="2167664"/>
              <a:ext cx="770974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987567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3939" y="2172397"/>
            <a:ext cx="3121463" cy="329997"/>
            <a:chOff x="5793939" y="2172397"/>
            <a:chExt cx="3121463" cy="329997"/>
          </a:xfrm>
        </p:grpSpPr>
        <p:sp>
          <p:nvSpPr>
            <p:cNvPr id="37" name="TextBox 36"/>
            <p:cNvSpPr txBox="1"/>
            <p:nvPr/>
          </p:nvSpPr>
          <p:spPr>
            <a:xfrm>
              <a:off x="5793939" y="2201681"/>
              <a:ext cx="1100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UNIVERSITAS :</a:t>
              </a:r>
              <a:endParaRPr lang="en-US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5342" y="2172397"/>
              <a:ext cx="209006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UNIVERSITAS SURALAYA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94835" y="2605328"/>
            <a:ext cx="3421891" cy="578615"/>
            <a:chOff x="3794835" y="2605328"/>
            <a:chExt cx="3421891" cy="578615"/>
          </a:xfrm>
        </p:grpSpPr>
        <p:sp>
          <p:nvSpPr>
            <p:cNvPr id="13" name="Rectangle 12"/>
            <p:cNvSpPr/>
            <p:nvPr/>
          </p:nvSpPr>
          <p:spPr>
            <a:xfrm>
              <a:off x="4051370" y="2851471"/>
              <a:ext cx="1546144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Kepala</a:t>
              </a:r>
              <a:r>
                <a:rPr lang="en-US" sz="1400" dirty="0" smtClean="0"/>
                <a:t> LPPM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4835" y="2605328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3. SEBUTAN JABATAN UNIT</a:t>
              </a:r>
              <a:endParaRPr lang="en-US" sz="1200" b="1" dirty="0"/>
            </a:p>
          </p:txBody>
        </p:sp>
      </p:grpSp>
      <p:sp>
        <p:nvSpPr>
          <p:cNvPr id="55" name="Line Callout 2 54"/>
          <p:cNvSpPr/>
          <p:nvPr/>
        </p:nvSpPr>
        <p:spPr>
          <a:xfrm>
            <a:off x="6732866" y="2621193"/>
            <a:ext cx="1817776" cy="364067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64130"/>
              <a:gd name="adj5" fmla="val -64414"/>
              <a:gd name="adj6" fmla="val -772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Kode</a:t>
            </a:r>
            <a:r>
              <a:rPr lang="en-US" sz="1600" dirty="0" smtClean="0">
                <a:solidFill>
                  <a:schemeClr val="tx1"/>
                </a:solidFill>
              </a:rPr>
              <a:t> 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Line Callout 2 55"/>
          <p:cNvSpPr/>
          <p:nvPr/>
        </p:nvSpPr>
        <p:spPr>
          <a:xfrm>
            <a:off x="7299729" y="3888921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21491"/>
              <a:gd name="adj6" fmla="val -352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Nama </a:t>
            </a:r>
            <a:r>
              <a:rPr lang="en-US" sz="1600" dirty="0" err="1" smtClean="0">
                <a:solidFill>
                  <a:schemeClr val="tx1"/>
                </a:solidFill>
              </a:rPr>
              <a:t>Pimpinan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Line Callout 2 56"/>
          <p:cNvSpPr/>
          <p:nvPr/>
        </p:nvSpPr>
        <p:spPr>
          <a:xfrm>
            <a:off x="9347521" y="1980639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31235"/>
              <a:gd name="adj6" fmla="val -25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Nama </a:t>
            </a:r>
            <a:r>
              <a:rPr lang="en-US" sz="1600" dirty="0" err="1" smtClean="0">
                <a:solidFill>
                  <a:schemeClr val="tx1"/>
                </a:solidFill>
              </a:rPr>
              <a:t>Universitas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Otomatis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Line Callout 2 57"/>
          <p:cNvSpPr/>
          <p:nvPr/>
        </p:nvSpPr>
        <p:spPr>
          <a:xfrm>
            <a:off x="6988128" y="3128360"/>
            <a:ext cx="1698676" cy="521504"/>
          </a:xfrm>
          <a:prstGeom prst="borderCallout2">
            <a:avLst>
              <a:gd name="adj1" fmla="val 18750"/>
              <a:gd name="adj2" fmla="val -8333"/>
              <a:gd name="adj3" fmla="val 21574"/>
              <a:gd name="adj4" fmla="val -63111"/>
              <a:gd name="adj5" fmla="val -8621"/>
              <a:gd name="adj6" fmla="val -727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ebutan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jabatan</a:t>
            </a:r>
            <a:r>
              <a:rPr lang="en-US" sz="1600" dirty="0" smtClean="0">
                <a:solidFill>
                  <a:schemeClr val="tx1"/>
                </a:solidFill>
              </a:rPr>
              <a:t> Unit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7207762" y="4680724"/>
            <a:ext cx="1470078" cy="342174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70407"/>
              <a:gd name="adj6" fmla="val -404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NIP / NIK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871" y="3309055"/>
            <a:ext cx="3421891" cy="578615"/>
            <a:chOff x="3785871" y="3309055"/>
            <a:chExt cx="3421891" cy="578615"/>
          </a:xfrm>
        </p:grpSpPr>
        <p:sp>
          <p:nvSpPr>
            <p:cNvPr id="51" name="Rectangle 50"/>
            <p:cNvSpPr/>
            <p:nvPr/>
          </p:nvSpPr>
          <p:spPr>
            <a:xfrm>
              <a:off x="4042406" y="3555198"/>
              <a:ext cx="24878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Prof.Dr</a:t>
              </a:r>
              <a:r>
                <a:rPr lang="en-US" sz="1400" dirty="0" smtClean="0"/>
                <a:t>. </a:t>
              </a:r>
              <a:r>
                <a:rPr lang="en-US" sz="1400" dirty="0" err="1" smtClean="0"/>
                <a:t>Suryo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Atmodjo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85871" y="3309055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</a:t>
              </a:r>
              <a:r>
                <a:rPr lang="en-US" sz="1200" b="1" dirty="0" smtClean="0"/>
                <a:t>. NAMA PIMPINAN DAN GELAR</a:t>
              </a:r>
              <a:endParaRPr lang="en-US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2765" y="4008299"/>
            <a:ext cx="3273835" cy="578615"/>
            <a:chOff x="3812765" y="4008299"/>
            <a:chExt cx="3421891" cy="578615"/>
          </a:xfrm>
        </p:grpSpPr>
        <p:sp>
          <p:nvSpPr>
            <p:cNvPr id="61" name="Rectangle 60"/>
            <p:cNvSpPr/>
            <p:nvPr/>
          </p:nvSpPr>
          <p:spPr>
            <a:xfrm>
              <a:off x="4042406" y="4254442"/>
              <a:ext cx="2663566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/>
                <a:t>19680503199411022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12765" y="4008299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. NIP / NIK PIMPINAN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177456" y="2689687"/>
            <a:ext cx="2608798" cy="2139488"/>
            <a:chOff x="9778422" y="-1197906"/>
            <a:chExt cx="2664404" cy="2139488"/>
          </a:xfrm>
        </p:grpSpPr>
        <p:sp>
          <p:nvSpPr>
            <p:cNvPr id="41" name="Oval 40"/>
            <p:cNvSpPr/>
            <p:nvPr/>
          </p:nvSpPr>
          <p:spPr>
            <a:xfrm>
              <a:off x="10374724" y="-759233"/>
              <a:ext cx="1621303" cy="1513727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9778422" y="-119790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800" b="1" kern="1200" dirty="0" smtClean="0"/>
                <a:t>LP/LPPM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098936" y="348791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00317" y="5171966"/>
            <a:ext cx="4531192" cy="1324149"/>
            <a:chOff x="4200317" y="5171966"/>
            <a:chExt cx="4531192" cy="1324149"/>
          </a:xfrm>
        </p:grpSpPr>
        <p:sp>
          <p:nvSpPr>
            <p:cNvPr id="45" name="TextBox 44"/>
            <p:cNvSpPr txBox="1"/>
            <p:nvPr/>
          </p:nvSpPr>
          <p:spPr>
            <a:xfrm>
              <a:off x="4398171" y="5849784"/>
              <a:ext cx="411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PENGISIAN IDENTITAS LEMBAGA DILAKUKAN </a:t>
              </a:r>
              <a:r>
                <a:rPr lang="en-US" b="1" dirty="0" smtClean="0"/>
                <a:t>SATU KALI </a:t>
              </a:r>
              <a:r>
                <a:rPr lang="en-US" b="1" dirty="0" smtClean="0">
                  <a:solidFill>
                    <a:srgbClr val="FF0000"/>
                  </a:solidFill>
                </a:rPr>
                <a:t>OLEH LEMBAGA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6163553" y="3208730"/>
              <a:ext cx="604720" cy="453119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28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211017" y="1170813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93" y="132613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407965" y="844199"/>
            <a:ext cx="2422185" cy="1646635"/>
            <a:chOff x="9698200" y="242645"/>
            <a:chExt cx="2664404" cy="1646635"/>
          </a:xfrm>
        </p:grpSpPr>
        <p:sp>
          <p:nvSpPr>
            <p:cNvPr id="37" name="Oval 36"/>
            <p:cNvSpPr/>
            <p:nvPr/>
          </p:nvSpPr>
          <p:spPr>
            <a:xfrm>
              <a:off x="10258689" y="242645"/>
              <a:ext cx="1109281" cy="1109591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9698200" y="134935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700" b="1" dirty="0" smtClean="0"/>
                <a:t>PERSETUJUAN/APPROVAL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700" b="1" kern="1200" dirty="0" smtClean="0"/>
                <a:t>LP/LPPM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30588" y="402653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92550" y="2351089"/>
            <a:ext cx="3467570" cy="2648645"/>
            <a:chOff x="3192550" y="2351089"/>
            <a:chExt cx="3467570" cy="2648645"/>
          </a:xfrm>
        </p:grpSpPr>
        <p:sp>
          <p:nvSpPr>
            <p:cNvPr id="7" name="Rectangle 6"/>
            <p:cNvSpPr/>
            <p:nvPr/>
          </p:nvSpPr>
          <p:spPr>
            <a:xfrm>
              <a:off x="6070379" y="2638632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2550" y="2706974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</a:t>
              </a:r>
              <a:r>
                <a:rPr lang="en-US" dirty="0" err="1" smtClean="0"/>
                <a:t>Plagiasi</a:t>
              </a:r>
              <a:r>
                <a:rPr lang="en-US" dirty="0" smtClean="0"/>
                <a:t> </a:t>
              </a:r>
              <a:r>
                <a:rPr lang="en-US" dirty="0" err="1"/>
                <a:t>usulan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6354" y="2638632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12992" y="2351089"/>
              <a:ext cx="747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TIDAK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2149" y="2351089"/>
              <a:ext cx="4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YA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74862" y="2965843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97033" y="3034185"/>
              <a:ext cx="1929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</a:t>
              </a:r>
              <a:r>
                <a:rPr lang="en-US" dirty="0" err="1"/>
                <a:t>D</a:t>
              </a:r>
              <a:r>
                <a:rPr lang="en-US" dirty="0" err="1" smtClean="0"/>
                <a:t>uplikasi</a:t>
              </a:r>
              <a:r>
                <a:rPr lang="en-US" dirty="0" smtClean="0"/>
                <a:t> </a:t>
              </a:r>
              <a:r>
                <a:rPr lang="en-US" dirty="0" err="1"/>
                <a:t>usulan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10837" y="2965843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79345" y="3333395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1516" y="3401737"/>
              <a:ext cx="2298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dirty="0"/>
                <a:t>3</a:t>
              </a:r>
              <a:r>
                <a:rPr lang="en-US" dirty="0" smtClean="0"/>
                <a:t>. </a:t>
              </a:r>
              <a:r>
                <a:rPr lang="en-US" dirty="0" err="1"/>
                <a:t>S</a:t>
              </a:r>
              <a:r>
                <a:rPr lang="en-US" dirty="0" err="1" smtClean="0"/>
                <a:t>esuai</a:t>
              </a:r>
              <a:r>
                <a:rPr lang="en-US" dirty="0" smtClean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renstra</a:t>
              </a:r>
              <a:r>
                <a:rPr lang="en-US" dirty="0"/>
                <a:t> PT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skema</a:t>
              </a:r>
              <a:r>
                <a:rPr lang="en-US" dirty="0"/>
                <a:t> </a:t>
              </a:r>
              <a:r>
                <a:rPr lang="en-US" dirty="0" err="1"/>
                <a:t>desentralisasi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15320" y="3333395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1516" y="4569981"/>
              <a:ext cx="1557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…</a:t>
              </a:r>
              <a:r>
                <a:rPr lang="en-US" dirty="0" err="1" smtClean="0"/>
                <a:t>lainnya</a:t>
              </a:r>
              <a:r>
                <a:rPr lang="en-US" dirty="0" smtClean="0"/>
                <a:t>… ?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06354" y="4476514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69004" y="4476514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1516" y="5043867"/>
            <a:ext cx="4490202" cy="806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Komentar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terbuka</a:t>
            </a:r>
            <a:r>
              <a:rPr lang="en-US" dirty="0" smtClean="0">
                <a:solidFill>
                  <a:schemeClr val="tx1"/>
                </a:solidFill>
              </a:rPr>
              <a:t> ……………………….………….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…………………………………………………………………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………………………………………………………………..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6000" y="5992246"/>
            <a:ext cx="4380565" cy="423884"/>
            <a:chOff x="3096000" y="5992246"/>
            <a:chExt cx="4380565" cy="4238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3213" y="5999820"/>
              <a:ext cx="1318312" cy="3982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5659" y="5992246"/>
              <a:ext cx="1420906" cy="4238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96000" y="6028787"/>
              <a:ext cx="1543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PERSETUJUAN</a:t>
              </a:r>
              <a:endParaRPr lang="en-US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6589094" y="2457279"/>
            <a:ext cx="751193" cy="229736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8" y="276621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PENGUSULAN PENELITIAN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8" y="276621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PENILAIAN KELAYAKAN USULAN</a:t>
            </a:r>
          </a:p>
        </p:txBody>
      </p:sp>
    </p:spTree>
    <p:extLst>
      <p:ext uri="{BB962C8B-B14F-4D97-AF65-F5344CB8AC3E}">
        <p14:creationId xmlns:p14="http://schemas.microsoft.com/office/powerpoint/2010/main" val="19107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90737" y="719666"/>
            <a:ext cx="7041632" cy="5418667"/>
            <a:chOff x="-2599032" y="719666"/>
            <a:chExt cx="7041632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593578" y="1242059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762350" y="2748414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248126" y="2760339"/>
              <a:ext cx="1139034" cy="1337327"/>
            </a:xfrm>
            <a:custGeom>
              <a:avLst/>
              <a:gdLst>
                <a:gd name="connsiteX0" fmla="*/ 0 w 1139034"/>
                <a:gd name="connsiteY0" fmla="*/ 0 h 1337327"/>
                <a:gd name="connsiteX1" fmla="*/ 1139034 w 1139034"/>
                <a:gd name="connsiteY1" fmla="*/ 0 h 1337327"/>
                <a:gd name="connsiteX2" fmla="*/ 1139034 w 1139034"/>
                <a:gd name="connsiteY2" fmla="*/ 1337327 h 1337327"/>
                <a:gd name="connsiteX3" fmla="*/ 0 w 1139034"/>
                <a:gd name="connsiteY3" fmla="*/ 1337327 h 1337327"/>
                <a:gd name="connsiteX4" fmla="*/ 0 w 1139034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4" h="1337327">
                  <a:moveTo>
                    <a:pt x="0" y="0"/>
                  </a:moveTo>
                  <a:lnTo>
                    <a:pt x="1139034" y="0"/>
                  </a:lnTo>
                  <a:lnTo>
                    <a:pt x="1139034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Usulan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Penelitian</a:t>
              </a:r>
              <a:endParaRPr lang="en-US" sz="20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28445" y="4342586"/>
              <a:ext cx="1381373" cy="13817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53888" y="4740374"/>
              <a:ext cx="1393904" cy="1397959"/>
            </a:xfrm>
            <a:custGeom>
              <a:avLst/>
              <a:gdLst>
                <a:gd name="connsiteX0" fmla="*/ 0 w 1393904"/>
                <a:gd name="connsiteY0" fmla="*/ 0 h 651893"/>
                <a:gd name="connsiteX1" fmla="*/ 1393904 w 1393904"/>
                <a:gd name="connsiteY1" fmla="*/ 0 h 651893"/>
                <a:gd name="connsiteX2" fmla="*/ 1393904 w 1393904"/>
                <a:gd name="connsiteY2" fmla="*/ 651893 h 651893"/>
                <a:gd name="connsiteX3" fmla="*/ 0 w 1393904"/>
                <a:gd name="connsiteY3" fmla="*/ 651893 h 651893"/>
                <a:gd name="connsiteX4" fmla="*/ 0 w 1393904"/>
                <a:gd name="connsiteY4" fmla="*/ 0 h 65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904" h="651893">
                  <a:moveTo>
                    <a:pt x="0" y="0"/>
                  </a:moveTo>
                  <a:lnTo>
                    <a:pt x="1393904" y="0"/>
                  </a:lnTo>
                  <a:lnTo>
                    <a:pt x="1393904" y="651893"/>
                  </a:lnTo>
                  <a:lnTo>
                    <a:pt x="0" y="6518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Kewajaran</a:t>
              </a:r>
              <a:r>
                <a:rPr lang="en-US" sz="2000" kern="1200" dirty="0" smtClean="0"/>
                <a:t> </a:t>
              </a:r>
              <a:r>
                <a:rPr lang="en-US" sz="2000" dirty="0" err="1" smtClean="0"/>
                <a:t>Rencana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Anggaran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Belanja</a:t>
              </a:r>
              <a:r>
                <a:rPr lang="en-US" sz="2000" dirty="0" smtClean="0"/>
                <a:t> (RAB)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267287" y="1128609"/>
            <a:ext cx="4748083" cy="4516374"/>
            <a:chOff x="5203870" y="1171422"/>
            <a:chExt cx="4748083" cy="45163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>
          <a:xfrm>
            <a:off x="5826479" y="1972399"/>
            <a:ext cx="1253442" cy="3437085"/>
          </a:xfrm>
          <a:prstGeom prst="rightArrow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56087" y="1557294"/>
            <a:ext cx="186989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REVIEW ONLINE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78691" y="866635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5192" y="26422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5513" y="43377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867392" y="854228"/>
            <a:ext cx="7121086" cy="5418667"/>
            <a:chOff x="-2599032" y="719666"/>
            <a:chExt cx="7121086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673032" y="1570101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176022" y="1252579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5726" y="3272979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www.journalnsd.com/authid/detail.uri?authorId=085673711066893837.pdf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448009" y="3000563"/>
            <a:ext cx="233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A. Jurnal internasional bereputasi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3526762" y="3627084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www.pubjournal.com/authid/detail.uri?authorId=78656734347119387.pdf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511181" y="4261234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www.proceddieee.com/dasda/detail.uri?authorId=0xds66893837.pdf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37978" y="3988818"/>
            <a:ext cx="1782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B</a:t>
            </a:r>
            <a:r>
              <a:rPr lang="sv-SE" sz="1200" b="1" dirty="0" smtClean="0"/>
              <a:t>. Nasional terakreditasa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3515664" y="462878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www.proceedingsjour.com/authid/detail.uri?authorId=dasd9734347119387.pdf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55480" y="1362410"/>
            <a:ext cx="63733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Kompetitif</a:t>
            </a:r>
            <a:r>
              <a:rPr lang="en-US" sz="2400" b="1" dirty="0" smtClean="0">
                <a:solidFill>
                  <a:srgbClr val="FF0000"/>
                </a:solidFill>
              </a:rPr>
              <a:t> Nasional </a:t>
            </a:r>
            <a:r>
              <a:rPr lang="en-US" sz="2400" b="1" dirty="0" err="1" smtClean="0">
                <a:solidFill>
                  <a:srgbClr val="FF0000"/>
                </a:solidFill>
              </a:rPr>
              <a:t>Penelitian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Dasar</a:t>
            </a:r>
            <a:r>
              <a:rPr lang="en-US" sz="2400" b="1" dirty="0" smtClean="0">
                <a:solidFill>
                  <a:srgbClr val="FF0000"/>
                </a:solidFill>
              </a:rPr>
              <a:t> (PD), </a:t>
            </a:r>
            <a:r>
              <a:rPr lang="en-US" sz="2400" b="1" dirty="0" err="1" smtClean="0">
                <a:solidFill>
                  <a:srgbClr val="FF0000"/>
                </a:solidFill>
              </a:rPr>
              <a:t>syarat</a:t>
            </a:r>
            <a:r>
              <a:rPr lang="en-US" sz="2400" b="1" dirty="0" smtClean="0">
                <a:solidFill>
                  <a:srgbClr val="FF0000"/>
                </a:solidFill>
              </a:rPr>
              <a:t> P</a:t>
            </a:r>
            <a:r>
              <a:rPr lang="id-ID" sz="2400" b="1" dirty="0" smtClean="0">
                <a:solidFill>
                  <a:srgbClr val="FF0000"/>
                </a:solidFill>
              </a:rPr>
              <a:t>ublikasi </a:t>
            </a:r>
            <a:r>
              <a:rPr lang="id-ID" sz="2400" b="1" dirty="0">
                <a:solidFill>
                  <a:srgbClr val="FF0000"/>
                </a:solidFill>
              </a:rPr>
              <a:t>minimal dua artikel </a:t>
            </a:r>
            <a:r>
              <a:rPr lang="id-ID" dirty="0"/>
              <a:t>di database terindeks bereputasi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corresponding author</a:t>
            </a:r>
            <a:r>
              <a:rPr lang="en-US" dirty="0"/>
              <a:t> </a:t>
            </a:r>
            <a:r>
              <a:rPr lang="id-ID" dirty="0"/>
              <a:t>dibuktikan dengan </a:t>
            </a:r>
            <a:r>
              <a:rPr lang="en-US" dirty="0" err="1"/>
              <a:t>mencantumkan</a:t>
            </a:r>
            <a:r>
              <a:rPr lang="id-ID" dirty="0"/>
              <a:t> URL artikel dimaksud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383916" y="4063813"/>
            <a:ext cx="50526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302608" y="408739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1181678" y="3739533"/>
            <a:ext cx="74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400835" y="3739533"/>
            <a:ext cx="4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421707" y="2738066"/>
            <a:ext cx="1140364" cy="1050192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41008" y="3739532"/>
            <a:ext cx="977795" cy="914643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0522371" y="4814663"/>
            <a:ext cx="1140364" cy="1016769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515015" y="5941321"/>
            <a:ext cx="259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LOLOS MENUJU TAHAPAN</a:t>
            </a:r>
          </a:p>
          <a:p>
            <a:pPr algn="ctr"/>
            <a:r>
              <a:rPr lang="en-US" dirty="0" smtClean="0"/>
              <a:t>PENILAIAN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535036" y="729922"/>
            <a:ext cx="6598059" cy="5542973"/>
            <a:chOff x="-3266676" y="595360"/>
            <a:chExt cx="6598059" cy="5542973"/>
          </a:xfrm>
        </p:grpSpPr>
        <p:sp>
          <p:nvSpPr>
            <p:cNvPr id="5" name="Block Arc 4"/>
            <p:cNvSpPr/>
            <p:nvPr/>
          </p:nvSpPr>
          <p:spPr>
            <a:xfrm>
              <a:off x="-3266676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72106" y="958749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482361" y="595360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5703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579230" y="692824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875" y="1187523"/>
            <a:ext cx="752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A.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kuantitas</a:t>
            </a:r>
            <a:r>
              <a:rPr lang="en-US" b="1" dirty="0"/>
              <a:t> </a:t>
            </a:r>
            <a:r>
              <a:rPr lang="en-US" b="1" dirty="0" err="1"/>
              <a:t>publikasi</a:t>
            </a:r>
            <a:r>
              <a:rPr lang="en-US" b="1" dirty="0"/>
              <a:t> </a:t>
            </a:r>
            <a:r>
              <a:rPr lang="en-US" b="1" dirty="0" err="1"/>
              <a:t>artikel</a:t>
            </a:r>
            <a:r>
              <a:rPr lang="en-US" b="1" dirty="0"/>
              <a:t> di </a:t>
            </a: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prosiding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37410"/>
              </p:ext>
            </p:extLst>
          </p:nvPr>
        </p:nvGraphicFramePr>
        <p:xfrm>
          <a:off x="2939060" y="1575328"/>
          <a:ext cx="9136825" cy="44500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7416"/>
                <a:gridCol w="5731069"/>
                <a:gridCol w="809825"/>
                <a:gridCol w="638515"/>
              </a:tblGrid>
              <a:tr h="832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SYARAT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PENGUSUL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ISIAN USULAN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Pilih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Hasil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Review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Nilai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266852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Ketua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pengusul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memiliki rekam jejak publikasi minimal dua artikel di database terindeks bereputasi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dan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jurnal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nasional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terakreditasi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sebagai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penulis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pertama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corresponding author 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dibuktikan dengan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mencantumkan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URL artikel dimaksud; 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JURNAL INTERNASIONAL BEREPUTASI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https://www.journalnsd.com/authid/detail.uri?authorId=085673711066893837.pdf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https://www.pubjournal.com/authid/detail.uri?authorId=78656734347119387.pdf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JURNAL INTERNASIONAL DAN JURNAL NASIONAL TERAKREDITASI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https://www.journalnsd.com/authid/detail.uri?authorId=085673711066893837.pdf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6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https://www.pubjournal.com/authid/detail.uri?authorId=78656734347119387.pdf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3" y="2772230"/>
            <a:ext cx="420915" cy="4789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85949" y="4909200"/>
            <a:ext cx="1894120" cy="1904204"/>
            <a:chOff x="8572726" y="4782461"/>
            <a:chExt cx="1777876" cy="1904204"/>
          </a:xfrm>
        </p:grpSpPr>
        <p:pic>
          <p:nvPicPr>
            <p:cNvPr id="14" name="Picture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726" y="5140894"/>
              <a:ext cx="1696130" cy="154577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9965976" y="4782461"/>
              <a:ext cx="384626" cy="25399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98" y="4565280"/>
            <a:ext cx="420915" cy="478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0628" y="908645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KOMPONEN PENILAIAN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9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001937" y="922866"/>
            <a:ext cx="7041632" cy="5418667"/>
            <a:chOff x="-2599032" y="719666"/>
            <a:chExt cx="7041632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593578" y="1242059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762350" y="2748414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248126" y="2760339"/>
              <a:ext cx="1139034" cy="1337327"/>
            </a:xfrm>
            <a:custGeom>
              <a:avLst/>
              <a:gdLst>
                <a:gd name="connsiteX0" fmla="*/ 0 w 1139034"/>
                <a:gd name="connsiteY0" fmla="*/ 0 h 1337327"/>
                <a:gd name="connsiteX1" fmla="*/ 1139034 w 1139034"/>
                <a:gd name="connsiteY1" fmla="*/ 0 h 1337327"/>
                <a:gd name="connsiteX2" fmla="*/ 1139034 w 1139034"/>
                <a:gd name="connsiteY2" fmla="*/ 1337327 h 1337327"/>
                <a:gd name="connsiteX3" fmla="*/ 0 w 1139034"/>
                <a:gd name="connsiteY3" fmla="*/ 1337327 h 1337327"/>
                <a:gd name="connsiteX4" fmla="*/ 0 w 1139034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4" h="1337327">
                  <a:moveTo>
                    <a:pt x="0" y="0"/>
                  </a:moveTo>
                  <a:lnTo>
                    <a:pt x="1139034" y="0"/>
                  </a:lnTo>
                  <a:lnTo>
                    <a:pt x="1139034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Substansi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Usulan</a:t>
              </a:r>
              <a:endParaRPr lang="en-US" sz="20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28445" y="4342586"/>
              <a:ext cx="1381373" cy="13817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870000" y="4769402"/>
              <a:ext cx="1393904" cy="1123397"/>
            </a:xfrm>
            <a:custGeom>
              <a:avLst/>
              <a:gdLst>
                <a:gd name="connsiteX0" fmla="*/ 0 w 1393904"/>
                <a:gd name="connsiteY0" fmla="*/ 0 h 651893"/>
                <a:gd name="connsiteX1" fmla="*/ 1393904 w 1393904"/>
                <a:gd name="connsiteY1" fmla="*/ 0 h 651893"/>
                <a:gd name="connsiteX2" fmla="*/ 1393904 w 1393904"/>
                <a:gd name="connsiteY2" fmla="*/ 651893 h 651893"/>
                <a:gd name="connsiteX3" fmla="*/ 0 w 1393904"/>
                <a:gd name="connsiteY3" fmla="*/ 651893 h 651893"/>
                <a:gd name="connsiteX4" fmla="*/ 0 w 1393904"/>
                <a:gd name="connsiteY4" fmla="*/ 0 h 65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904" h="651893">
                  <a:moveTo>
                    <a:pt x="0" y="0"/>
                  </a:moveTo>
                  <a:lnTo>
                    <a:pt x="1393904" y="0"/>
                  </a:lnTo>
                  <a:lnTo>
                    <a:pt x="1393904" y="651893"/>
                  </a:lnTo>
                  <a:lnTo>
                    <a:pt x="0" y="6518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Kewajaran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Rencana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Anggaran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Biaya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867491" y="1069835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3992" y="28454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64313" y="45409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1908" y="756353"/>
            <a:ext cx="393954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DAFTAR PENILAIAN KELAYAKAN USULAN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81639" y="1069835"/>
            <a:ext cx="7231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I. </a:t>
            </a:r>
            <a:r>
              <a:rPr lang="en-US" sz="1600" b="1" dirty="0" smtClean="0">
                <a:solidFill>
                  <a:srgbClr val="FF0000"/>
                </a:solidFill>
              </a:rPr>
              <a:t>KUALITAS DAN KUANTITAS PUBLIKASI ARTIKEL DI JURNAL ILMIAH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 smtClean="0"/>
              <a:t>bereputasi</a:t>
            </a:r>
            <a:endParaRPr lang="en-US" sz="1600" dirty="0"/>
          </a:p>
          <a:p>
            <a:pPr marL="465138" indent="-300038">
              <a:buAutoNum type="alphaLcPeriod"/>
            </a:pP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 smtClean="0"/>
              <a:t>terakreditasi</a:t>
            </a:r>
            <a:endParaRPr lang="en-US" sz="1600" dirty="0" smtClean="0"/>
          </a:p>
          <a:p>
            <a:pPr marL="465138" indent="-300038">
              <a:buAutoNum type="alphaLcPeriod"/>
            </a:pP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kuantitas</a:t>
            </a:r>
            <a:r>
              <a:rPr lang="en-US" sz="1600" dirty="0"/>
              <a:t> </a:t>
            </a:r>
            <a:r>
              <a:rPr lang="en-US" sz="1600" dirty="0" err="1"/>
              <a:t>publikasi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prosiding</a:t>
            </a:r>
            <a:endParaRPr lang="en-US" sz="1600" dirty="0" smtClean="0"/>
          </a:p>
          <a:p>
            <a:pPr marL="465138" indent="-300038">
              <a:buAutoNum type="alphaLcPeriod"/>
            </a:pP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kuantitas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ber</a:t>
            </a:r>
            <a:r>
              <a:rPr lang="en-US" sz="1600" dirty="0"/>
              <a:t> </a:t>
            </a:r>
            <a:r>
              <a:rPr lang="en-US" sz="1600" dirty="0" smtClean="0"/>
              <a:t>ISBN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Kuantitas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status </a:t>
            </a:r>
            <a:r>
              <a:rPr lang="en-US" sz="1600" dirty="0" err="1"/>
              <a:t>perolehan</a:t>
            </a:r>
            <a:r>
              <a:rPr lang="en-US" sz="1600" dirty="0"/>
              <a:t> </a:t>
            </a:r>
            <a:r>
              <a:rPr lang="en-US" sz="1600" dirty="0" smtClean="0"/>
              <a:t>KI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Rekam</a:t>
            </a:r>
            <a:r>
              <a:rPr lang="en-US" sz="1600" dirty="0" smtClean="0"/>
              <a:t> </a:t>
            </a:r>
            <a:r>
              <a:rPr lang="en-US" sz="1600" dirty="0" err="1"/>
              <a:t>jejak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(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poin</a:t>
            </a:r>
            <a:r>
              <a:rPr lang="en-US" sz="1600" dirty="0"/>
              <a:t> a </a:t>
            </a:r>
            <a:r>
              <a:rPr lang="en-US" sz="1600" dirty="0" err="1"/>
              <a:t>sampai</a:t>
            </a:r>
            <a:r>
              <a:rPr lang="en-US" sz="1600" dirty="0"/>
              <a:t> d)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II. SUBSTANSI USULAN 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Relevansi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, </a:t>
            </a:r>
            <a:r>
              <a:rPr lang="en-US" sz="1600" dirty="0" err="1"/>
              <a:t>tema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relevansi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  <a:r>
              <a:rPr lang="en-US" sz="1600" dirty="0" err="1"/>
              <a:t>permasalahan</a:t>
            </a:r>
            <a:r>
              <a:rPr lang="en-US" sz="1600" dirty="0"/>
              <a:t>, state of the art, </a:t>
            </a:r>
            <a:r>
              <a:rPr lang="en-US" sz="1600" dirty="0" err="1"/>
              <a:t>metode</a:t>
            </a:r>
            <a:r>
              <a:rPr lang="en-US" sz="1600" dirty="0"/>
              <a:t>, 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kebaruan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Keterkaitan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didapat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kedepan</a:t>
            </a:r>
            <a:r>
              <a:rPr lang="en-US" sz="1600" dirty="0"/>
              <a:t> (roadmap </a:t>
            </a:r>
            <a:r>
              <a:rPr lang="en-US" sz="1600" dirty="0" err="1"/>
              <a:t>penelitian</a:t>
            </a:r>
            <a:r>
              <a:rPr lang="en-US" sz="1600" dirty="0"/>
              <a:t>)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Kesesuaian</a:t>
            </a:r>
            <a:r>
              <a:rPr lang="en-US" sz="1600" dirty="0"/>
              <a:t> </a:t>
            </a:r>
            <a:r>
              <a:rPr lang="en-US" sz="1600" dirty="0" err="1"/>
              <a:t>penugasan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dijanjikan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Kewajaran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target </a:t>
            </a:r>
            <a:r>
              <a:rPr lang="en-US" sz="1600" dirty="0" err="1"/>
              <a:t>capaian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Kewajaran</a:t>
            </a:r>
            <a:r>
              <a:rPr lang="en-US" sz="1600" dirty="0"/>
              <a:t> target TKT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Kesesuaian</a:t>
            </a:r>
            <a:r>
              <a:rPr lang="en-US" sz="1600" dirty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Kekinian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primer </a:t>
            </a:r>
            <a:r>
              <a:rPr lang="en-US" sz="1600" dirty="0" err="1"/>
              <a:t>pengacuan</a:t>
            </a:r>
            <a:r>
              <a:rPr lang="en-US" sz="1600" dirty="0"/>
              <a:t> </a:t>
            </a:r>
            <a:r>
              <a:rPr lang="en-US" sz="1600" dirty="0" err="1"/>
              <a:t>pustaka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pendanaan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III. KEWAJARAN RAB </a:t>
            </a:r>
            <a:r>
              <a:rPr lang="en-US" sz="1600" b="1" dirty="0" smtClean="0">
                <a:solidFill>
                  <a:srgbClr val="FF0000"/>
                </a:solidFill>
              </a:rPr>
              <a:t>USULAN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43" y="28906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TERIMAKASIH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74" y="1074057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002151" y="1185936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71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95620" y="860913"/>
            <a:ext cx="5326180" cy="1318163"/>
            <a:chOff x="1395620" y="860913"/>
            <a:chExt cx="5326180" cy="1318163"/>
          </a:xfrm>
        </p:grpSpPr>
        <p:sp>
          <p:nvSpPr>
            <p:cNvPr id="26" name="Oval 25"/>
            <p:cNvSpPr/>
            <p:nvPr/>
          </p:nvSpPr>
          <p:spPr>
            <a:xfrm>
              <a:off x="1948462" y="860913"/>
              <a:ext cx="1322674" cy="1318163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360294" y="1027497"/>
              <a:ext cx="3361506" cy="845525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LOGIN</a:t>
              </a:r>
            </a:p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MELALUI SIMLITABMAS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5620" y="1156909"/>
              <a:ext cx="543973" cy="619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08495" y="1236257"/>
            <a:ext cx="2608798" cy="2139488"/>
            <a:chOff x="9778422" y="-1197906"/>
            <a:chExt cx="2664404" cy="2139488"/>
          </a:xfrm>
        </p:grpSpPr>
        <p:sp>
          <p:nvSpPr>
            <p:cNvPr id="37" name="Oval 36"/>
            <p:cNvSpPr/>
            <p:nvPr/>
          </p:nvSpPr>
          <p:spPr>
            <a:xfrm>
              <a:off x="10523809" y="-551058"/>
              <a:ext cx="1472216" cy="1305552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9778422" y="-119790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dirty="0" smtClean="0"/>
                <a:t>PERSETUJUAN/APPROVAL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kern="1200" dirty="0" smtClean="0"/>
                <a:t>LP/LPPM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98936" y="348791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6024" y="2133179"/>
            <a:ext cx="3798526" cy="2156703"/>
            <a:chOff x="2526024" y="2133179"/>
            <a:chExt cx="3798526" cy="2156703"/>
          </a:xfrm>
        </p:grpSpPr>
        <p:sp>
          <p:nvSpPr>
            <p:cNvPr id="28" name="Oval 27"/>
            <p:cNvSpPr/>
            <p:nvPr/>
          </p:nvSpPr>
          <p:spPr>
            <a:xfrm>
              <a:off x="2798387" y="2670870"/>
              <a:ext cx="1618560" cy="1619012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2987864" y="2206180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6024" y="2133179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1586" y="2521344"/>
              <a:ext cx="2482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AutoNum type="alphaUcPeriod"/>
              </a:pP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Ketua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dan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Anggota</a:t>
              </a:r>
              <a:r>
                <a:rPr lang="en-US" sz="1400" b="1" dirty="0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Pengusul</a:t>
              </a:r>
              <a:endParaRPr lang="en-US" sz="14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  <a:p>
              <a:pPr algn="ctr">
                <a:buAutoNum type="alphaUcPeriod"/>
              </a:pP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Identitas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usulan</a:t>
              </a:r>
              <a:endParaRPr lang="en-US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6303" y="2965124"/>
            <a:ext cx="2664404" cy="1837342"/>
            <a:chOff x="4036303" y="2965124"/>
            <a:chExt cx="2664404" cy="18373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929" y="3261520"/>
              <a:ext cx="1203102" cy="12031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9" name="Freeform 38"/>
            <p:cNvSpPr/>
            <p:nvPr/>
          </p:nvSpPr>
          <p:spPr>
            <a:xfrm>
              <a:off x="4036303" y="4262542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b="1" dirty="0" smtClean="0"/>
                <a:t>PERSETUJUAN ANGGOTA</a:t>
              </a:r>
              <a:br>
                <a:rPr lang="en-US" b="1" dirty="0" smtClean="0"/>
              </a:br>
              <a:r>
                <a:rPr lang="en-US" b="1" dirty="0" smtClean="0"/>
                <a:t>PENELITI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05434" y="296512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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536" y="4503904"/>
            <a:ext cx="4304376" cy="2249276"/>
            <a:chOff x="1952536" y="4503904"/>
            <a:chExt cx="4304376" cy="2249276"/>
          </a:xfrm>
        </p:grpSpPr>
        <p:sp>
          <p:nvSpPr>
            <p:cNvPr id="41" name="Rectangle 40"/>
            <p:cNvSpPr/>
            <p:nvPr/>
          </p:nvSpPr>
          <p:spPr>
            <a:xfrm>
              <a:off x="2554010" y="450390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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52536" y="5084963"/>
              <a:ext cx="1618560" cy="1619012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155590" y="5206603"/>
              <a:ext cx="3101322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Ringkasan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Latar Belakang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Tinjauan Pustaka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Metode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Luaran dan Target Capaian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Rencana Anggaran Biaya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Jadwal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Daftar Pustaka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Persetujuan atau Pernyataan Mitra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51444" y="4874828"/>
              <a:ext cx="2993937" cy="396125"/>
            </a:xfrm>
            <a:custGeom>
              <a:avLst/>
              <a:gdLst>
                <a:gd name="connsiteX0" fmla="*/ 0 w 3130383"/>
                <a:gd name="connsiteY0" fmla="*/ 0 h 396125"/>
                <a:gd name="connsiteX1" fmla="*/ 3130383 w 3130383"/>
                <a:gd name="connsiteY1" fmla="*/ 0 h 396125"/>
                <a:gd name="connsiteX2" fmla="*/ 3130383 w 3130383"/>
                <a:gd name="connsiteY2" fmla="*/ 396125 h 396125"/>
                <a:gd name="connsiteX3" fmla="*/ 0 w 3130383"/>
                <a:gd name="connsiteY3" fmla="*/ 396125 h 396125"/>
                <a:gd name="connsiteX4" fmla="*/ 0 w 3130383"/>
                <a:gd name="connsiteY4" fmla="*/ 0 h 39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383" h="396125">
                  <a:moveTo>
                    <a:pt x="0" y="0"/>
                  </a:moveTo>
                  <a:lnTo>
                    <a:pt x="3130383" y="0"/>
                  </a:lnTo>
                  <a:lnTo>
                    <a:pt x="3130383" y="396125"/>
                  </a:lnTo>
                  <a:lnTo>
                    <a:pt x="0" y="3961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SUBTANSI USULAN</a:t>
              </a:r>
              <a:endParaRPr lang="en-US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373745" y="1185936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246738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357" y="2017060"/>
            <a:ext cx="4134829" cy="41961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95620" y="860913"/>
            <a:ext cx="5326180" cy="1318163"/>
            <a:chOff x="1395620" y="860913"/>
            <a:chExt cx="5326180" cy="1318163"/>
          </a:xfrm>
        </p:grpSpPr>
        <p:sp>
          <p:nvSpPr>
            <p:cNvPr id="26" name="Oval 25"/>
            <p:cNvSpPr/>
            <p:nvPr/>
          </p:nvSpPr>
          <p:spPr>
            <a:xfrm>
              <a:off x="1948462" y="860913"/>
              <a:ext cx="1322674" cy="1318163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360294" y="1027497"/>
              <a:ext cx="3361506" cy="845525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LOGIN</a:t>
              </a:r>
            </a:p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MELALUI SIMLITABMAS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5620" y="1156909"/>
              <a:ext cx="543973" cy="619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Line Callout 2 9"/>
          <p:cNvSpPr/>
          <p:nvPr/>
        </p:nvSpPr>
        <p:spPr>
          <a:xfrm>
            <a:off x="5235727" y="3104871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8696"/>
              <a:gd name="adj6" fmla="val -45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NIDN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5240213" y="3875485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8696"/>
              <a:gd name="adj6" fmla="val -45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password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5244752" y="4511415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6969"/>
              <a:gd name="adj6" fmla="val -38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54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929123" y="942685"/>
            <a:ext cx="2004670" cy="11094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007"/>
              <a:gd name="adj6" fmla="val -60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NIDN/NIDK, Nama,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langsug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berdasar</a:t>
            </a:r>
            <a:r>
              <a:rPr lang="en-US" sz="1600" dirty="0" smtClean="0">
                <a:solidFill>
                  <a:schemeClr val="tx1"/>
                </a:solidFill>
              </a:rPr>
              <a:t> data PDPT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9919664" y="2206709"/>
            <a:ext cx="2004670" cy="9978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773"/>
              <a:gd name="adj6" fmla="val -426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ID </a:t>
            </a:r>
            <a:r>
              <a:rPr lang="en-US" sz="1600" dirty="0" err="1" smtClean="0">
                <a:solidFill>
                  <a:schemeClr val="tx1"/>
                </a:solidFill>
              </a:rPr>
              <a:t>Sinta</a:t>
            </a:r>
            <a:r>
              <a:rPr lang="en-US" sz="1600" dirty="0" smtClean="0">
                <a:solidFill>
                  <a:schemeClr val="tx1"/>
                </a:solidFill>
              </a:rPr>
              <a:t>, H-Index, Email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Rekam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Jejak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26037" y="1070675"/>
            <a:ext cx="1618560" cy="16190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1965892" y="753902"/>
            <a:ext cx="2234425" cy="414583"/>
          </a:xfrm>
          <a:custGeom>
            <a:avLst/>
            <a:gdLst>
              <a:gd name="connsiteX0" fmla="*/ 0 w 2234425"/>
              <a:gd name="connsiteY0" fmla="*/ 0 h 414583"/>
              <a:gd name="connsiteX1" fmla="*/ 2234425 w 2234425"/>
              <a:gd name="connsiteY1" fmla="*/ 0 h 414583"/>
              <a:gd name="connsiteX2" fmla="*/ 2234425 w 2234425"/>
              <a:gd name="connsiteY2" fmla="*/ 414583 h 414583"/>
              <a:gd name="connsiteX3" fmla="*/ 0 w 2234425"/>
              <a:gd name="connsiteY3" fmla="*/ 414583 h 414583"/>
              <a:gd name="connsiteX4" fmla="*/ 0 w 2234425"/>
              <a:gd name="connsiteY4" fmla="*/ 0 h 4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425" h="414583">
                <a:moveTo>
                  <a:pt x="0" y="0"/>
                </a:moveTo>
                <a:lnTo>
                  <a:pt x="2234425" y="0"/>
                </a:lnTo>
                <a:lnTo>
                  <a:pt x="2234425" y="414583"/>
                </a:lnTo>
                <a:lnTo>
                  <a:pt x="0" y="414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IDENTITAS</a:t>
            </a:r>
            <a:endParaRPr lang="en-US" sz="18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1504052" y="654007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5033" y="2106721"/>
            <a:ext cx="2998992" cy="28466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Billy Joel </a:t>
            </a:r>
            <a:r>
              <a:rPr lang="en-US" sz="1400" dirty="0" err="1" smtClean="0"/>
              <a:t>Selalu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7315" y="187464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Nama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113693" y="2115015"/>
            <a:ext cx="590531" cy="28431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25975" y="1879128"/>
            <a:ext cx="87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Pendidikan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951890" y="2106051"/>
            <a:ext cx="976954" cy="29327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Prof. Dr.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864172" y="1870164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Gelar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3869883" y="1640602"/>
            <a:ext cx="1331048" cy="2728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003056808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82165" y="1435421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NIDN / NIDK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634084" y="2657377"/>
            <a:ext cx="2294760" cy="28760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bjoel@suralaya.ac.id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46366" y="2434938"/>
            <a:ext cx="87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Email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3863999" y="2664513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923469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76281" y="2428626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ID </a:t>
            </a:r>
            <a:r>
              <a:rPr lang="en-US" sz="1200" dirty="0" err="1" smtClean="0"/>
              <a:t>Sinta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863998" y="3487280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www.scopus.com/authid/detail.uri?authorId=56737119387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776281" y="3241758"/>
            <a:ext cx="786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Ketik</a:t>
            </a:r>
            <a:r>
              <a:rPr lang="en-US" sz="1200" b="1" dirty="0" smtClean="0"/>
              <a:t> ID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URL </a:t>
            </a:r>
            <a:r>
              <a:rPr lang="en-US" sz="1200" b="1" dirty="0" err="1" smtClean="0"/>
              <a:t>anda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tercantum</a:t>
            </a:r>
            <a:r>
              <a:rPr lang="en-US" sz="1200" b="1" dirty="0" smtClean="0"/>
              <a:t> di </a:t>
            </a:r>
            <a:r>
              <a:rPr lang="en-US" sz="1200" b="1" dirty="0" err="1" smtClean="0"/>
              <a:t>lembaga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pengideks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jika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ada</a:t>
            </a:r>
            <a:endParaRPr lang="en-US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3" y="3519480"/>
            <a:ext cx="400050" cy="2286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855034" y="382793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https://orcid.org/0000-0002-4247-9430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620" y="992026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785754" y="3008716"/>
            <a:ext cx="130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REKAM JEJAK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3855034" y="441960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www.journalnsd.com/authid/detail.uri?authorId=085673711066893837.pdf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767317" y="4147190"/>
            <a:ext cx="6417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B. Ketik URL </a:t>
            </a:r>
            <a:r>
              <a:rPr lang="sv-SE" sz="1200" b="1" dirty="0"/>
              <a:t>artikel publikasi </a:t>
            </a:r>
            <a:r>
              <a:rPr lang="sv-SE" sz="1200" b="1" dirty="0" smtClean="0"/>
              <a:t>anda pada </a:t>
            </a:r>
            <a:r>
              <a:rPr lang="sv-SE" sz="1200" b="1" dirty="0"/>
              <a:t>jurnal internasional </a:t>
            </a:r>
            <a:r>
              <a:rPr lang="sv-SE" sz="1200" b="1" dirty="0" smtClean="0"/>
              <a:t>bereputasi dan nasional terakreditasi</a:t>
            </a:r>
            <a:endParaRPr lang="en-US" sz="12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49" y="4424912"/>
            <a:ext cx="400050" cy="2286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46070" y="4773711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www.pubjournal.com/authid/detail.uri?authorId=78656734347119387.pdf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3859517" y="537882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www.proceddieee.com/dasda/detail.uri?authorId=0xds66893837.pdf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3771800" y="5106410"/>
            <a:ext cx="5097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C. Ketik URL </a:t>
            </a:r>
            <a:r>
              <a:rPr lang="sv-SE" sz="1200" b="1" dirty="0"/>
              <a:t>artikel </a:t>
            </a:r>
            <a:r>
              <a:rPr lang="sv-SE" sz="1200" b="1" dirty="0" smtClean="0"/>
              <a:t>publikasi anda pada prosiding internasional bereputasi</a:t>
            </a:r>
            <a:endParaRPr lang="en-US" sz="1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432" y="5384132"/>
            <a:ext cx="400050" cy="2286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864000" y="574637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www.proceedingsjour.com/authid/detail.uri?authorId=dasd9734347119387.pdf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5253524" y="2668996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5806" y="2433109"/>
            <a:ext cx="101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H-index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3864000" y="633804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Produksi</a:t>
            </a:r>
            <a:r>
              <a:rPr lang="en-US" sz="1200" dirty="0" smtClean="0"/>
              <a:t> </a:t>
            </a:r>
            <a:r>
              <a:rPr lang="en-US" sz="1200" dirty="0" err="1" smtClean="0"/>
              <a:t>selulase</a:t>
            </a:r>
            <a:r>
              <a:rPr lang="en-US" sz="1200" dirty="0" smtClean="0"/>
              <a:t> yield </a:t>
            </a:r>
            <a:r>
              <a:rPr lang="en-US" sz="1200" dirty="0" err="1" smtClean="0"/>
              <a:t>tinggi</a:t>
            </a:r>
            <a:r>
              <a:rPr lang="en-US" sz="1200" dirty="0" smtClean="0"/>
              <a:t> </a:t>
            </a:r>
            <a:r>
              <a:rPr lang="en-US" sz="1200" dirty="0" err="1" smtClean="0"/>
              <a:t>berbahan</a:t>
            </a:r>
            <a:r>
              <a:rPr lang="en-US" sz="1200" dirty="0" smtClean="0"/>
              <a:t> </a:t>
            </a:r>
            <a:r>
              <a:rPr lang="en-US" sz="1200" dirty="0" err="1" smtClean="0"/>
              <a:t>dasar</a:t>
            </a:r>
            <a:r>
              <a:rPr lang="en-US" sz="1200" dirty="0" smtClean="0"/>
              <a:t> </a:t>
            </a:r>
            <a:r>
              <a:rPr lang="en-US" sz="1200" dirty="0" err="1" smtClean="0"/>
              <a:t>limbah</a:t>
            </a:r>
            <a:r>
              <a:rPr lang="en-US" sz="1200" dirty="0" smtClean="0"/>
              <a:t> </a:t>
            </a:r>
            <a:r>
              <a:rPr lang="en-US" sz="1200" dirty="0" err="1" smtClean="0"/>
              <a:t>pabrik</a:t>
            </a:r>
            <a:r>
              <a:rPr lang="en-US" sz="1200" dirty="0" smtClean="0"/>
              <a:t> </a:t>
            </a:r>
            <a:r>
              <a:rPr lang="en-US" sz="1200" dirty="0" err="1" smtClean="0"/>
              <a:t>kapas</a:t>
            </a:r>
            <a:r>
              <a:rPr lang="en-US" sz="1200" dirty="0" smtClean="0"/>
              <a:t>. Status </a:t>
            </a:r>
            <a:r>
              <a:rPr lang="en-US" sz="1200" dirty="0" err="1" smtClean="0"/>
              <a:t>Terdaftar</a:t>
            </a:r>
            <a:r>
              <a:rPr lang="en-US" sz="1200" dirty="0" smtClean="0"/>
              <a:t>, No P987596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776283" y="6065630"/>
            <a:ext cx="714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D</a:t>
            </a:r>
            <a:r>
              <a:rPr lang="sv-SE" sz="1200" b="1" dirty="0" smtClean="0"/>
              <a:t>. Tuliskan rekam jejak lainnya Paten (judul, status dan No Paten), Buku (judul buku, penerbit dan ISBN), dll.</a:t>
            </a:r>
            <a:endParaRPr lang="en-US" sz="1200" b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5" y="6343352"/>
            <a:ext cx="400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737491" y="1034810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Judul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Peneitian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95612" y="1287504"/>
            <a:ext cx="6712129" cy="581244"/>
            <a:chOff x="3795612" y="1287504"/>
            <a:chExt cx="6712129" cy="581244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545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5. JUDUL PENELITIAN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27871" y="1538751"/>
              <a:ext cx="647987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Seleksi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Dua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Padi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Bulir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Raksasa</a:t>
              </a:r>
              <a:r>
                <a:rPr lang="en-US" sz="1400" dirty="0"/>
                <a:t> </a:t>
              </a:r>
              <a:r>
                <a:rPr lang="en-US" sz="1400" dirty="0" err="1" smtClean="0"/>
                <a:t>Tahan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Cekaman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Asam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Salinitas</a:t>
              </a:r>
              <a:r>
                <a:rPr lang="en-US" sz="1400" dirty="0" smtClean="0"/>
                <a:t> Tinggi 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3542" y="1937443"/>
            <a:ext cx="3134320" cy="564700"/>
            <a:chOff x="3813542" y="1937443"/>
            <a:chExt cx="3134320" cy="564700"/>
          </a:xfrm>
        </p:grpSpPr>
        <p:sp>
          <p:nvSpPr>
            <p:cNvPr id="33" name="TextBox 32"/>
            <p:cNvSpPr txBox="1"/>
            <p:nvPr/>
          </p:nvSpPr>
          <p:spPr>
            <a:xfrm>
              <a:off x="3813542" y="1937443"/>
              <a:ext cx="3134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. TINGKAT </a:t>
              </a:r>
              <a:r>
                <a:rPr lang="en-US" sz="1200" b="1" dirty="0"/>
                <a:t>KESIAPTERAPAN TEKNOLOGI (TKT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92836" y="2197419"/>
              <a:ext cx="960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STATUS TKT: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04051" y="2167664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7513" y="2188454"/>
              <a:ext cx="713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TARGET:</a:t>
              </a:r>
              <a:endParaRPr lang="en-US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07023" y="2172146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97126" y="4776774"/>
            <a:ext cx="4223579" cy="564700"/>
            <a:chOff x="3797126" y="4776774"/>
            <a:chExt cx="4223579" cy="564700"/>
          </a:xfrm>
        </p:grpSpPr>
        <p:sp>
          <p:nvSpPr>
            <p:cNvPr id="40" name="TextBox 39"/>
            <p:cNvSpPr txBox="1"/>
            <p:nvPr/>
          </p:nvSpPr>
          <p:spPr>
            <a:xfrm>
              <a:off x="3797126" y="4776774"/>
              <a:ext cx="2935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8. TAHUN DAN LAMA USULAN PENELITIAN </a:t>
              </a:r>
              <a:endParaRPr lang="en-US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76420" y="5036750"/>
              <a:ext cx="1094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Tahun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Usulan</a:t>
              </a:r>
              <a:r>
                <a:rPr lang="en-US" sz="1200" b="1" dirty="0" smtClean="0"/>
                <a:t>:</a:t>
              </a:r>
              <a:endParaRPr lang="en-US" sz="12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8315" y="5006995"/>
              <a:ext cx="569198" cy="334479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2019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1097" y="5027785"/>
              <a:ext cx="2267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Lama </a:t>
              </a:r>
              <a:r>
                <a:rPr lang="en-US" sz="1200" b="1" dirty="0" err="1" smtClean="0"/>
                <a:t>Usulan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Penelitian</a:t>
              </a:r>
              <a:r>
                <a:rPr lang="en-US" sz="1200" b="1" dirty="0" smtClean="0"/>
                <a:t> (</a:t>
              </a:r>
              <a:r>
                <a:rPr lang="en-US" sz="1200" b="1" dirty="0" err="1" smtClean="0"/>
                <a:t>tahun</a:t>
              </a:r>
              <a:r>
                <a:rPr lang="en-US" sz="1200" b="1" dirty="0" smtClean="0"/>
                <a:t>):</a:t>
              </a:r>
              <a:endParaRPr lang="en-US" sz="12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9577" y="5011477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94835" y="2605328"/>
            <a:ext cx="4983409" cy="2144149"/>
            <a:chOff x="3794835" y="2605328"/>
            <a:chExt cx="4983409" cy="2144149"/>
          </a:xfrm>
        </p:grpSpPr>
        <p:sp>
          <p:nvSpPr>
            <p:cNvPr id="13" name="Rectangle 12"/>
            <p:cNvSpPr/>
            <p:nvPr/>
          </p:nvSpPr>
          <p:spPr>
            <a:xfrm>
              <a:off x="4051369" y="2851471"/>
              <a:ext cx="24650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Penelitian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Dasar</a:t>
              </a:r>
              <a:r>
                <a:rPr lang="en-US" sz="1400" dirty="0" smtClean="0"/>
                <a:t> (PD)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4835" y="2605328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. SKEMA PENELITIAN DAN ACUAN SBK</a:t>
              </a:r>
              <a:endParaRPr lang="en-US" sz="12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369" y="3255267"/>
              <a:ext cx="4726875" cy="149421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06291" y="2849123"/>
              <a:ext cx="1971953" cy="35141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SBK RISET DASAR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6555" y="5402452"/>
            <a:ext cx="3228252" cy="635713"/>
            <a:chOff x="3806555" y="5402452"/>
            <a:chExt cx="3228252" cy="635713"/>
          </a:xfrm>
        </p:grpSpPr>
        <p:sp>
          <p:nvSpPr>
            <p:cNvPr id="48" name="Rectangle 47"/>
            <p:cNvSpPr/>
            <p:nvPr/>
          </p:nvSpPr>
          <p:spPr>
            <a:xfrm>
              <a:off x="4026630" y="5803779"/>
              <a:ext cx="1042599" cy="23438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150000000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06555" y="5402452"/>
              <a:ext cx="2045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9. BIAYA DIUSULKAN (</a:t>
              </a:r>
              <a:r>
                <a:rPr lang="en-US" sz="1200" b="1" dirty="0" err="1" smtClean="0"/>
                <a:t>Rp</a:t>
              </a:r>
              <a:r>
                <a:rPr lang="en-US" sz="1200" b="1" dirty="0" smtClean="0"/>
                <a:t>.)</a:t>
              </a:r>
              <a:endParaRPr 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6565" y="5583424"/>
              <a:ext cx="1738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Tahun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berjalan</a:t>
              </a:r>
              <a:endParaRPr lang="en-US" sz="12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86412" y="5799208"/>
              <a:ext cx="1042599" cy="23438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395000000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6347" y="5578853"/>
              <a:ext cx="1738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Total </a:t>
              </a:r>
              <a:r>
                <a:rPr lang="en-US" sz="1200" b="1" dirty="0" err="1" smtClean="0"/>
                <a:t>Usulan</a:t>
              </a:r>
              <a:endParaRPr lang="en-US" sz="1200" b="1" dirty="0"/>
            </a:p>
          </p:txBody>
        </p:sp>
      </p:grpSp>
      <p:sp>
        <p:nvSpPr>
          <p:cNvPr id="55" name="Line Callout 2 54"/>
          <p:cNvSpPr/>
          <p:nvPr/>
        </p:nvSpPr>
        <p:spPr>
          <a:xfrm>
            <a:off x="7182557" y="2001230"/>
            <a:ext cx="1968020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15973"/>
              <a:gd name="adj5" fmla="val 76470"/>
              <a:gd name="adj6" fmla="val -241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Hasil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Pengisian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melalui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Simlitabmas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Line Callout 2 55"/>
          <p:cNvSpPr/>
          <p:nvPr/>
        </p:nvSpPr>
        <p:spPr>
          <a:xfrm>
            <a:off x="9596810" y="3570906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Pilih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Skema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Peneitian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Line Callout 2 56"/>
          <p:cNvSpPr/>
          <p:nvPr/>
        </p:nvSpPr>
        <p:spPr>
          <a:xfrm>
            <a:off x="9617550" y="2494912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Acuan</a:t>
            </a:r>
            <a:r>
              <a:rPr lang="en-US" sz="1600" dirty="0" smtClean="0">
                <a:solidFill>
                  <a:schemeClr val="tx1"/>
                </a:solidFill>
              </a:rPr>
              <a:t> SBK </a:t>
            </a:r>
            <a:r>
              <a:rPr lang="en-US" sz="1600" dirty="0" err="1" smtClean="0">
                <a:solidFill>
                  <a:schemeClr val="tx1"/>
                </a:solidFill>
              </a:rPr>
              <a:t>Otomatis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Line Callout 2 57"/>
          <p:cNvSpPr/>
          <p:nvPr/>
        </p:nvSpPr>
        <p:spPr>
          <a:xfrm>
            <a:off x="8990123" y="4819970"/>
            <a:ext cx="2092549" cy="521504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76470"/>
              <a:gd name="adj6" fmla="val -40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lama </a:t>
            </a:r>
            <a:r>
              <a:rPr lang="en-US" sz="1600" dirty="0" err="1" smtClean="0">
                <a:solidFill>
                  <a:schemeClr val="tx1"/>
                </a:solidFill>
              </a:rPr>
              <a:t>usulan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7216726" y="6099164"/>
            <a:ext cx="2475819" cy="486155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46828"/>
              <a:gd name="adj6" fmla="val -30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dana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berjalan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total yang </a:t>
            </a:r>
            <a:r>
              <a:rPr lang="en-US" sz="1600" dirty="0" err="1" smtClean="0">
                <a:solidFill>
                  <a:schemeClr val="tx1"/>
                </a:solidFill>
              </a:rPr>
              <a:t>diusulkan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29028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848439" y="1796403"/>
            <a:ext cx="2092549" cy="946604"/>
          </a:xfrm>
          <a:prstGeom prst="borderCallout2">
            <a:avLst>
              <a:gd name="adj1" fmla="val 18750"/>
              <a:gd name="adj2" fmla="val -8333"/>
              <a:gd name="adj3" fmla="val 26426"/>
              <a:gd name="adj4" fmla="val -51505"/>
              <a:gd name="adj5" fmla="val 131629"/>
              <a:gd name="adj6" fmla="val -931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Pilih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Rumpun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Ilmu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fokus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tema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95612" y="1287504"/>
            <a:ext cx="3936446" cy="1714926"/>
            <a:chOff x="3795612" y="1287504"/>
            <a:chExt cx="3936446" cy="1714926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324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1. RUMPUN ILMU</a:t>
              </a:r>
              <a:endParaRPr lang="en-US" sz="12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0577" y="1797432"/>
              <a:ext cx="1275956" cy="945575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3901259" y="1510615"/>
              <a:ext cx="2687805" cy="260603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Biologi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Bioteknologi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Umum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5109" y="1935798"/>
              <a:ext cx="2636949" cy="10666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780767" y="3111769"/>
            <a:ext cx="2552799" cy="1789242"/>
            <a:chOff x="3780767" y="3111769"/>
            <a:chExt cx="2552799" cy="1789242"/>
          </a:xfrm>
        </p:grpSpPr>
        <p:sp>
          <p:nvSpPr>
            <p:cNvPr id="13" name="Rectangle 12"/>
            <p:cNvSpPr/>
            <p:nvPr/>
          </p:nvSpPr>
          <p:spPr>
            <a:xfrm>
              <a:off x="3868485" y="3343844"/>
              <a:ext cx="24650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Pangan</a:t>
              </a:r>
              <a:r>
                <a:rPr lang="en-US" sz="1400" dirty="0" smtClean="0"/>
                <a:t> - </a:t>
              </a:r>
              <a:r>
                <a:rPr lang="en-US" sz="1400" dirty="0" err="1" smtClean="0"/>
                <a:t>Pertanian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0767" y="3111769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2. BIDANG FOKUS PENELITIAN</a:t>
              </a:r>
              <a:endParaRPr lang="en-US" sz="12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0918" y="3689763"/>
              <a:ext cx="2472648" cy="12112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53636" y="3116252"/>
            <a:ext cx="4188858" cy="1811665"/>
            <a:chOff x="6353636" y="3116252"/>
            <a:chExt cx="4188858" cy="1811665"/>
          </a:xfrm>
        </p:grpSpPr>
        <p:sp>
          <p:nvSpPr>
            <p:cNvPr id="51" name="Rectangle 50"/>
            <p:cNvSpPr/>
            <p:nvPr/>
          </p:nvSpPr>
          <p:spPr>
            <a:xfrm>
              <a:off x="6441353" y="3348327"/>
              <a:ext cx="410114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Teknologi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pemuliaan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bibit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., </a:t>
              </a:r>
              <a:r>
                <a:rPr lang="en-US" sz="1400" dirty="0" err="1" smtClean="0"/>
                <a:t>ternak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ikan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53636" y="3116252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3. TEMA PENELITIAN</a:t>
              </a:r>
              <a:endParaRPr lang="en-US" sz="12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4460" y="3703210"/>
              <a:ext cx="4128034" cy="122470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785250" y="4945045"/>
            <a:ext cx="3542768" cy="1760048"/>
            <a:chOff x="3785250" y="4945045"/>
            <a:chExt cx="3542768" cy="17600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0918" y="5548799"/>
              <a:ext cx="2943294" cy="1156294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3872968" y="5177120"/>
              <a:ext cx="3455050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Pemuliaan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teknik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konvensional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85250" y="4945045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4. TEMA PENELITIAN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1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A. RINGKASAN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048470"/>
            <a:ext cx="6522073" cy="35926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err="1"/>
              <a:t>Biomasa</a:t>
            </a:r>
            <a:r>
              <a:rPr lang="en-US" sz="1300" dirty="0"/>
              <a:t> LKEK </a:t>
            </a:r>
            <a:r>
              <a:rPr lang="en-US" sz="1300" dirty="0" err="1"/>
              <a:t>merupakan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potensial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kandungan</a:t>
            </a:r>
            <a:r>
              <a:rPr lang="en-US" sz="1300" dirty="0"/>
              <a:t> </a:t>
            </a:r>
            <a:r>
              <a:rPr lang="en-US" sz="1300" dirty="0" err="1"/>
              <a:t>polimer</a:t>
            </a:r>
            <a:r>
              <a:rPr lang="en-US" sz="1300" dirty="0"/>
              <a:t> </a:t>
            </a:r>
            <a:r>
              <a:rPr lang="en-US" sz="1300" dirty="0" err="1"/>
              <a:t>karbohidrat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40-45%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smtClean="0"/>
              <a:t>……………</a:t>
            </a:r>
            <a:r>
              <a:rPr lang="en-US" sz="1300" dirty="0" err="1" smtClean="0"/>
              <a:t>lebih</a:t>
            </a:r>
            <a:r>
              <a:rPr lang="en-US" sz="1300" dirty="0" smtClean="0"/>
              <a:t> </a:t>
            </a:r>
            <a:r>
              <a:rPr lang="en-US" sz="1300" dirty="0" err="1"/>
              <a:t>dari</a:t>
            </a:r>
            <a:r>
              <a:rPr lang="en-US" sz="1300" dirty="0"/>
              <a:t> 30%. LKEK </a:t>
            </a:r>
            <a:r>
              <a:rPr lang="en-US" sz="1300" dirty="0" err="1"/>
              <a:t>telah</a:t>
            </a:r>
            <a:r>
              <a:rPr lang="en-US" sz="1300" dirty="0"/>
              <a:t> </a:t>
            </a:r>
            <a:r>
              <a:rPr lang="en-US" sz="1300" dirty="0" err="1"/>
              <a:t>dimanfaatkan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pupuk</a:t>
            </a:r>
            <a:r>
              <a:rPr lang="en-US" sz="1300" dirty="0"/>
              <a:t> </a:t>
            </a:r>
            <a:r>
              <a:rPr lang="en-US" sz="1300" dirty="0" err="1"/>
              <a:t>organik</a:t>
            </a:r>
            <a:r>
              <a:rPr lang="en-US" sz="1300" dirty="0"/>
              <a:t>, biogas, </a:t>
            </a:r>
            <a:r>
              <a:rPr lang="en-US" sz="1300" dirty="0" err="1"/>
              <a:t>selulase</a:t>
            </a:r>
            <a:r>
              <a:rPr lang="en-US" sz="1300" dirty="0"/>
              <a:t>/</a:t>
            </a:r>
            <a:r>
              <a:rPr lang="en-US" sz="1300" dirty="0" err="1"/>
              <a:t>biomethane</a:t>
            </a:r>
            <a:r>
              <a:rPr lang="en-US" sz="1300" dirty="0"/>
              <a:t>, </a:t>
            </a:r>
            <a:r>
              <a:rPr lang="en-US" sz="1300" dirty="0" smtClean="0"/>
              <a:t>…….</a:t>
            </a:r>
            <a:r>
              <a:rPr lang="en-US" sz="1300" dirty="0" err="1" smtClean="0"/>
              <a:t>masih</a:t>
            </a:r>
            <a:r>
              <a:rPr lang="en-US" sz="1300" dirty="0" smtClean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termanfaatkan</a:t>
            </a:r>
            <a:r>
              <a:rPr lang="en-US" sz="1300" dirty="0"/>
              <a:t> </a:t>
            </a:r>
            <a:r>
              <a:rPr lang="en-US" sz="1300" dirty="0" err="1"/>
              <a:t>sehingga</a:t>
            </a:r>
            <a:r>
              <a:rPr lang="en-US" sz="1300" dirty="0"/>
              <a:t> </a:t>
            </a:r>
            <a:r>
              <a:rPr lang="en-US" sz="1300" dirty="0" err="1"/>
              <a:t>dibakar</a:t>
            </a:r>
            <a:r>
              <a:rPr lang="en-US" sz="1300" dirty="0"/>
              <a:t>, </a:t>
            </a:r>
            <a:r>
              <a:rPr lang="en-US" sz="1300" dirty="0" err="1"/>
              <a:t>dibuang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/>
              <a:t>badan</a:t>
            </a:r>
            <a:r>
              <a:rPr lang="en-US" sz="1300" dirty="0"/>
              <a:t> </a:t>
            </a:r>
            <a:r>
              <a:rPr lang="en-US" sz="1300" dirty="0" err="1"/>
              <a:t>sungai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ditumpuk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polutan</a:t>
            </a:r>
            <a:r>
              <a:rPr lang="en-US" sz="1300" dirty="0"/>
              <a:t>. </a:t>
            </a:r>
            <a:r>
              <a:rPr lang="en-US" sz="1300" dirty="0" smtClean="0"/>
              <a:t>………………….</a:t>
            </a:r>
            <a:r>
              <a:rPr lang="en-US" sz="1300" dirty="0" err="1" smtClean="0"/>
              <a:t>perkebunan</a:t>
            </a:r>
            <a:r>
              <a:rPr lang="en-US" sz="1300" dirty="0" smtClean="0"/>
              <a:t> </a:t>
            </a:r>
            <a:r>
              <a:rPr lang="en-US" sz="1300" dirty="0"/>
              <a:t>kopi (di </a:t>
            </a:r>
            <a:r>
              <a:rPr lang="en-US" sz="1300" dirty="0" err="1"/>
              <a:t>kelola</a:t>
            </a:r>
            <a:r>
              <a:rPr lang="en-US" sz="1300" dirty="0"/>
              <a:t> </a:t>
            </a:r>
            <a:r>
              <a:rPr lang="en-US" sz="1300" dirty="0" err="1"/>
              <a:t>oleh</a:t>
            </a:r>
            <a:r>
              <a:rPr lang="en-US" sz="1300" dirty="0"/>
              <a:t> </a:t>
            </a:r>
            <a:r>
              <a:rPr lang="en-US" sz="1300" dirty="0" err="1"/>
              <a:t>rakyat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PT Perkebunan Nusantara XII) di </a:t>
            </a:r>
            <a:r>
              <a:rPr lang="en-US" sz="1300" dirty="0" err="1"/>
              <a:t>wilayah</a:t>
            </a:r>
            <a:r>
              <a:rPr lang="en-US" sz="1300" dirty="0"/>
              <a:t> </a:t>
            </a:r>
            <a:r>
              <a:rPr lang="en-US" sz="1300" dirty="0" err="1"/>
              <a:t>Besuki</a:t>
            </a:r>
            <a:r>
              <a:rPr lang="en-US" sz="1300" dirty="0"/>
              <a:t> (</a:t>
            </a:r>
            <a:r>
              <a:rPr lang="en-US" sz="1300" dirty="0" err="1"/>
              <a:t>Jember</a:t>
            </a:r>
            <a:r>
              <a:rPr lang="en-US" sz="1300" dirty="0"/>
              <a:t>, </a:t>
            </a:r>
            <a:r>
              <a:rPr lang="en-US" sz="1300" dirty="0" err="1"/>
              <a:t>Banyuwangi</a:t>
            </a:r>
            <a:r>
              <a:rPr lang="en-US" sz="1300" dirty="0"/>
              <a:t>, </a:t>
            </a:r>
            <a:r>
              <a:rPr lang="en-US" sz="1300" dirty="0" err="1"/>
              <a:t>Bondowoso</a:t>
            </a:r>
            <a:r>
              <a:rPr lang="en-US" sz="1300" dirty="0"/>
              <a:t>,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Situbondo</a:t>
            </a:r>
            <a:r>
              <a:rPr lang="en-US" sz="1300" dirty="0"/>
              <a:t>) </a:t>
            </a:r>
            <a:r>
              <a:rPr lang="en-US" sz="1300" dirty="0" err="1"/>
              <a:t>maka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smtClean="0"/>
              <a:t>……………………….</a:t>
            </a:r>
            <a:r>
              <a:rPr lang="en-US" sz="1300" dirty="0" err="1" smtClean="0"/>
              <a:t>biokonversi</a:t>
            </a:r>
            <a:r>
              <a:rPr lang="en-US" sz="1300" dirty="0"/>
              <a:t>, </a:t>
            </a:r>
            <a:r>
              <a:rPr lang="en-US" sz="1300" dirty="0" err="1"/>
              <a:t>biomasa</a:t>
            </a:r>
            <a:r>
              <a:rPr lang="en-US" sz="1300" dirty="0"/>
              <a:t> LKEK </a:t>
            </a:r>
            <a:r>
              <a:rPr lang="en-US" sz="1300" dirty="0" err="1"/>
              <a:t>diharapkan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material </a:t>
            </a:r>
            <a:r>
              <a:rPr lang="en-US" sz="1300" dirty="0" err="1"/>
              <a:t>berguna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meningkatkan</a:t>
            </a:r>
            <a:r>
              <a:rPr lang="en-US" sz="1300" dirty="0"/>
              <a:t> </a:t>
            </a:r>
            <a:r>
              <a:rPr lang="en-US" sz="1300" dirty="0" smtClean="0"/>
              <a:t>………………………</a:t>
            </a:r>
            <a:r>
              <a:rPr lang="en-US" sz="1300" dirty="0" err="1" smtClean="0"/>
              <a:t>Hasil</a:t>
            </a:r>
            <a:r>
              <a:rPr lang="en-US" sz="1300" dirty="0" smtClean="0"/>
              <a:t> </a:t>
            </a:r>
            <a:r>
              <a:rPr lang="en-US" sz="1300" dirty="0" err="1"/>
              <a:t>penelitian</a:t>
            </a:r>
            <a:r>
              <a:rPr lang="en-US" sz="1300" dirty="0"/>
              <a:t> </a:t>
            </a:r>
            <a:r>
              <a:rPr lang="en-US" sz="1300" dirty="0" err="1"/>
              <a:t>sebelumnya</a:t>
            </a:r>
            <a:r>
              <a:rPr lang="en-US" sz="1300" dirty="0"/>
              <a:t> (2014-2017) </a:t>
            </a:r>
            <a:r>
              <a:rPr lang="en-US" sz="1300" dirty="0" err="1"/>
              <a:t>menunjukkan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5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mampu</a:t>
            </a:r>
            <a:r>
              <a:rPr lang="en-US" sz="1300" dirty="0"/>
              <a:t> </a:t>
            </a:r>
            <a:r>
              <a:rPr lang="en-US" sz="1300" dirty="0" err="1"/>
              <a:t>memanfaatkan</a:t>
            </a:r>
            <a:r>
              <a:rPr lang="en-US" sz="1300" dirty="0"/>
              <a:t> </a:t>
            </a:r>
            <a:r>
              <a:rPr lang="en-US" sz="1300" dirty="0" err="1"/>
              <a:t>substrat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organik</a:t>
            </a:r>
            <a:r>
              <a:rPr lang="en-US" sz="1300" dirty="0"/>
              <a:t> </a:t>
            </a:r>
            <a:r>
              <a:rPr lang="en-US" sz="1300" dirty="0" err="1"/>
              <a:t>tandan</a:t>
            </a:r>
            <a:r>
              <a:rPr lang="en-US" sz="1300" dirty="0"/>
              <a:t> </a:t>
            </a:r>
            <a:r>
              <a:rPr lang="en-US" sz="1300" dirty="0" smtClean="0"/>
              <a:t>………………..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/>
              <a:t>kulit</a:t>
            </a:r>
            <a:r>
              <a:rPr lang="en-US" sz="1300" dirty="0"/>
              <a:t> kopi </a:t>
            </a:r>
            <a:r>
              <a:rPr lang="en-US" sz="1300" dirty="0" err="1"/>
              <a:t>bagian</a:t>
            </a:r>
            <a:r>
              <a:rPr lang="en-US" sz="1300" dirty="0"/>
              <a:t> </a:t>
            </a:r>
            <a:r>
              <a:rPr lang="en-US" sz="1300" dirty="0" err="1"/>
              <a:t>eksokarpa</a:t>
            </a:r>
            <a:r>
              <a:rPr lang="en-US" sz="1300" dirty="0"/>
              <a:t> </a:t>
            </a:r>
            <a:r>
              <a:rPr lang="en-US" sz="1300" dirty="0" err="1"/>
              <a:t>tanpa</a:t>
            </a:r>
            <a:r>
              <a:rPr lang="en-US" sz="1300" dirty="0"/>
              <a:t> </a:t>
            </a:r>
            <a:r>
              <a:rPr lang="en-US" sz="1300" dirty="0" err="1"/>
              <a:t>ada</a:t>
            </a:r>
            <a:r>
              <a:rPr lang="en-US" sz="1300" dirty="0"/>
              <a:t> </a:t>
            </a:r>
            <a:r>
              <a:rPr lang="en-US" sz="1300" dirty="0" err="1"/>
              <a:t>penambahan</a:t>
            </a:r>
            <a:r>
              <a:rPr lang="en-US" sz="1300" dirty="0"/>
              <a:t> </a:t>
            </a:r>
            <a:r>
              <a:rPr lang="en-US" sz="1300" dirty="0" err="1"/>
              <a:t>nutrisi</a:t>
            </a:r>
            <a:r>
              <a:rPr lang="en-US" sz="1300" dirty="0"/>
              <a:t> </a:t>
            </a:r>
            <a:r>
              <a:rPr lang="en-US" sz="1300" dirty="0" err="1"/>
              <a:t>apapun</a:t>
            </a:r>
            <a:r>
              <a:rPr lang="en-US" sz="1300" dirty="0"/>
              <a:t>. </a:t>
            </a:r>
            <a:r>
              <a:rPr lang="en-US" sz="1300" dirty="0" err="1"/>
              <a:t>Melalui</a:t>
            </a:r>
            <a:r>
              <a:rPr lang="en-US" sz="1300" dirty="0"/>
              <a:t> proses </a:t>
            </a:r>
            <a:r>
              <a:rPr lang="en-US" sz="1300" i="1" dirty="0"/>
              <a:t>solid state fermentation</a:t>
            </a:r>
            <a:r>
              <a:rPr lang="en-US" sz="1300" dirty="0"/>
              <a:t> (SSF), </a:t>
            </a:r>
            <a:r>
              <a:rPr lang="en-US" sz="1300" dirty="0" smtClean="0"/>
              <a:t>………………..yang </a:t>
            </a:r>
            <a:r>
              <a:rPr lang="en-US" sz="1300" dirty="0" err="1"/>
              <a:t>murah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i="1" dirty="0"/>
              <a:t>industrial grade</a:t>
            </a:r>
            <a:r>
              <a:rPr lang="en-US" sz="1300" dirty="0"/>
              <a:t>.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US" sz="1300" dirty="0" err="1"/>
              <a:t>skema</a:t>
            </a:r>
            <a:r>
              <a:rPr lang="en-US" sz="1300" dirty="0"/>
              <a:t> </a:t>
            </a:r>
            <a:r>
              <a:rPr lang="en-US" sz="1300" dirty="0" err="1" smtClean="0"/>
              <a:t>Pe</a:t>
            </a:r>
            <a:r>
              <a:rPr lang="en-US" sz="1300" dirty="0" smtClean="0"/>
              <a:t>……….  </a:t>
            </a:r>
            <a:r>
              <a:rPr lang="en-US" sz="1300" dirty="0" err="1" smtClean="0"/>
              <a:t>diusulkan</a:t>
            </a:r>
            <a:r>
              <a:rPr lang="en-US" sz="1300" dirty="0" smtClean="0"/>
              <a:t> </a:t>
            </a:r>
            <a:r>
              <a:rPr lang="en-US" sz="1300" dirty="0" err="1"/>
              <a:t>selama</a:t>
            </a:r>
            <a:r>
              <a:rPr lang="en-US" sz="1300" dirty="0"/>
              <a:t> 3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tahapan</a:t>
            </a:r>
            <a:r>
              <a:rPr lang="en-US" sz="1300" dirty="0"/>
              <a:t>: </a:t>
            </a:r>
            <a:r>
              <a:rPr lang="en-US" sz="1300" b="1" dirty="0"/>
              <a:t>TAHUN PERTAMA</a:t>
            </a:r>
            <a:r>
              <a:rPr lang="en-US" sz="1300" dirty="0"/>
              <a:t> (</a:t>
            </a:r>
            <a:r>
              <a:rPr lang="en-US" sz="1300" dirty="0" smtClean="0"/>
              <a:t>2019) </a:t>
            </a:r>
            <a:r>
              <a:rPr lang="en-US" sz="1300" dirty="0" err="1"/>
              <a:t>meliputi</a:t>
            </a:r>
            <a:r>
              <a:rPr lang="en-US" sz="1300" dirty="0"/>
              <a:t> a) </a:t>
            </a:r>
            <a:r>
              <a:rPr lang="en-US" sz="1300" dirty="0" err="1"/>
              <a:t>optimasi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asal</a:t>
            </a:r>
            <a:r>
              <a:rPr lang="en-US" sz="1300" dirty="0"/>
              <a:t> 5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berbasis</a:t>
            </a:r>
            <a:r>
              <a:rPr lang="en-US" sz="1300" dirty="0"/>
              <a:t> </a:t>
            </a:r>
            <a:r>
              <a:rPr lang="en-US" sz="1300" dirty="0" err="1"/>
              <a:t>substrat</a:t>
            </a:r>
            <a:r>
              <a:rPr lang="en-US" sz="1300" dirty="0"/>
              <a:t> LKEK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kondisi</a:t>
            </a:r>
            <a:r>
              <a:rPr lang="en-US" sz="1300" dirty="0"/>
              <a:t> SSF; b) </a:t>
            </a:r>
            <a:r>
              <a:rPr lang="en-US" sz="1300" dirty="0" err="1"/>
              <a:t>optimasi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smtClean="0"/>
              <a:t>…………(</a:t>
            </a:r>
            <a:r>
              <a:rPr lang="en-US" sz="1300" i="1" dirty="0"/>
              <a:t>solid state fermentation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i="1" dirty="0"/>
              <a:t>liquid/juice media</a:t>
            </a:r>
            <a:r>
              <a:rPr lang="en-US" sz="1300" dirty="0"/>
              <a:t>) </a:t>
            </a:r>
            <a:r>
              <a:rPr lang="en-US" sz="1300" dirty="0" err="1"/>
              <a:t>sebagai</a:t>
            </a:r>
            <a:r>
              <a:rPr lang="en-US" sz="1300" dirty="0"/>
              <a:t> media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terpilih</a:t>
            </a:r>
            <a:r>
              <a:rPr lang="en-US" sz="1300" dirty="0"/>
              <a:t>; c) </a:t>
            </a:r>
            <a:r>
              <a:rPr lang="en-US" sz="1300" dirty="0" err="1"/>
              <a:t>optimasi</a:t>
            </a:r>
            <a:r>
              <a:rPr lang="en-US" sz="1300" dirty="0"/>
              <a:t> proses </a:t>
            </a:r>
            <a:r>
              <a:rPr lang="en-US" sz="1300" dirty="0" err="1"/>
              <a:t>pemanenan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; d) </a:t>
            </a:r>
            <a:r>
              <a:rPr lang="en-US" sz="1300" dirty="0" err="1"/>
              <a:t>karakterisasi</a:t>
            </a:r>
            <a:r>
              <a:rPr lang="en-US" sz="1300" dirty="0"/>
              <a:t> optimum </a:t>
            </a:r>
            <a:r>
              <a:rPr lang="en-US" sz="1300" dirty="0" err="1"/>
              <a:t>aktivitas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stabilitas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</a:t>
            </a:r>
            <a:r>
              <a:rPr lang="en-US" sz="1300" dirty="0" err="1"/>
              <a:t>suhu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pH; </a:t>
            </a:r>
            <a:r>
              <a:rPr lang="en-US" sz="1300" b="1" dirty="0"/>
              <a:t>TAHUN KEDUA</a:t>
            </a:r>
            <a:r>
              <a:rPr lang="en-US" sz="1300" dirty="0"/>
              <a:t> (</a:t>
            </a:r>
            <a:r>
              <a:rPr lang="en-US" sz="1300" dirty="0" smtClean="0"/>
              <a:t>2020) </a:t>
            </a:r>
            <a:r>
              <a:rPr lang="en-US" sz="1300" dirty="0" err="1"/>
              <a:t>terdiri</a:t>
            </a:r>
            <a:r>
              <a:rPr lang="en-US" sz="1300" dirty="0"/>
              <a:t> </a:t>
            </a:r>
            <a:r>
              <a:rPr lang="en-US" sz="1300" dirty="0" err="1"/>
              <a:t>atas</a:t>
            </a:r>
            <a:r>
              <a:rPr lang="en-US" sz="1300" dirty="0"/>
              <a:t> a) </a:t>
            </a:r>
            <a:r>
              <a:rPr lang="en-US" sz="1300" i="1" dirty="0"/>
              <a:t>scaling up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smtClean="0"/>
              <a:t>……………….; 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65220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Ringkasan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500 kata yang </a:t>
            </a:r>
            <a:r>
              <a:rPr lang="en-US" sz="1200" dirty="0" err="1"/>
              <a:t>berisi</a:t>
            </a:r>
            <a:r>
              <a:rPr lang="en-US" sz="1200" dirty="0"/>
              <a:t> </a:t>
            </a:r>
            <a:r>
              <a:rPr lang="en-US" sz="1200" dirty="0" err="1"/>
              <a:t>latarbelakang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,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tahapan</a:t>
            </a:r>
            <a:r>
              <a:rPr lang="en-US" sz="1200" dirty="0"/>
              <a:t> </a:t>
            </a:r>
            <a:r>
              <a:rPr lang="en-US" sz="1200" dirty="0" err="1"/>
              <a:t>metode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, </a:t>
            </a:r>
            <a:r>
              <a:rPr lang="en-US" sz="1200" dirty="0" err="1"/>
              <a:t>luaran</a:t>
            </a:r>
            <a:r>
              <a:rPr lang="en-US" sz="1200" dirty="0"/>
              <a:t> yang </a:t>
            </a:r>
            <a:r>
              <a:rPr lang="en-US" sz="1200" dirty="0" err="1"/>
              <a:t>ditargetkan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uraian</a:t>
            </a:r>
            <a:r>
              <a:rPr lang="en-US" sz="1200" dirty="0"/>
              <a:t> TKT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r>
              <a:rPr lang="en-US" sz="1200" dirty="0"/>
              <a:t>.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ringkasan</a:t>
            </a:r>
            <a:r>
              <a:rPr lang="en-US" sz="1200" dirty="0"/>
              <a:t> juga </a:t>
            </a:r>
            <a:r>
              <a:rPr lang="en-US" sz="1200" dirty="0" err="1"/>
              <a:t>dituliskan</a:t>
            </a:r>
            <a:r>
              <a:rPr lang="en-US" sz="1200" dirty="0"/>
              <a:t> </a:t>
            </a:r>
            <a:r>
              <a:rPr lang="en-US" sz="1200" dirty="0" err="1"/>
              <a:t>maksimal</a:t>
            </a:r>
            <a:r>
              <a:rPr lang="en-US" sz="1200" dirty="0"/>
              <a:t> 5 kata </a:t>
            </a:r>
            <a:r>
              <a:rPr lang="en-US" sz="1200" dirty="0" err="1"/>
              <a:t>kunci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068809" y="5878080"/>
            <a:ext cx="6522073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Kata </a:t>
            </a:r>
            <a:r>
              <a:rPr lang="en-US" sz="1200" dirty="0" err="1" smtClean="0"/>
              <a:t>kunci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4068809" y="6224230"/>
            <a:ext cx="6522073" cy="2328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err="1" smtClean="0"/>
              <a:t>Ensim</a:t>
            </a:r>
            <a:r>
              <a:rPr lang="en-US" sz="1300" dirty="0" smtClean="0"/>
              <a:t>, </a:t>
            </a:r>
            <a:r>
              <a:rPr lang="en-US" sz="1300" dirty="0" err="1" smtClean="0"/>
              <a:t>selulase</a:t>
            </a:r>
            <a:r>
              <a:rPr lang="en-US" sz="1300" dirty="0" smtClean="0"/>
              <a:t>, </a:t>
            </a:r>
            <a:r>
              <a:rPr lang="en-US" sz="1300" dirty="0" err="1" smtClean="0"/>
              <a:t>hidrolis</a:t>
            </a:r>
            <a:r>
              <a:rPr lang="en-US" sz="1300" dirty="0" smtClean="0"/>
              <a:t>, solid state fermentation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888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B. LATAR BELAKANG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048470"/>
            <a:ext cx="6522073" cy="45774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smtClean="0"/>
              <a:t>-----------------------</a:t>
            </a:r>
            <a:r>
              <a:rPr lang="en-US" sz="1300" dirty="0" err="1" smtClean="0"/>
              <a:t>transaksi</a:t>
            </a:r>
            <a:r>
              <a:rPr lang="en-US" sz="1300" dirty="0" smtClean="0"/>
              <a:t> </a:t>
            </a:r>
            <a:r>
              <a:rPr lang="en-US" sz="1300" dirty="0"/>
              <a:t>7.2 </a:t>
            </a:r>
            <a:r>
              <a:rPr lang="en-US" sz="1300" dirty="0" err="1"/>
              <a:t>Milyar</a:t>
            </a:r>
            <a:r>
              <a:rPr lang="en-US" sz="1300" dirty="0"/>
              <a:t> USD, </a:t>
            </a:r>
            <a:r>
              <a:rPr lang="en-US" sz="1300" dirty="0" err="1"/>
              <a:t>bahkan</a:t>
            </a:r>
            <a:r>
              <a:rPr lang="en-US" sz="1300" dirty="0"/>
              <a:t> </a:t>
            </a:r>
            <a:r>
              <a:rPr lang="en-US" sz="1300" dirty="0" err="1"/>
              <a:t>pasar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selalu</a:t>
            </a:r>
            <a:r>
              <a:rPr lang="en-US" sz="1300" dirty="0"/>
              <a:t> </a:t>
            </a:r>
            <a:r>
              <a:rPr lang="en-US" sz="1300" dirty="0" err="1"/>
              <a:t>naik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peningkatan</a:t>
            </a:r>
            <a:r>
              <a:rPr lang="en-US" sz="1300" dirty="0"/>
              <a:t> 8% </a:t>
            </a:r>
            <a:r>
              <a:rPr lang="en-US" sz="1300" dirty="0" err="1"/>
              <a:t>sampai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2024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mencapai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10.7 </a:t>
            </a:r>
            <a:r>
              <a:rPr lang="en-US" sz="1300" dirty="0" err="1"/>
              <a:t>Milyar</a:t>
            </a:r>
            <a:r>
              <a:rPr lang="en-US" sz="1300" dirty="0"/>
              <a:t> USD </a:t>
            </a:r>
            <a:r>
              <a:rPr lang="en-US" sz="1300" dirty="0" smtClean="0"/>
              <a:t>(4, 7, 9). </a:t>
            </a:r>
            <a:r>
              <a:rPr lang="en-US" sz="1300" dirty="0" err="1" smtClean="0"/>
              <a:t>Keb</a:t>
            </a:r>
            <a:r>
              <a:rPr lang="en-US" sz="1300" dirty="0" smtClean="0"/>
              <a:t>--------------------------------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di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negeri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smtClean="0"/>
              <a:t>---------------------</a:t>
            </a:r>
            <a:r>
              <a:rPr lang="en-US" sz="1300" dirty="0" err="1" smtClean="0"/>
              <a:t>nasional</a:t>
            </a:r>
            <a:r>
              <a:rPr lang="en-US" sz="1300" dirty="0" smtClean="0"/>
              <a:t> </a:t>
            </a:r>
            <a:r>
              <a:rPr lang="en-US" sz="1300" dirty="0" err="1"/>
              <a:t>cenderung</a:t>
            </a:r>
            <a:r>
              <a:rPr lang="en-US" sz="1300" dirty="0"/>
              <a:t> </a:t>
            </a:r>
            <a:r>
              <a:rPr lang="en-US" sz="1300" dirty="0" err="1"/>
              <a:t>meningkat</a:t>
            </a:r>
            <a:r>
              <a:rPr lang="en-US" sz="1300" dirty="0"/>
              <a:t> </a:t>
            </a:r>
            <a:r>
              <a:rPr lang="en-US" sz="1300" dirty="0" err="1"/>
              <a:t>setiap</a:t>
            </a:r>
            <a:r>
              <a:rPr lang="en-US" sz="1300" dirty="0"/>
              <a:t> </a:t>
            </a:r>
            <a:r>
              <a:rPr lang="en-US" sz="1300" dirty="0" err="1"/>
              <a:t>tahunnya</a:t>
            </a:r>
            <a:r>
              <a:rPr lang="en-US" sz="1300" dirty="0"/>
              <a:t>,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mencapai</a:t>
            </a:r>
            <a:r>
              <a:rPr lang="en-US" sz="1300" dirty="0"/>
              <a:t> 2.500 ton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</a:t>
            </a:r>
            <a:r>
              <a:rPr lang="en-US" sz="1300" dirty="0" err="1"/>
              <a:t>impor</a:t>
            </a:r>
            <a:r>
              <a:rPr lang="en-US" sz="1300" dirty="0"/>
              <a:t> </a:t>
            </a:r>
            <a:r>
              <a:rPr lang="en-US" sz="1300" dirty="0" err="1"/>
              <a:t>sekitar</a:t>
            </a:r>
            <a:r>
              <a:rPr lang="en-US" sz="1300" dirty="0"/>
              <a:t> 200 </a:t>
            </a:r>
            <a:r>
              <a:rPr lang="en-US" sz="1300" dirty="0" err="1"/>
              <a:t>Milyar</a:t>
            </a:r>
            <a:r>
              <a:rPr lang="en-US" sz="1300" dirty="0"/>
              <a:t> Rupiah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2017,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laju</a:t>
            </a:r>
            <a:r>
              <a:rPr lang="en-US" sz="1300" dirty="0"/>
              <a:t> </a:t>
            </a:r>
            <a:r>
              <a:rPr lang="en-US" sz="1300" dirty="0" err="1"/>
              <a:t>pertumbuhan</a:t>
            </a:r>
            <a:r>
              <a:rPr lang="en-US" sz="1300" dirty="0"/>
              <a:t> volume 5-7% per </a:t>
            </a:r>
            <a:r>
              <a:rPr lang="en-US" sz="1300" dirty="0" err="1"/>
              <a:t>tahun</a:t>
            </a:r>
            <a:r>
              <a:rPr lang="en-US" sz="1300" dirty="0"/>
              <a:t> (http://www.ristekdikti.go.id/kemandirian-produk-ensim-indonesia/). </a:t>
            </a:r>
            <a:r>
              <a:rPr lang="en-US" sz="1300" dirty="0" err="1"/>
              <a:t>Suatu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yang </a:t>
            </a:r>
            <a:r>
              <a:rPr lang="en-US" sz="1300" dirty="0" err="1"/>
              <a:t>cukup</a:t>
            </a:r>
            <a:r>
              <a:rPr lang="en-US" sz="1300" dirty="0"/>
              <a:t> </a:t>
            </a:r>
            <a:r>
              <a:rPr lang="en-US" sz="1300" dirty="0" err="1"/>
              <a:t>besar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mendorong</a:t>
            </a:r>
            <a:r>
              <a:rPr lang="en-US" sz="1300" dirty="0"/>
              <a:t> </a:t>
            </a:r>
            <a:r>
              <a:rPr lang="en-US" sz="1300" dirty="0" err="1"/>
              <a:t>upaya</a:t>
            </a:r>
            <a:r>
              <a:rPr lang="en-US" sz="1300" dirty="0"/>
              <a:t> </a:t>
            </a:r>
            <a:r>
              <a:rPr lang="en-US" sz="1300" dirty="0" err="1"/>
              <a:t>kemandirian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nasional</a:t>
            </a:r>
            <a:r>
              <a:rPr lang="en-US" sz="1300" dirty="0"/>
              <a:t> </a:t>
            </a:r>
            <a:r>
              <a:rPr lang="en-US" sz="1300" dirty="0" smtClean="0"/>
              <a:t>--------------------------</a:t>
            </a:r>
            <a:r>
              <a:rPr lang="en-US" sz="1300" dirty="0" err="1" smtClean="0"/>
              <a:t>sumberdaya</a:t>
            </a:r>
            <a:r>
              <a:rPr lang="en-US" sz="1300" dirty="0" smtClean="0"/>
              <a:t> </a:t>
            </a:r>
            <a:r>
              <a:rPr lang="en-US" sz="1300" dirty="0" err="1"/>
              <a:t>alam</a:t>
            </a:r>
            <a:r>
              <a:rPr lang="en-US" sz="1300" dirty="0"/>
              <a:t> </a:t>
            </a:r>
            <a:r>
              <a:rPr lang="en-US" sz="1300" dirty="0" err="1"/>
              <a:t>seperti</a:t>
            </a:r>
            <a:r>
              <a:rPr lang="en-US" sz="1300" dirty="0"/>
              <a:t> </a:t>
            </a:r>
            <a:r>
              <a:rPr lang="en-US" sz="1300" dirty="0" err="1"/>
              <a:t>plasmanutfah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di Indonesia </a:t>
            </a:r>
            <a:r>
              <a:rPr lang="en-US" sz="1300" dirty="0" err="1"/>
              <a:t>sangat</a:t>
            </a:r>
            <a:r>
              <a:rPr lang="en-US" sz="1300" dirty="0"/>
              <a:t> </a:t>
            </a:r>
            <a:r>
              <a:rPr lang="en-US" sz="1300" dirty="0" err="1"/>
              <a:t>beragam</a:t>
            </a:r>
            <a:r>
              <a:rPr lang="en-US" sz="1300" dirty="0"/>
              <a:t> </a:t>
            </a:r>
            <a:r>
              <a:rPr lang="en-US" sz="1300" dirty="0" err="1"/>
              <a:t>sehingga</a:t>
            </a:r>
            <a:r>
              <a:rPr lang="en-US" sz="1300" dirty="0"/>
              <a:t> </a:t>
            </a:r>
            <a:r>
              <a:rPr lang="en-US" sz="1300" dirty="0" err="1"/>
              <a:t>kemandirian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nasional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sangat</a:t>
            </a:r>
            <a:r>
              <a:rPr lang="en-US" sz="1300" dirty="0"/>
              <a:t> </a:t>
            </a:r>
            <a:r>
              <a:rPr lang="en-US" sz="1300" dirty="0" err="1" smtClean="0"/>
              <a:t>memungkinkan</a:t>
            </a:r>
            <a:r>
              <a:rPr lang="en-US" sz="1300" dirty="0" smtClean="0"/>
              <a:t> (11, 25, 28). </a:t>
            </a:r>
            <a:endParaRPr lang="en-US" sz="1300" dirty="0"/>
          </a:p>
          <a:p>
            <a:r>
              <a:rPr lang="en-US" sz="1300" dirty="0"/>
              <a:t>Salah </a:t>
            </a:r>
            <a:r>
              <a:rPr lang="en-US" sz="1300" dirty="0" err="1"/>
              <a:t>satu</a:t>
            </a:r>
            <a:r>
              <a:rPr lang="en-US" sz="1300" dirty="0"/>
              <a:t> </a:t>
            </a:r>
            <a:r>
              <a:rPr lang="en-US" sz="1300" dirty="0" err="1"/>
              <a:t>strategi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US" sz="1300" dirty="0" err="1"/>
              <a:t>pemanfaatan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smtClean="0"/>
              <a:t>-------------------------------). </a:t>
            </a:r>
            <a:r>
              <a:rPr lang="en-US" sz="1300" dirty="0" err="1"/>
              <a:t>Polimer</a:t>
            </a:r>
            <a:r>
              <a:rPr lang="en-US" sz="1300" dirty="0"/>
              <a:t> </a:t>
            </a:r>
            <a:r>
              <a:rPr lang="en-US" sz="1300" dirty="0" err="1"/>
              <a:t>sederhana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dibutuhkan</a:t>
            </a:r>
            <a:r>
              <a:rPr lang="en-US" sz="1300" dirty="0"/>
              <a:t> </a:t>
            </a:r>
            <a:r>
              <a:rPr lang="en-US" sz="1300" dirty="0" err="1"/>
              <a:t>oleh</a:t>
            </a:r>
            <a:r>
              <a:rPr lang="en-US" sz="1300" dirty="0"/>
              <a:t> </a:t>
            </a:r>
            <a:r>
              <a:rPr lang="en-US" sz="1300" dirty="0" err="1"/>
              <a:t>mikroorganisme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proses metabolism. Proses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proses </a:t>
            </a:r>
            <a:r>
              <a:rPr lang="en-US" sz="1300" dirty="0" err="1"/>
              <a:t>fermentasi</a:t>
            </a:r>
            <a:r>
              <a:rPr lang="en-US" sz="1300" dirty="0"/>
              <a:t> yang </a:t>
            </a:r>
            <a:r>
              <a:rPr lang="en-US" sz="1300" dirty="0" err="1"/>
              <a:t>diinokulasi</a:t>
            </a:r>
            <a:r>
              <a:rPr lang="en-US" sz="1300" dirty="0"/>
              <a:t> </a:t>
            </a:r>
            <a:r>
              <a:rPr lang="en-US" sz="1300" dirty="0" smtClean="0"/>
              <a:t>d----------------------- </a:t>
            </a:r>
            <a:r>
              <a:rPr lang="en-US" sz="1300" dirty="0" err="1"/>
              <a:t>mikroorganisma</a:t>
            </a:r>
            <a:r>
              <a:rPr lang="en-US" sz="1300" dirty="0"/>
              <a:t> </a:t>
            </a:r>
            <a:r>
              <a:rPr lang="en-US" sz="1300" dirty="0" err="1"/>
              <a:t>selulolitik</a:t>
            </a:r>
            <a:r>
              <a:rPr lang="en-US" sz="1300" dirty="0"/>
              <a:t>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jamur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bakteri</a:t>
            </a:r>
            <a:r>
              <a:rPr lang="en-US" sz="1300" dirty="0"/>
              <a:t> </a:t>
            </a:r>
            <a:r>
              <a:rPr lang="en-US" sz="1300" dirty="0" err="1"/>
              <a:t>selulolitik</a:t>
            </a:r>
            <a:r>
              <a:rPr lang="en-US" sz="1300" dirty="0"/>
              <a:t> </a:t>
            </a:r>
            <a:r>
              <a:rPr lang="en-US" sz="1300" dirty="0" smtClean="0"/>
              <a:t>(2, 8, 24, 29). </a:t>
            </a:r>
            <a:endParaRPr lang="en-US" sz="1300" dirty="0"/>
          </a:p>
          <a:p>
            <a:r>
              <a:rPr lang="en-US" sz="1300" dirty="0" err="1"/>
              <a:t>Berbagai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yang </a:t>
            </a:r>
            <a:r>
              <a:rPr lang="en-US" sz="1300" dirty="0" err="1"/>
              <a:t>dimaksud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berasal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berbagai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pertanian</a:t>
            </a:r>
            <a:r>
              <a:rPr lang="en-US" sz="1300" dirty="0"/>
              <a:t>,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salah</a:t>
            </a:r>
            <a:r>
              <a:rPr lang="en-US" sz="1300" dirty="0"/>
              <a:t> </a:t>
            </a:r>
            <a:r>
              <a:rPr lang="en-US" sz="1300" dirty="0" err="1"/>
              <a:t>satunya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berserat</a:t>
            </a:r>
            <a:r>
              <a:rPr lang="en-US" sz="1300" dirty="0"/>
              <a:t> </a:t>
            </a:r>
            <a:r>
              <a:rPr lang="en-US" sz="1300" dirty="0" err="1"/>
              <a:t>tinggi</a:t>
            </a:r>
            <a:r>
              <a:rPr lang="en-US" sz="1300" dirty="0"/>
              <a:t> kaya </a:t>
            </a:r>
            <a:r>
              <a:rPr lang="en-US" sz="1300" dirty="0" err="1"/>
              <a:t>selulosa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hemiselulosa</a:t>
            </a:r>
            <a:r>
              <a:rPr lang="en-US" sz="1300" dirty="0"/>
              <a:t> </a:t>
            </a:r>
            <a:r>
              <a:rPr lang="en-US" sz="1300" dirty="0" err="1"/>
              <a:t>seperti</a:t>
            </a:r>
            <a:r>
              <a:rPr lang="en-US" sz="1300" dirty="0"/>
              <a:t> </a:t>
            </a:r>
            <a:r>
              <a:rPr lang="en-US" sz="1300" dirty="0" err="1"/>
              <a:t>kulit</a:t>
            </a:r>
            <a:r>
              <a:rPr lang="en-US" sz="1300" dirty="0"/>
              <a:t> </a:t>
            </a:r>
            <a:r>
              <a:rPr lang="en-US" sz="1300" dirty="0" err="1"/>
              <a:t>biji</a:t>
            </a:r>
            <a:r>
              <a:rPr lang="en-US" sz="1300" dirty="0"/>
              <a:t> kopi. </a:t>
            </a:r>
            <a:r>
              <a:rPr lang="en-US" sz="1300" dirty="0" err="1"/>
              <a:t>Kulit</a:t>
            </a:r>
            <a:r>
              <a:rPr lang="en-US" sz="1300" dirty="0"/>
              <a:t> kopi </a:t>
            </a:r>
            <a:r>
              <a:rPr lang="en-US" sz="1300" dirty="0" err="1"/>
              <a:t>mengandung</a:t>
            </a:r>
            <a:r>
              <a:rPr lang="en-US" sz="1300" dirty="0"/>
              <a:t> material </a:t>
            </a:r>
            <a:r>
              <a:rPr lang="en-US" sz="1300" dirty="0" err="1"/>
              <a:t>selulosa</a:t>
            </a:r>
            <a:r>
              <a:rPr lang="en-US" sz="1300" dirty="0"/>
              <a:t> yang </a:t>
            </a:r>
            <a:r>
              <a:rPr lang="en-US" sz="1300" dirty="0" err="1"/>
              <a:t>cukup</a:t>
            </a:r>
            <a:r>
              <a:rPr lang="en-US" sz="1300" dirty="0"/>
              <a:t> </a:t>
            </a:r>
            <a:r>
              <a:rPr lang="en-US" sz="1300" dirty="0" smtClean="0"/>
              <a:t>-----------------------</a:t>
            </a:r>
            <a:r>
              <a:rPr lang="en-US" sz="1300" dirty="0" err="1" smtClean="0"/>
              <a:t>gi</a:t>
            </a:r>
            <a:r>
              <a:rPr lang="en-US" sz="1300" dirty="0" smtClean="0"/>
              <a:t>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berkisar</a:t>
            </a:r>
            <a:r>
              <a:rPr lang="en-US" sz="1300" dirty="0"/>
              <a:t> 30% (</a:t>
            </a:r>
            <a:r>
              <a:rPr lang="en-US" sz="1300" dirty="0" err="1"/>
              <a:t>Woldesenbet</a:t>
            </a:r>
            <a:r>
              <a:rPr lang="en-US" sz="1300" dirty="0"/>
              <a:t> et al. 2016). </a:t>
            </a:r>
            <a:r>
              <a:rPr lang="en-US" sz="1300" dirty="0" err="1"/>
              <a:t>Ketersedian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padat</a:t>
            </a:r>
            <a:r>
              <a:rPr lang="en-US" sz="1300" dirty="0"/>
              <a:t> </a:t>
            </a:r>
            <a:r>
              <a:rPr lang="en-US" sz="1300" dirty="0" err="1"/>
              <a:t>kulit</a:t>
            </a:r>
            <a:r>
              <a:rPr lang="en-US" sz="1300" dirty="0"/>
              <a:t> kopi di Indonesia </a:t>
            </a:r>
            <a:r>
              <a:rPr lang="en-US" sz="1300" dirty="0" err="1"/>
              <a:t>sangatlah</a:t>
            </a:r>
            <a:r>
              <a:rPr lang="en-US" sz="1300" dirty="0"/>
              <a:t> </a:t>
            </a:r>
            <a:r>
              <a:rPr lang="en-US" sz="1300" dirty="0" err="1"/>
              <a:t>melimpah</a:t>
            </a:r>
            <a:r>
              <a:rPr lang="en-US" sz="1300" dirty="0"/>
              <a:t> </a:t>
            </a:r>
            <a:r>
              <a:rPr lang="en-US" sz="1300" dirty="0" err="1"/>
              <a:t>mengingat</a:t>
            </a:r>
            <a:r>
              <a:rPr lang="en-US" sz="1300" dirty="0"/>
              <a:t> Indonesia </a:t>
            </a:r>
            <a:r>
              <a:rPr lang="en-US" sz="1300" dirty="0" err="1"/>
              <a:t>sampai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2017 </a:t>
            </a:r>
            <a:r>
              <a:rPr lang="en-US" sz="1300" dirty="0" err="1"/>
              <a:t>ini</a:t>
            </a:r>
            <a:r>
              <a:rPr lang="en-US" sz="1300" dirty="0"/>
              <a:t> </a:t>
            </a:r>
            <a:r>
              <a:rPr lang="en-US" sz="1300" dirty="0" err="1"/>
              <a:t>merupakan</a:t>
            </a:r>
            <a:r>
              <a:rPr lang="en-US" sz="1300" dirty="0"/>
              <a:t> </a:t>
            </a:r>
            <a:r>
              <a:rPr lang="en-US" sz="1300" dirty="0" err="1"/>
              <a:t>negara</a:t>
            </a:r>
            <a:r>
              <a:rPr lang="en-US" sz="1300" dirty="0"/>
              <a:t> </a:t>
            </a:r>
            <a:r>
              <a:rPr lang="en-US" sz="1300" dirty="0" err="1"/>
              <a:t>terbesar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/>
              <a:t>empat</a:t>
            </a:r>
            <a:r>
              <a:rPr lang="en-US" sz="1300" dirty="0"/>
              <a:t> </a:t>
            </a:r>
            <a:r>
              <a:rPr lang="en-US" sz="1300" dirty="0" err="1"/>
              <a:t>produsen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smtClean="0"/>
              <a:t>--------------------------------------------------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65220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Latar</a:t>
            </a:r>
            <a:r>
              <a:rPr lang="en-US" sz="1200" dirty="0"/>
              <a:t> </a:t>
            </a:r>
            <a:r>
              <a:rPr lang="en-US" sz="1200" dirty="0" err="1"/>
              <a:t>belakang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500 kata yang </a:t>
            </a:r>
            <a:r>
              <a:rPr lang="en-US" sz="1200" dirty="0" err="1"/>
              <a:t>berisi</a:t>
            </a:r>
            <a:r>
              <a:rPr lang="en-US" sz="1200" dirty="0"/>
              <a:t> </a:t>
            </a:r>
            <a:r>
              <a:rPr lang="en-US" sz="1200" dirty="0" err="1"/>
              <a:t>latar</a:t>
            </a:r>
            <a:r>
              <a:rPr lang="en-US" sz="1200" dirty="0"/>
              <a:t> </a:t>
            </a:r>
            <a:r>
              <a:rPr lang="en-US" sz="1200" dirty="0" err="1"/>
              <a:t>belakang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diteliti</a:t>
            </a:r>
            <a:r>
              <a:rPr lang="en-US" sz="1200" dirty="0"/>
              <a:t>,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urgensi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.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dijelaskan</a:t>
            </a:r>
            <a:r>
              <a:rPr lang="en-US" sz="1200" dirty="0"/>
              <a:t> </a:t>
            </a:r>
            <a:r>
              <a:rPr lang="en-US" sz="1200" dirty="0" err="1"/>
              <a:t>uraian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spesifikasi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skema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2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2891</Words>
  <Application>Microsoft Office PowerPoint</Application>
  <PresentationFormat>Custom</PresentationFormat>
  <Paragraphs>434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PENGUSULAN DAN PENILAIAN KELAYAKAN USULAN PENELITIAN SESUAI PANDUAN PENELITIAN DAN PENGABDIAN KEPADA MASYARAKAT EDISI XII</vt:lpstr>
      <vt:lpstr>PENGUSULAN PENELITIAN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PENILAIAN KELAYAKAN USULAN</vt:lpstr>
      <vt:lpstr>PENILAIAN KELAYAKAN USULAN</vt:lpstr>
      <vt:lpstr>PENILAIAN KELAYAKAN USULAN</vt:lpstr>
      <vt:lpstr>PENILAIAN KELAYAKAN USULAN</vt:lpstr>
      <vt:lpstr>PENILAIAN KELAYAKAN USULAN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PENGUSULAN DAN PENILAIAN KELAYAKAN USULAN</dc:title>
  <dc:creator>KAHAR MUZAKHAR</dc:creator>
  <cp:lastModifiedBy>Admin</cp:lastModifiedBy>
  <cp:revision>148</cp:revision>
  <dcterms:created xsi:type="dcterms:W3CDTF">2018-03-24T15:10:30Z</dcterms:created>
  <dcterms:modified xsi:type="dcterms:W3CDTF">2018-04-25T23:35:11Z</dcterms:modified>
</cp:coreProperties>
</file>