
<file path=[Content_Types].xml><?xml version="1.0" encoding="utf-8"?>
<Types xmlns="http://schemas.openxmlformats.org/package/2006/content-types">
  <Default Extension="tmp"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7"/>
  </p:notesMasterIdLst>
  <p:sldIdLst>
    <p:sldId id="256" r:id="rId2"/>
    <p:sldId id="258" r:id="rId3"/>
    <p:sldId id="259" r:id="rId4"/>
    <p:sldId id="260" r:id="rId5"/>
    <p:sldId id="261" r:id="rId6"/>
    <p:sldId id="262" r:id="rId7"/>
    <p:sldId id="263" r:id="rId8"/>
    <p:sldId id="267" r:id="rId9"/>
    <p:sldId id="264" r:id="rId10"/>
    <p:sldId id="265" r:id="rId11"/>
    <p:sldId id="266" r:id="rId12"/>
    <p:sldId id="281" r:id="rId13"/>
    <p:sldId id="282" r:id="rId14"/>
    <p:sldId id="283" r:id="rId15"/>
    <p:sldId id="284" r:id="rId16"/>
    <p:sldId id="287" r:id="rId17"/>
    <p:sldId id="286" r:id="rId18"/>
    <p:sldId id="273" r:id="rId19"/>
    <p:sldId id="274" r:id="rId20"/>
    <p:sldId id="275" r:id="rId21"/>
    <p:sldId id="277" r:id="rId22"/>
    <p:sldId id="278" r:id="rId23"/>
    <p:sldId id="279" r:id="rId24"/>
    <p:sldId id="280" r:id="rId25"/>
    <p:sldId id="285" r:id="rId2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8CB"/>
    <a:srgbClr val="FFF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5" autoAdjust="0"/>
    <p:restoredTop sz="93178" autoAdjust="0"/>
  </p:normalViewPr>
  <p:slideViewPr>
    <p:cSldViewPr snapToGrid="0">
      <p:cViewPr varScale="1">
        <p:scale>
          <a:sx n="66" d="100"/>
          <a:sy n="66" d="100"/>
        </p:scale>
        <p:origin x="4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E1122-FA63-4447-B076-C95F3ACB3A68}" type="datetimeFigureOut">
              <a:rPr lang="en-US" smtClean="0"/>
              <a:t>12/11/2017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C62B6-8647-4475-A36F-7FCC777C3A79}" type="slidenum">
              <a:rPr lang="en-US" smtClean="0"/>
              <a:t>‹#›</a:t>
            </a:fld>
            <a:endParaRPr lang="en-US"/>
          </a:p>
        </p:txBody>
      </p:sp>
    </p:spTree>
    <p:extLst>
      <p:ext uri="{BB962C8B-B14F-4D97-AF65-F5344CB8AC3E}">
        <p14:creationId xmlns:p14="http://schemas.microsoft.com/office/powerpoint/2010/main" val="96542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sz="1200" dirty="0" err="1" smtClean="0"/>
              <a:t>dimiliki</a:t>
            </a:r>
            <a:r>
              <a:rPr lang="en-US" sz="1200" dirty="0" smtClean="0"/>
              <a:t> </a:t>
            </a:r>
            <a:r>
              <a:rPr lang="en-US" sz="1200" dirty="0" err="1" smtClean="0"/>
              <a:t>hal</a:t>
            </a:r>
            <a:r>
              <a:rPr lang="en-US" sz="1200" dirty="0" smtClean="0"/>
              <a:t> </a:t>
            </a:r>
            <a:r>
              <a:rPr lang="en-US" sz="1200" dirty="0" err="1" smtClean="0"/>
              <a:t>ini</a:t>
            </a:r>
            <a:r>
              <a:rPr lang="en-US" sz="1200" dirty="0" smtClean="0"/>
              <a:t> </a:t>
            </a:r>
            <a:r>
              <a:rPr lang="en-US" sz="1200" dirty="0" err="1" smtClean="0"/>
              <a:t>mencerminkan</a:t>
            </a:r>
            <a:r>
              <a:rPr lang="en-US" sz="1200" dirty="0" smtClean="0"/>
              <a:t> </a:t>
            </a:r>
            <a:r>
              <a:rPr lang="en-US" sz="1200" dirty="0" err="1" smtClean="0"/>
              <a:t>bahwa</a:t>
            </a:r>
            <a:r>
              <a:rPr lang="en-US" sz="1200" dirty="0" smtClean="0"/>
              <a:t> </a:t>
            </a:r>
            <a:r>
              <a:rPr lang="en-US" sz="1200" dirty="0" err="1" smtClean="0"/>
              <a:t>tingkat</a:t>
            </a:r>
            <a:r>
              <a:rPr lang="en-US" sz="1200" dirty="0" smtClean="0"/>
              <a:t> </a:t>
            </a:r>
            <a:r>
              <a:rPr lang="en-US" sz="1200" dirty="0" err="1" smtClean="0"/>
              <a:t>ketergantungan</a:t>
            </a:r>
            <a:r>
              <a:rPr lang="en-US" sz="1200" dirty="0" smtClean="0"/>
              <a:t> </a:t>
            </a:r>
            <a:r>
              <a:rPr lang="en-US" sz="1200" dirty="0" err="1" smtClean="0"/>
              <a:t>perusahaan</a:t>
            </a:r>
            <a:r>
              <a:rPr lang="en-US" sz="1200" dirty="0" smtClean="0"/>
              <a:t> </a:t>
            </a:r>
            <a:r>
              <a:rPr lang="en-US" sz="1200" dirty="0" err="1" smtClean="0"/>
              <a:t>terhadap</a:t>
            </a:r>
            <a:r>
              <a:rPr lang="en-US" sz="1200" dirty="0" smtClean="0"/>
              <a:t> </a:t>
            </a:r>
            <a:r>
              <a:rPr lang="en-US" sz="1200" dirty="0" err="1" smtClean="0"/>
              <a:t>utang</a:t>
            </a:r>
            <a:r>
              <a:rPr lang="en-US" sz="1200" dirty="0" smtClean="0"/>
              <a:t> </a:t>
            </a:r>
            <a:r>
              <a:rPr lang="en-US" sz="1200" dirty="0" err="1" smtClean="0"/>
              <a:t>untuk</a:t>
            </a:r>
            <a:r>
              <a:rPr lang="en-US" sz="1200" dirty="0" smtClean="0"/>
              <a:t> </a:t>
            </a:r>
            <a:r>
              <a:rPr lang="en-US" sz="1200" dirty="0" err="1" smtClean="0"/>
              <a:t>membiayai</a:t>
            </a:r>
            <a:r>
              <a:rPr lang="en-US" sz="1200" dirty="0" smtClean="0"/>
              <a:t> </a:t>
            </a:r>
            <a:r>
              <a:rPr lang="en-US" sz="1200" dirty="0" err="1" smtClean="0"/>
              <a:t>operasi</a:t>
            </a:r>
            <a:r>
              <a:rPr lang="en-US" sz="1200" dirty="0" smtClean="0"/>
              <a:t> </a:t>
            </a:r>
            <a:r>
              <a:rPr lang="en-US" sz="1200" dirty="0" err="1" smtClean="0"/>
              <a:t>bisnis</a:t>
            </a:r>
            <a:r>
              <a:rPr lang="en-US" sz="1200" dirty="0" smtClean="0"/>
              <a:t> </a:t>
            </a:r>
            <a:r>
              <a:rPr lang="en-US" sz="1200" dirty="0" err="1" smtClean="0"/>
              <a:t>sangat</a:t>
            </a:r>
            <a:r>
              <a:rPr lang="en-US" sz="1200" dirty="0" smtClean="0"/>
              <a:t> </a:t>
            </a:r>
            <a:r>
              <a:rPr lang="en-US" sz="1200" dirty="0" err="1" smtClean="0"/>
              <a:t>kecil</a:t>
            </a:r>
            <a:r>
              <a:rPr lang="en-US" sz="1200" dirty="0" smtClean="0"/>
              <a:t>. </a:t>
            </a:r>
          </a:p>
          <a:p>
            <a:pPr marL="0" indent="0" algn="just">
              <a:buNone/>
            </a:pPr>
            <a:endParaRPr lang="en-US" sz="12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err="1" smtClean="0"/>
              <a:t>Rasio</a:t>
            </a:r>
            <a:r>
              <a:rPr lang="en-US" sz="1200" dirty="0" smtClean="0"/>
              <a:t> </a:t>
            </a:r>
            <a:r>
              <a:rPr lang="en-US" sz="1200" dirty="0" err="1" smtClean="0"/>
              <a:t>utang</a:t>
            </a:r>
            <a:r>
              <a:rPr lang="en-US" sz="1200" dirty="0" smtClean="0"/>
              <a:t> : Hal </a:t>
            </a:r>
            <a:r>
              <a:rPr lang="en-US" sz="1200" dirty="0" err="1" smtClean="0"/>
              <a:t>ini</a:t>
            </a:r>
            <a:r>
              <a:rPr lang="en-US" sz="1200" dirty="0" smtClean="0"/>
              <a:t> </a:t>
            </a:r>
            <a:r>
              <a:rPr lang="en-US" sz="1200" dirty="0" err="1" smtClean="0"/>
              <a:t>menujukkan</a:t>
            </a:r>
            <a:r>
              <a:rPr lang="en-US" sz="1200" dirty="0" smtClean="0"/>
              <a:t> </a:t>
            </a:r>
            <a:r>
              <a:rPr lang="en-US" sz="1200" dirty="0" err="1" smtClean="0"/>
              <a:t>bahwa</a:t>
            </a:r>
            <a:r>
              <a:rPr lang="en-US" sz="1200" dirty="0" smtClean="0"/>
              <a:t> Perseroan </a:t>
            </a:r>
            <a:r>
              <a:rPr lang="en-US" sz="1200" dirty="0" err="1" smtClean="0"/>
              <a:t>memiliki</a:t>
            </a:r>
            <a:r>
              <a:rPr lang="en-US" sz="1200" dirty="0" smtClean="0"/>
              <a:t> </a:t>
            </a:r>
            <a:r>
              <a:rPr lang="en-US" sz="1200" dirty="0" err="1" smtClean="0"/>
              <a:t>kemampuan</a:t>
            </a:r>
            <a:r>
              <a:rPr lang="en-US" sz="1200" dirty="0" smtClean="0"/>
              <a:t> </a:t>
            </a:r>
            <a:r>
              <a:rPr lang="en-US" sz="1200" dirty="0" err="1" smtClean="0"/>
              <a:t>permodalan</a:t>
            </a:r>
            <a:r>
              <a:rPr lang="en-US" sz="1200" dirty="0" smtClean="0"/>
              <a:t> yang </a:t>
            </a:r>
            <a:r>
              <a:rPr lang="en-US" sz="1200" dirty="0" err="1" smtClean="0"/>
              <a:t>baik</a:t>
            </a:r>
            <a:r>
              <a:rPr lang="en-US" sz="1200" dirty="0" smtClean="0"/>
              <a:t> </a:t>
            </a:r>
            <a:r>
              <a:rPr lang="en-US" sz="1200" dirty="0" err="1" smtClean="0"/>
              <a:t>sehingga</a:t>
            </a:r>
            <a:r>
              <a:rPr lang="en-US" sz="1200" dirty="0" smtClean="0"/>
              <a:t> </a:t>
            </a:r>
            <a:r>
              <a:rPr lang="en-US" sz="1200" dirty="0" err="1" smtClean="0"/>
              <a:t>ketergantungan</a:t>
            </a:r>
            <a:r>
              <a:rPr lang="en-US" sz="1200" dirty="0" smtClean="0"/>
              <a:t> </a:t>
            </a:r>
            <a:r>
              <a:rPr lang="en-US" sz="1200" dirty="0" err="1" smtClean="0"/>
              <a:t>terhadap</a:t>
            </a:r>
            <a:r>
              <a:rPr lang="en-US" sz="1200" dirty="0" smtClean="0"/>
              <a:t> </a:t>
            </a:r>
            <a:r>
              <a:rPr lang="en-US" sz="1200" dirty="0" err="1" smtClean="0"/>
              <a:t>utang</a:t>
            </a:r>
            <a:r>
              <a:rPr lang="en-US" sz="1200" dirty="0" smtClean="0"/>
              <a:t> </a:t>
            </a:r>
            <a:r>
              <a:rPr lang="en-US" sz="1200" dirty="0" err="1" smtClean="0"/>
              <a:t>untuk</a:t>
            </a:r>
            <a:r>
              <a:rPr lang="en-US" sz="1200" dirty="0" smtClean="0"/>
              <a:t> </a:t>
            </a:r>
            <a:r>
              <a:rPr lang="en-US" sz="1200" dirty="0" err="1" smtClean="0"/>
              <a:t>membiayai</a:t>
            </a:r>
            <a:r>
              <a:rPr lang="en-US" sz="1200" dirty="0" smtClean="0"/>
              <a:t> </a:t>
            </a:r>
            <a:r>
              <a:rPr lang="en-US" sz="1200" dirty="0" err="1" smtClean="0"/>
              <a:t>operasi</a:t>
            </a:r>
            <a:r>
              <a:rPr lang="en-US" sz="1200" dirty="0" smtClean="0"/>
              <a:t> </a:t>
            </a:r>
            <a:r>
              <a:rPr lang="en-US" sz="1200" dirty="0" err="1" smtClean="0"/>
              <a:t>bisnis</a:t>
            </a:r>
            <a:r>
              <a:rPr lang="en-US" sz="1200" dirty="0" smtClean="0"/>
              <a:t> </a:t>
            </a:r>
            <a:r>
              <a:rPr lang="en-US" sz="1200" dirty="0" err="1" smtClean="0"/>
              <a:t>sangat</a:t>
            </a:r>
            <a:r>
              <a:rPr lang="en-US" sz="1200" dirty="0" smtClean="0"/>
              <a:t> </a:t>
            </a:r>
            <a:r>
              <a:rPr lang="en-US" sz="1200" dirty="0" err="1" smtClean="0"/>
              <a:t>kecil</a:t>
            </a:r>
            <a:r>
              <a:rPr lang="en-US" sz="1200" dirty="0" smtClean="0"/>
              <a:t>.</a:t>
            </a:r>
            <a:endParaRPr lang="id-ID" sz="1200" dirty="0" smtClean="0"/>
          </a:p>
          <a:p>
            <a:pPr marL="0" indent="0" algn="just">
              <a:buNone/>
            </a:pPr>
            <a:endParaRPr lang="id-ID" sz="1200" dirty="0" smtClean="0"/>
          </a:p>
        </p:txBody>
      </p:sp>
      <p:sp>
        <p:nvSpPr>
          <p:cNvPr id="4" name="Slide Number Placeholder 3"/>
          <p:cNvSpPr>
            <a:spLocks noGrp="1"/>
          </p:cNvSpPr>
          <p:nvPr>
            <p:ph type="sldNum" sz="quarter" idx="10"/>
          </p:nvPr>
        </p:nvSpPr>
        <p:spPr/>
        <p:txBody>
          <a:bodyPr/>
          <a:lstStyle/>
          <a:p>
            <a:fld id="{871C62B6-8647-4475-A36F-7FCC777C3A79}" type="slidenum">
              <a:rPr lang="en-US" smtClean="0"/>
              <a:t>6</a:t>
            </a:fld>
            <a:endParaRPr lang="en-US"/>
          </a:p>
        </p:txBody>
      </p:sp>
    </p:spTree>
    <p:extLst>
      <p:ext uri="{BB962C8B-B14F-4D97-AF65-F5344CB8AC3E}">
        <p14:creationId xmlns:p14="http://schemas.microsoft.com/office/powerpoint/2010/main" val="282438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1C62B6-8647-4475-A36F-7FCC777C3A79}" type="slidenum">
              <a:rPr lang="en-US" smtClean="0"/>
              <a:t>10</a:t>
            </a:fld>
            <a:endParaRPr lang="en-US"/>
          </a:p>
        </p:txBody>
      </p:sp>
    </p:spTree>
    <p:extLst>
      <p:ext uri="{BB962C8B-B14F-4D97-AF65-F5344CB8AC3E}">
        <p14:creationId xmlns:p14="http://schemas.microsoft.com/office/powerpoint/2010/main" val="1371289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untuk</a:t>
            </a:r>
            <a:r>
              <a:rPr lang="en-US" dirty="0" smtClean="0"/>
              <a:t> </a:t>
            </a:r>
            <a:r>
              <a:rPr lang="en-US" dirty="0" err="1" smtClean="0"/>
              <a:t>membentuk</a:t>
            </a:r>
            <a:r>
              <a:rPr lang="en-US" dirty="0" smtClean="0"/>
              <a:t> </a:t>
            </a:r>
            <a:r>
              <a:rPr lang="en-US" dirty="0" err="1" smtClean="0"/>
              <a:t>struktur</a:t>
            </a:r>
            <a:r>
              <a:rPr lang="en-US" dirty="0" smtClean="0"/>
              <a:t> </a:t>
            </a:r>
            <a:r>
              <a:rPr lang="en-US" dirty="0" err="1" smtClean="0"/>
              <a:t>dasar</a:t>
            </a:r>
            <a:r>
              <a:rPr lang="en-US" dirty="0" smtClean="0"/>
              <a:t> </a:t>
            </a:r>
            <a:r>
              <a:rPr lang="en-US" dirty="0" err="1" smtClean="0"/>
              <a:t>organisasi</a:t>
            </a:r>
            <a:r>
              <a:rPr lang="en-US" dirty="0" smtClean="0"/>
              <a:t> yang </a:t>
            </a:r>
            <a:r>
              <a:rPr lang="en-US" dirty="0" err="1" smtClean="0"/>
              <a:t>kokoh</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efisien</a:t>
            </a:r>
            <a:r>
              <a:rPr lang="en-US" dirty="0" smtClean="0"/>
              <a:t>, </a:t>
            </a:r>
            <a:r>
              <a:rPr lang="en-US" dirty="0" err="1" smtClean="0"/>
              <a:t>menjamin</a:t>
            </a:r>
            <a:r>
              <a:rPr lang="en-US" dirty="0" smtClean="0"/>
              <a:t> </a:t>
            </a:r>
            <a:r>
              <a:rPr lang="en-US" dirty="0" err="1" smtClean="0"/>
              <a:t>ketersediaan</a:t>
            </a:r>
            <a:r>
              <a:rPr lang="en-US" dirty="0" smtClean="0"/>
              <a:t> human capital yang </a:t>
            </a:r>
            <a:r>
              <a:rPr lang="en-US" dirty="0" err="1" smtClean="0"/>
              <a:t>tangguh</a:t>
            </a:r>
            <a:r>
              <a:rPr lang="en-US" dirty="0" smtClean="0"/>
              <a:t> </a:t>
            </a:r>
            <a:r>
              <a:rPr lang="en-US" dirty="0" err="1" smtClean="0"/>
              <a:t>dan</a:t>
            </a:r>
            <a:r>
              <a:rPr lang="en-US" dirty="0" smtClean="0"/>
              <a:t> </a:t>
            </a:r>
            <a:r>
              <a:rPr lang="en-US" dirty="0" err="1" smtClean="0"/>
              <a:t>kompeten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kebutuhan</a:t>
            </a:r>
            <a:r>
              <a:rPr lang="en-US" dirty="0" smtClean="0"/>
              <a:t> </a:t>
            </a:r>
            <a:r>
              <a:rPr lang="en-US" dirty="0" err="1" smtClean="0"/>
              <a:t>organisasi</a:t>
            </a:r>
            <a:r>
              <a:rPr lang="en-US" dirty="0" smtClean="0"/>
              <a:t>, </a:t>
            </a:r>
            <a:r>
              <a:rPr lang="en-US" dirty="0" err="1" smtClean="0"/>
              <a:t>terus</a:t>
            </a:r>
            <a:r>
              <a:rPr lang="en-US" dirty="0" smtClean="0"/>
              <a:t> </a:t>
            </a:r>
            <a:r>
              <a:rPr lang="en-US" dirty="0" err="1" smtClean="0"/>
              <a:t>menerus</a:t>
            </a:r>
            <a:r>
              <a:rPr lang="en-US" dirty="0" smtClean="0"/>
              <a:t> </a:t>
            </a:r>
            <a:r>
              <a:rPr lang="en-US" dirty="0" err="1" smtClean="0"/>
              <a:t>memperbaiki</a:t>
            </a:r>
            <a:r>
              <a:rPr lang="en-US" dirty="0" smtClean="0"/>
              <a:t> </a:t>
            </a:r>
            <a:r>
              <a:rPr lang="en-US" dirty="0" err="1" smtClean="0"/>
              <a:t>dan</a:t>
            </a:r>
            <a:r>
              <a:rPr lang="en-US" dirty="0" smtClean="0"/>
              <a:t> </a:t>
            </a:r>
            <a:r>
              <a:rPr lang="en-US" dirty="0" err="1" smtClean="0"/>
              <a:t>mengevaluasi</a:t>
            </a:r>
            <a:r>
              <a:rPr lang="en-US" dirty="0" smtClean="0"/>
              <a:t> customer-based business process yang  </a:t>
            </a:r>
            <a:r>
              <a:rPr lang="en-US" dirty="0" err="1" smtClean="0"/>
              <a:t>tanggap</a:t>
            </a:r>
            <a:r>
              <a:rPr lang="en-US" dirty="0" smtClean="0"/>
              <a:t> </a:t>
            </a:r>
            <a:r>
              <a:rPr lang="en-US" dirty="0" err="1" smtClean="0"/>
              <a:t>dan</a:t>
            </a:r>
            <a:r>
              <a:rPr lang="en-US" dirty="0" smtClean="0"/>
              <a:t> </a:t>
            </a:r>
            <a:r>
              <a:rPr lang="en-US" dirty="0" err="1" smtClean="0"/>
              <a:t>dinamis</a:t>
            </a:r>
            <a:r>
              <a:rPr lang="en-US" dirty="0" smtClean="0"/>
              <a:t>, </a:t>
            </a:r>
            <a:r>
              <a:rPr lang="en-US" dirty="0" err="1" smtClean="0"/>
              <a:t>serta</a:t>
            </a:r>
            <a:r>
              <a:rPr lang="en-US" dirty="0" smtClean="0"/>
              <a:t> </a:t>
            </a:r>
            <a:r>
              <a:rPr lang="en-US" dirty="0" err="1" smtClean="0"/>
              <a:t>mengintegrasikan</a:t>
            </a:r>
            <a:r>
              <a:rPr lang="en-US" dirty="0" smtClean="0"/>
              <a:t> </a:t>
            </a:r>
            <a:r>
              <a:rPr lang="en-US" dirty="0" err="1" smtClean="0"/>
              <a:t>komponen-komponen</a:t>
            </a:r>
            <a:r>
              <a:rPr lang="en-US" dirty="0" smtClean="0"/>
              <a:t> value chain </a:t>
            </a:r>
            <a:r>
              <a:rPr lang="en-US" dirty="0" err="1" smtClean="0"/>
              <a:t>melalui</a:t>
            </a:r>
            <a:r>
              <a:rPr lang="en-US" dirty="0" smtClean="0"/>
              <a:t> </a:t>
            </a:r>
            <a:r>
              <a:rPr lang="en-US" dirty="0" err="1" smtClean="0"/>
              <a:t>optimalisasi</a:t>
            </a:r>
            <a:r>
              <a:rPr lang="en-US" dirty="0" smtClean="0"/>
              <a:t> </a:t>
            </a:r>
            <a:r>
              <a:rPr lang="en-US" dirty="0" err="1" smtClean="0"/>
              <a:t>semua</a:t>
            </a:r>
            <a:r>
              <a:rPr lang="en-US" dirty="0" smtClean="0"/>
              <a:t> </a:t>
            </a:r>
            <a:r>
              <a:rPr lang="en-US" dirty="0" err="1" smtClean="0"/>
              <a:t>infrastruktur</a:t>
            </a:r>
            <a:r>
              <a:rPr lang="en-US" dirty="0" smtClean="0"/>
              <a:t> </a:t>
            </a:r>
            <a:r>
              <a:rPr lang="en-US" dirty="0" err="1" smtClean="0"/>
              <a:t>pendukung</a:t>
            </a:r>
            <a:r>
              <a:rPr lang="en-US" dirty="0" smtClean="0"/>
              <a:t>.</a:t>
            </a:r>
          </a:p>
          <a:p>
            <a:endParaRPr lang="en-US" dirty="0"/>
          </a:p>
        </p:txBody>
      </p:sp>
      <p:sp>
        <p:nvSpPr>
          <p:cNvPr id="4" name="Slide Number Placeholder 3"/>
          <p:cNvSpPr>
            <a:spLocks noGrp="1"/>
          </p:cNvSpPr>
          <p:nvPr>
            <p:ph type="sldNum" sz="quarter" idx="10"/>
          </p:nvPr>
        </p:nvSpPr>
        <p:spPr/>
        <p:txBody>
          <a:bodyPr/>
          <a:lstStyle/>
          <a:p>
            <a:fld id="{871C62B6-8647-4475-A36F-7FCC777C3A79}" type="slidenum">
              <a:rPr lang="en-US" smtClean="0"/>
              <a:t>21</a:t>
            </a:fld>
            <a:endParaRPr lang="en-US"/>
          </a:p>
        </p:txBody>
      </p:sp>
    </p:spTree>
    <p:extLst>
      <p:ext uri="{BB962C8B-B14F-4D97-AF65-F5344CB8AC3E}">
        <p14:creationId xmlns:p14="http://schemas.microsoft.com/office/powerpoint/2010/main" val="2346509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t>Strategi</a:t>
            </a:r>
            <a:r>
              <a:rPr lang="en-US" sz="1200" dirty="0" smtClean="0"/>
              <a:t> </a:t>
            </a:r>
            <a:r>
              <a:rPr lang="en-US" sz="1200" dirty="0" err="1" smtClean="0"/>
              <a:t>perseroan</a:t>
            </a:r>
            <a:r>
              <a:rPr lang="en-US" sz="1200" dirty="0" err="1" smtClean="0">
                <a:sym typeface="Wingdings" charset="2"/>
              </a:rPr>
              <a:t></a:t>
            </a:r>
            <a:r>
              <a:rPr lang="en-US" sz="1200" dirty="0" err="1" smtClean="0"/>
              <a:t>Untuk</a:t>
            </a:r>
            <a:r>
              <a:rPr lang="en-US" sz="1200" dirty="0" smtClean="0"/>
              <a:t> </a:t>
            </a:r>
            <a:r>
              <a:rPr lang="en-US" sz="1200" dirty="0" err="1" smtClean="0"/>
              <a:t>meminimalisir</a:t>
            </a:r>
            <a:r>
              <a:rPr lang="en-US" sz="1200" dirty="0" smtClean="0"/>
              <a:t>  </a:t>
            </a:r>
            <a:r>
              <a:rPr lang="en-US" sz="1200" dirty="0" err="1" smtClean="0"/>
              <a:t>risiko</a:t>
            </a:r>
            <a:r>
              <a:rPr lang="en-US" sz="1200" dirty="0" smtClean="0"/>
              <a:t> </a:t>
            </a:r>
            <a:r>
              <a:rPr lang="en-US" sz="1200" dirty="0" err="1" smtClean="0"/>
              <a:t>dan</a:t>
            </a:r>
            <a:r>
              <a:rPr lang="en-US" sz="1200" dirty="0" smtClean="0"/>
              <a:t> </a:t>
            </a:r>
            <a:r>
              <a:rPr lang="en-US" sz="1200" dirty="0" err="1" smtClean="0"/>
              <a:t>memanfaatkan</a:t>
            </a:r>
            <a:r>
              <a:rPr lang="en-US" sz="1200" dirty="0" smtClean="0"/>
              <a:t> </a:t>
            </a:r>
            <a:r>
              <a:rPr lang="en-US" sz="1200" dirty="0" err="1" smtClean="0"/>
              <a:t>prospek</a:t>
            </a:r>
            <a:r>
              <a:rPr lang="en-US" sz="1200" dirty="0" smtClean="0"/>
              <a:t> yang </a:t>
            </a:r>
            <a:r>
              <a:rPr lang="en-US" sz="1200" dirty="0" err="1" smtClean="0"/>
              <a:t>muncul</a:t>
            </a:r>
            <a:r>
              <a:rPr lang="en-US" sz="1200" dirty="0" smtClean="0"/>
              <a:t> </a:t>
            </a:r>
            <a:r>
              <a:rPr lang="en-US" sz="1200" dirty="0" err="1" smtClean="0"/>
              <a:t>maupun</a:t>
            </a:r>
            <a:r>
              <a:rPr lang="en-US" sz="1200" dirty="0" smtClean="0"/>
              <a:t> </a:t>
            </a:r>
            <a:r>
              <a:rPr lang="en-US" sz="1200" dirty="0" err="1" smtClean="0"/>
              <a:t>akan</a:t>
            </a:r>
            <a:r>
              <a:rPr lang="en-US" sz="1200" dirty="0" smtClean="0"/>
              <a:t> </a:t>
            </a:r>
            <a:r>
              <a:rPr lang="en-US" sz="1200" dirty="0" err="1" smtClean="0"/>
              <a:t>tumbuh</a:t>
            </a:r>
            <a:r>
              <a:rPr lang="en-US" sz="1200" dirty="0" smtClean="0"/>
              <a:t> </a:t>
            </a:r>
            <a:r>
              <a:rPr lang="en-US" sz="1200" dirty="0" err="1" smtClean="0"/>
              <a:t>pada</a:t>
            </a:r>
            <a:r>
              <a:rPr lang="en-US" sz="1200" dirty="0" smtClean="0"/>
              <a:t> </a:t>
            </a:r>
            <a:r>
              <a:rPr lang="en-US" sz="1200" dirty="0" err="1" smtClean="0"/>
              <a:t>bidang-bidang</a:t>
            </a:r>
            <a:r>
              <a:rPr lang="en-US" sz="1200" dirty="0" smtClean="0"/>
              <a:t> </a:t>
            </a:r>
            <a:r>
              <a:rPr lang="en-US" sz="1200" dirty="0" err="1" smtClean="0"/>
              <a:t>usahanya</a:t>
            </a:r>
            <a:r>
              <a:rPr lang="en-US" sz="1200" dirty="0" smtClean="0"/>
              <a:t>, Perseroan </a:t>
            </a:r>
            <a:r>
              <a:rPr lang="en-US" sz="1200" dirty="0" err="1" smtClean="0"/>
              <a:t>menata</a:t>
            </a:r>
            <a:r>
              <a:rPr lang="en-US" sz="1200" dirty="0" smtClean="0"/>
              <a:t> </a:t>
            </a:r>
            <a:r>
              <a:rPr lang="en-US" sz="1200" dirty="0" err="1" smtClean="0"/>
              <a:t>dan</a:t>
            </a:r>
            <a:r>
              <a:rPr lang="en-US" sz="1200" dirty="0" smtClean="0"/>
              <a:t> </a:t>
            </a:r>
            <a:r>
              <a:rPr lang="en-US" sz="1200" dirty="0" err="1" smtClean="0"/>
              <a:t>merumuskan</a:t>
            </a:r>
            <a:r>
              <a:rPr lang="en-US" sz="1200" dirty="0" smtClean="0"/>
              <a:t> </a:t>
            </a:r>
            <a:r>
              <a:rPr lang="en-US" sz="1200" dirty="0" err="1" smtClean="0"/>
              <a:t>kembali</a:t>
            </a:r>
            <a:r>
              <a:rPr lang="en-US" sz="1200" dirty="0" smtClean="0"/>
              <a:t> </a:t>
            </a:r>
            <a:r>
              <a:rPr lang="en-US" sz="1200" dirty="0" err="1" smtClean="0"/>
              <a:t>vis</a:t>
            </a:r>
            <a:r>
              <a:rPr lang="en-US" sz="1200" dirty="0" smtClean="0"/>
              <a:t> </a:t>
            </a:r>
            <a:r>
              <a:rPr lang="en-US" sz="1200" dirty="0" err="1" smtClean="0"/>
              <a:t>idan</a:t>
            </a:r>
            <a:r>
              <a:rPr lang="en-US" sz="1200" dirty="0" smtClean="0"/>
              <a:t> </a:t>
            </a:r>
            <a:r>
              <a:rPr lang="en-US" sz="1200" dirty="0" err="1" smtClean="0"/>
              <a:t>strategi</a:t>
            </a:r>
            <a:r>
              <a:rPr lang="en-US" sz="1200" dirty="0" smtClean="0"/>
              <a:t> Perseroan. </a:t>
            </a:r>
          </a:p>
          <a:p>
            <a:endParaRPr lang="en-US" sz="1200" dirty="0" smtClean="0"/>
          </a:p>
          <a:p>
            <a:r>
              <a:rPr lang="en-US" sz="1200" dirty="0" smtClean="0"/>
              <a:t>, </a:t>
            </a:r>
            <a:r>
              <a:rPr lang="en-US" sz="1200" dirty="0" err="1" smtClean="0"/>
              <a:t>melalui</a:t>
            </a:r>
            <a:r>
              <a:rPr lang="en-US" sz="1200" dirty="0" smtClean="0"/>
              <a:t> </a:t>
            </a:r>
            <a:r>
              <a:rPr lang="en-US" sz="1200" dirty="0" err="1" smtClean="0"/>
              <a:t>transformasi</a:t>
            </a:r>
            <a:r>
              <a:rPr lang="en-US" sz="1200" dirty="0" smtClean="0"/>
              <a:t> </a:t>
            </a:r>
            <a:r>
              <a:rPr lang="en-US" sz="1200" dirty="0" err="1" smtClean="0"/>
              <a:t>sumber</a:t>
            </a:r>
            <a:r>
              <a:rPr lang="en-US" sz="1200" dirty="0" smtClean="0"/>
              <a:t> </a:t>
            </a:r>
            <a:r>
              <a:rPr lang="en-US" sz="1200" dirty="0" err="1" smtClean="0"/>
              <a:t>daya</a:t>
            </a:r>
            <a:r>
              <a:rPr lang="en-US" sz="1200" dirty="0" smtClean="0"/>
              <a:t> </a:t>
            </a:r>
            <a:r>
              <a:rPr lang="en-US" sz="1200" dirty="0" err="1" smtClean="0"/>
              <a:t>manusia</a:t>
            </a:r>
            <a:r>
              <a:rPr lang="en-US" sz="1200" dirty="0" smtClean="0"/>
              <a:t> (SDM), proses </a:t>
            </a:r>
            <a:r>
              <a:rPr lang="en-US" sz="1200" dirty="0" err="1" smtClean="0"/>
              <a:t>dan</a:t>
            </a:r>
            <a:r>
              <a:rPr lang="en-US" sz="1200" dirty="0" smtClean="0"/>
              <a:t> </a:t>
            </a:r>
            <a:r>
              <a:rPr lang="en-US" sz="1200" dirty="0" err="1" smtClean="0"/>
              <a:t>infrastruktur</a:t>
            </a:r>
            <a:r>
              <a:rPr lang="en-US" sz="1200" dirty="0" smtClean="0"/>
              <a:t>, </a:t>
            </a:r>
            <a:r>
              <a:rPr lang="en-US" sz="1200" dirty="0" err="1" smtClean="0"/>
              <a:t>dengan</a:t>
            </a:r>
            <a:r>
              <a:rPr lang="en-US" sz="1200" dirty="0" smtClean="0"/>
              <a:t> </a:t>
            </a:r>
            <a:r>
              <a:rPr lang="en-US" sz="1200" dirty="0" err="1" smtClean="0"/>
              <a:t>tujuan</a:t>
            </a:r>
            <a:r>
              <a:rPr lang="en-US" sz="1200" dirty="0" smtClean="0"/>
              <a:t> </a:t>
            </a:r>
            <a:r>
              <a:rPr lang="en-US" sz="1200" dirty="0" err="1" smtClean="0"/>
              <a:t>untuk</a:t>
            </a:r>
            <a:r>
              <a:rPr lang="en-US" sz="1200" dirty="0" smtClean="0"/>
              <a:t> </a:t>
            </a:r>
            <a:r>
              <a:rPr lang="en-US" sz="1200" dirty="0" err="1" smtClean="0"/>
              <a:t>mencapai</a:t>
            </a:r>
            <a:r>
              <a:rPr lang="en-US" sz="1200" dirty="0" smtClean="0"/>
              <a:t> </a:t>
            </a:r>
            <a:r>
              <a:rPr lang="en-US" sz="1200" dirty="0" err="1" smtClean="0"/>
              <a:t>keunggulan</a:t>
            </a:r>
            <a:r>
              <a:rPr lang="en-US" sz="1200" dirty="0" smtClean="0"/>
              <a:t> </a:t>
            </a:r>
            <a:r>
              <a:rPr lang="en-US" sz="1200" dirty="0" err="1" smtClean="0"/>
              <a:t>operasi</a:t>
            </a:r>
            <a:r>
              <a:rPr lang="en-US" sz="1200" dirty="0" smtClean="0"/>
              <a:t> </a:t>
            </a:r>
            <a:r>
              <a:rPr lang="en-US" sz="1200" dirty="0" err="1" smtClean="0"/>
              <a:t>dan</a:t>
            </a:r>
            <a:r>
              <a:rPr lang="en-US" sz="1200" dirty="0" smtClean="0"/>
              <a:t> </a:t>
            </a:r>
            <a:r>
              <a:rPr lang="en-US" sz="1200" dirty="0" err="1" smtClean="0"/>
              <a:t>solusi</a:t>
            </a:r>
            <a:r>
              <a:rPr lang="en-US" sz="1200" dirty="0" smtClean="0"/>
              <a:t> yang </a:t>
            </a:r>
            <a:r>
              <a:rPr lang="en-US" sz="1200" dirty="0" err="1" smtClean="0"/>
              <a:t>inovatif</a:t>
            </a:r>
            <a:endParaRPr lang="en-US" dirty="0"/>
          </a:p>
        </p:txBody>
      </p:sp>
      <p:sp>
        <p:nvSpPr>
          <p:cNvPr id="4" name="Slide Number Placeholder 3"/>
          <p:cNvSpPr>
            <a:spLocks noGrp="1"/>
          </p:cNvSpPr>
          <p:nvPr>
            <p:ph type="sldNum" sz="quarter" idx="10"/>
          </p:nvPr>
        </p:nvSpPr>
        <p:spPr/>
        <p:txBody>
          <a:bodyPr/>
          <a:lstStyle/>
          <a:p>
            <a:fld id="{871C62B6-8647-4475-A36F-7FCC777C3A79}" type="slidenum">
              <a:rPr lang="en-US" smtClean="0"/>
              <a:t>22</a:t>
            </a:fld>
            <a:endParaRPr lang="en-US"/>
          </a:p>
        </p:txBody>
      </p:sp>
    </p:spTree>
    <p:extLst>
      <p:ext uri="{BB962C8B-B14F-4D97-AF65-F5344CB8AC3E}">
        <p14:creationId xmlns:p14="http://schemas.microsoft.com/office/powerpoint/2010/main" val="1106605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dirty="0" smtClean="0"/>
              <a:t>Hal tersebut dapat dilihat dari struktur organisasi diatas dimana dewan komisaris dan dewan direksi beserta jajarannya mengawasi direktur – direktur sesuai bagiannya masing masing. </a:t>
            </a:r>
            <a:endParaRPr lang="en-US" dirty="0"/>
          </a:p>
        </p:txBody>
      </p:sp>
      <p:sp>
        <p:nvSpPr>
          <p:cNvPr id="4" name="Slide Number Placeholder 3"/>
          <p:cNvSpPr>
            <a:spLocks noGrp="1"/>
          </p:cNvSpPr>
          <p:nvPr>
            <p:ph type="sldNum" sz="quarter" idx="10"/>
          </p:nvPr>
        </p:nvSpPr>
        <p:spPr/>
        <p:txBody>
          <a:bodyPr/>
          <a:lstStyle/>
          <a:p>
            <a:fld id="{871C62B6-8647-4475-A36F-7FCC777C3A79}" type="slidenum">
              <a:rPr lang="en-US" smtClean="0"/>
              <a:t>24</a:t>
            </a:fld>
            <a:endParaRPr lang="en-US"/>
          </a:p>
        </p:txBody>
      </p:sp>
    </p:spTree>
    <p:extLst>
      <p:ext uri="{BB962C8B-B14F-4D97-AF65-F5344CB8AC3E}">
        <p14:creationId xmlns:p14="http://schemas.microsoft.com/office/powerpoint/2010/main" val="19607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B0C10C-2062-4CF9-A9F7-5788EDDEE533}" type="datetimeFigureOut">
              <a:rPr lang="id-ID" smtClean="0"/>
              <a:t>12/11/2017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12701947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B0C10C-2062-4CF9-A9F7-5788EDDEE533}" type="datetimeFigureOut">
              <a:rPr lang="id-ID" smtClean="0"/>
              <a:t>12/11/2017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15503674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0C10C-2062-4CF9-A9F7-5788EDDEE533}" type="datetimeFigureOut">
              <a:rPr lang="id-ID" smtClean="0"/>
              <a:t>12/11/2017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18421244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B0C10C-2062-4CF9-A9F7-5788EDDEE533}" type="datetimeFigureOut">
              <a:rPr lang="id-ID" smtClean="0"/>
              <a:t>12/11/2017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4980267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0C10C-2062-4CF9-A9F7-5788EDDEE533}" type="datetimeFigureOut">
              <a:rPr lang="id-ID" smtClean="0"/>
              <a:t>12/11/2017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7937471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B0C10C-2062-4CF9-A9F7-5788EDDEE533}" type="datetimeFigureOut">
              <a:rPr lang="id-ID" smtClean="0"/>
              <a:t>12/11/2017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9380944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0C10C-2062-4CF9-A9F7-5788EDDEE533}" type="datetimeFigureOut">
              <a:rPr lang="id-ID" smtClean="0"/>
              <a:t>12/11/2017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3F0D080-F09D-4810-B742-99D1BE717656}" type="slidenum">
              <a:rPr lang="id-ID" smtClean="0"/>
              <a:t>‹#›</a:t>
            </a:fld>
            <a:endParaRPr lang="id-ID"/>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4044150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2B0C10C-2062-4CF9-A9F7-5788EDDEE533}" type="datetimeFigureOut">
              <a:rPr lang="id-ID" smtClean="0"/>
              <a:t>12/11/2017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3F0D080-F09D-4810-B742-99D1BE717656}" type="slidenum">
              <a:rPr lang="id-ID" smtClean="0"/>
              <a:t>‹#›</a:t>
            </a:fld>
            <a:endParaRPr lang="id-ID"/>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87911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0C10C-2062-4CF9-A9F7-5788EDDEE533}" type="datetimeFigureOut">
              <a:rPr lang="id-ID" smtClean="0"/>
              <a:t>12/11/2017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23469180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0C10C-2062-4CF9-A9F7-5788EDDEE533}" type="datetimeFigureOut">
              <a:rPr lang="id-ID" smtClean="0"/>
              <a:t>12/11/2017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21412060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0C10C-2062-4CF9-A9F7-5788EDDEE533}" type="datetimeFigureOut">
              <a:rPr lang="id-ID" smtClean="0"/>
              <a:t>12/11/2017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F0D080-F09D-4810-B742-99D1BE717656}" type="slidenum">
              <a:rPr lang="id-ID" smtClean="0"/>
              <a:t>‹#›</a:t>
            </a:fld>
            <a:endParaRPr lang="id-ID"/>
          </a:p>
        </p:txBody>
      </p:sp>
    </p:spTree>
    <p:extLst>
      <p:ext uri="{BB962C8B-B14F-4D97-AF65-F5344CB8AC3E}">
        <p14:creationId xmlns:p14="http://schemas.microsoft.com/office/powerpoint/2010/main" val="22397989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2B0C10C-2062-4CF9-A9F7-5788EDDEE533}" type="datetimeFigureOut">
              <a:rPr lang="id-ID" smtClean="0"/>
              <a:t>12/11/2017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id-ID"/>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3F0D080-F09D-4810-B742-99D1BE717656}" type="slidenum">
              <a:rPr lang="id-ID" smtClean="0"/>
              <a:t>‹#›</a:t>
            </a:fld>
            <a:endParaRPr lang="id-ID"/>
          </a:p>
        </p:txBody>
      </p:sp>
    </p:spTree>
    <p:extLst>
      <p:ext uri="{BB962C8B-B14F-4D97-AF65-F5344CB8AC3E}">
        <p14:creationId xmlns:p14="http://schemas.microsoft.com/office/powerpoint/2010/main" val="27465721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kliku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63689" y="3676392"/>
            <a:ext cx="3793678" cy="464418"/>
          </a:xfrm>
        </p:spPr>
        <p:txBody>
          <a:bodyPr>
            <a:noAutofit/>
          </a:bodyPr>
          <a:lstStyle/>
          <a:p>
            <a:r>
              <a:rPr lang="en-US" sz="1600" dirty="0" smtClean="0"/>
              <a:t>Create</a:t>
            </a:r>
            <a:r>
              <a:rPr lang="en-US" sz="1600" b="1" dirty="0" smtClean="0"/>
              <a:t> </a:t>
            </a:r>
            <a:r>
              <a:rPr lang="en-US" sz="1600" dirty="0" smtClean="0"/>
              <a:t>by</a:t>
            </a:r>
            <a:endParaRPr lang="id-ID" sz="1600" dirty="0"/>
          </a:p>
        </p:txBody>
      </p:sp>
      <p:sp>
        <p:nvSpPr>
          <p:cNvPr id="3" name="Subtitle 2"/>
          <p:cNvSpPr>
            <a:spLocks noGrp="1"/>
          </p:cNvSpPr>
          <p:nvPr>
            <p:ph type="subTitle" idx="1"/>
          </p:nvPr>
        </p:nvSpPr>
        <p:spPr>
          <a:xfrm>
            <a:off x="6323462" y="4191913"/>
            <a:ext cx="5868538" cy="610504"/>
          </a:xfrm>
        </p:spPr>
        <p:txBody>
          <a:bodyPr>
            <a:noAutofit/>
          </a:bodyPr>
          <a:lstStyle/>
          <a:p>
            <a:r>
              <a:rPr lang="id-ID" dirty="0"/>
              <a:t>Citha </a:t>
            </a:r>
            <a:r>
              <a:rPr lang="en-US" dirty="0" smtClean="0"/>
              <a:t>- </a:t>
            </a:r>
            <a:r>
              <a:rPr lang="id-ID" dirty="0" smtClean="0"/>
              <a:t>Lika </a:t>
            </a:r>
            <a:r>
              <a:rPr lang="en-US" dirty="0" smtClean="0"/>
              <a:t>- </a:t>
            </a:r>
            <a:r>
              <a:rPr lang="id-ID" dirty="0" smtClean="0"/>
              <a:t>Ajeng </a:t>
            </a:r>
            <a:r>
              <a:rPr lang="en-US" dirty="0" smtClean="0"/>
              <a:t>- </a:t>
            </a:r>
            <a:r>
              <a:rPr lang="id-ID" dirty="0" smtClean="0"/>
              <a:t>Ariq </a:t>
            </a:r>
            <a:r>
              <a:rPr lang="en-US" dirty="0" smtClean="0"/>
              <a:t>- </a:t>
            </a:r>
            <a:r>
              <a:rPr lang="id-ID" dirty="0" smtClean="0"/>
              <a:t>Gita </a:t>
            </a:r>
            <a:endParaRPr lang="en-US" dirty="0"/>
          </a:p>
          <a:p>
            <a:r>
              <a:rPr lang="id-ID" dirty="0" smtClean="0"/>
              <a:t>Ayu </a:t>
            </a:r>
            <a:r>
              <a:rPr lang="en-US" dirty="0" smtClean="0"/>
              <a:t>- </a:t>
            </a:r>
            <a:r>
              <a:rPr lang="id-ID" dirty="0" smtClean="0"/>
              <a:t>Andika </a:t>
            </a:r>
            <a:r>
              <a:rPr lang="en-US" dirty="0" smtClean="0"/>
              <a:t>– </a:t>
            </a:r>
            <a:r>
              <a:rPr lang="id-ID" dirty="0" smtClean="0"/>
              <a:t>Santika</a:t>
            </a:r>
            <a:endParaRPr lang="en-US" dirty="0" smtClean="0"/>
          </a:p>
          <a:p>
            <a:r>
              <a:rPr lang="en-US" dirty="0" smtClean="0"/>
              <a:t>MB 39-10</a:t>
            </a:r>
          </a:p>
          <a:p>
            <a:r>
              <a:rPr lang="id-ID" dirty="0" smtClean="0"/>
              <a:t> </a:t>
            </a:r>
            <a:r>
              <a:rPr lang="id-ID" dirty="0"/>
              <a:t>	</a:t>
            </a: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07581" y="1136152"/>
            <a:ext cx="5105895" cy="225474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3888" y="425429"/>
            <a:ext cx="8896413" cy="5930942"/>
          </a:xfrm>
          <a:prstGeom prst="rect">
            <a:avLst/>
          </a:prstGeom>
        </p:spPr>
      </p:pic>
      <p:sp>
        <p:nvSpPr>
          <p:cNvPr id="7" name="Rounded Rectangle 6"/>
          <p:cNvSpPr/>
          <p:nvPr/>
        </p:nvSpPr>
        <p:spPr>
          <a:xfrm rot="5400000">
            <a:off x="2295736" y="3300386"/>
            <a:ext cx="6900678" cy="2145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0555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rot="5400000">
            <a:off x="1712863" y="-2420495"/>
            <a:ext cx="2397916" cy="53015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54504" y="1610136"/>
            <a:ext cx="5382272" cy="5275009"/>
          </a:xfrm>
        </p:spPr>
        <p:txBody>
          <a:bodyPr>
            <a:normAutofit/>
          </a:bodyPr>
          <a:lstStyle/>
          <a:p>
            <a:pPr lvl="0"/>
            <a:r>
              <a:rPr lang="id-ID" sz="2000" dirty="0" smtClean="0"/>
              <a:t>Meningkatkan </a:t>
            </a:r>
            <a:r>
              <a:rPr lang="id-ID" sz="2000" dirty="0"/>
              <a:t>brand awareness untuk segmen truk on-the</a:t>
            </a:r>
            <a:r>
              <a:rPr lang="en-US" sz="2000" dirty="0"/>
              <a:t>-</a:t>
            </a:r>
            <a:r>
              <a:rPr lang="id-ID" sz="2000" dirty="0"/>
              <a:t>road dan bus</a:t>
            </a:r>
          </a:p>
          <a:p>
            <a:pPr lvl="0"/>
            <a:r>
              <a:rPr lang="id-ID" sz="2000" dirty="0"/>
              <a:t>Mengurangi level ITO (Inventory Turn Over) dibandingkan tahun lalu, guna mendukung kinerja keuangan UT</a:t>
            </a:r>
          </a:p>
          <a:p>
            <a:pPr lvl="0"/>
            <a:r>
              <a:rPr lang="id-ID" sz="2000" dirty="0"/>
              <a:t>Memetakan potensi permintaan dan proyek-proyek baru guna mendukung penjualan alat berat </a:t>
            </a:r>
            <a:r>
              <a:rPr lang="id-ID" sz="2000" dirty="0" smtClean="0"/>
              <a:t>UT</a:t>
            </a:r>
            <a:endParaRPr lang="id-ID" sz="2000" dirty="0"/>
          </a:p>
          <a:p>
            <a:pPr lvl="0"/>
            <a:r>
              <a:rPr lang="en-US" sz="2000" dirty="0" err="1"/>
              <a:t>Memberikan</a:t>
            </a:r>
            <a:r>
              <a:rPr lang="en-US" sz="2000" dirty="0"/>
              <a:t> </a:t>
            </a:r>
            <a:r>
              <a:rPr lang="en-US" sz="2000" dirty="0" err="1"/>
              <a:t>layanan</a:t>
            </a:r>
            <a:r>
              <a:rPr lang="en-US" sz="2000" dirty="0"/>
              <a:t> Guaranteed Product </a:t>
            </a:r>
            <a:r>
              <a:rPr lang="en-US" sz="2000" dirty="0" smtClean="0"/>
              <a:t>Support</a:t>
            </a:r>
            <a:endParaRPr lang="id-ID" sz="2000" dirty="0" smtClean="0"/>
          </a:p>
          <a:p>
            <a:pPr lvl="0"/>
            <a:r>
              <a:rPr lang="id-ID" sz="2000" dirty="0"/>
              <a:t>M</a:t>
            </a:r>
            <a:r>
              <a:rPr lang="id-ID" sz="2000" dirty="0" smtClean="0"/>
              <a:t>enyelenggarakan </a:t>
            </a:r>
            <a:r>
              <a:rPr lang="id-ID" sz="2000" dirty="0"/>
              <a:t>gathering dengan pelanggan di berbagai kota di seluruh </a:t>
            </a:r>
            <a:r>
              <a:rPr lang="id-ID" sz="2000" dirty="0" smtClean="0"/>
              <a:t>Indonesia</a:t>
            </a:r>
            <a:endParaRPr lang="id-ID" sz="2000" dirty="0"/>
          </a:p>
        </p:txBody>
      </p:sp>
      <p:sp>
        <p:nvSpPr>
          <p:cNvPr id="4" name="Title 1"/>
          <p:cNvSpPr>
            <a:spLocks noGrp="1"/>
          </p:cNvSpPr>
          <p:nvPr>
            <p:ph type="title"/>
          </p:nvPr>
        </p:nvSpPr>
        <p:spPr>
          <a:xfrm>
            <a:off x="677334" y="257429"/>
            <a:ext cx="5832648" cy="1325562"/>
          </a:xfrm>
        </p:spPr>
        <p:txBody>
          <a:bodyPr/>
          <a:lstStyle/>
          <a:p>
            <a:pPr lvl="0"/>
            <a:r>
              <a:rPr lang="en-US" dirty="0" err="1" smtClean="0"/>
              <a:t>Strategi</a:t>
            </a:r>
            <a:r>
              <a:rPr lang="en-US" dirty="0" smtClean="0"/>
              <a:t> </a:t>
            </a:r>
            <a:r>
              <a:rPr lang="en-US" b="1" dirty="0" err="1" smtClean="0"/>
              <a:t>Pemasaran</a:t>
            </a:r>
            <a:endParaRPr lang="id-ID" b="1" dirty="0"/>
          </a:p>
        </p:txBody>
      </p:sp>
      <p:sp>
        <p:nvSpPr>
          <p:cNvPr id="5" name="TextBox 4"/>
          <p:cNvSpPr txBox="1"/>
          <p:nvPr/>
        </p:nvSpPr>
        <p:spPr>
          <a:xfrm>
            <a:off x="6509982" y="1582991"/>
            <a:ext cx="5166353" cy="3477875"/>
          </a:xfrm>
          <a:prstGeom prst="rect">
            <a:avLst/>
          </a:prstGeom>
          <a:noFill/>
        </p:spPr>
        <p:txBody>
          <a:bodyPr wrap="square" rtlCol="0">
            <a:spAutoFit/>
          </a:bodyPr>
          <a:lstStyle/>
          <a:p>
            <a:pPr lvl="0" algn="just"/>
            <a:r>
              <a:rPr lang="id-ID" sz="2400" dirty="0"/>
              <a:t>Benefit strategi pemasaran </a:t>
            </a:r>
            <a:endParaRPr lang="en-US" sz="2400" dirty="0" smtClean="0"/>
          </a:p>
          <a:p>
            <a:pPr lvl="0" algn="just"/>
            <a:endParaRPr lang="en-US" dirty="0"/>
          </a:p>
          <a:p>
            <a:pPr lvl="0" algn="just"/>
            <a:r>
              <a:rPr lang="id-ID" sz="2000" dirty="0" smtClean="0"/>
              <a:t>Terkait </a:t>
            </a:r>
            <a:r>
              <a:rPr lang="id-ID" sz="2000" dirty="0"/>
              <a:t>Survei Kepuasan Pelanggan, Divisi Marketing UT tidak menyelenggarakan survei pada 2016, sesuai dengan aturan implementasi setiap dua tahun. </a:t>
            </a:r>
            <a:endParaRPr lang="en-US" sz="2000" dirty="0" smtClean="0"/>
          </a:p>
          <a:p>
            <a:pPr lvl="0" algn="just"/>
            <a:endParaRPr lang="en-US" sz="2000" dirty="0"/>
          </a:p>
          <a:p>
            <a:pPr lvl="0" algn="just"/>
            <a:r>
              <a:rPr lang="id-ID" sz="2000" dirty="0" smtClean="0"/>
              <a:t>Akan </a:t>
            </a:r>
            <a:r>
              <a:rPr lang="id-ID" sz="2000" dirty="0"/>
              <a:t>tetapi, </a:t>
            </a:r>
            <a:r>
              <a:rPr lang="id-ID" sz="2000" b="1" dirty="0">
                <a:solidFill>
                  <a:srgbClr val="FF0000"/>
                </a:solidFill>
              </a:rPr>
              <a:t>hasil dari survei yang dilaksanakan pada 2015 menunjukkan hasil yang lebih baik dibandingkan survey sebelumnya. </a:t>
            </a:r>
          </a:p>
          <a:p>
            <a:pPr algn="just"/>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24897507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147395"/>
            <a:ext cx="4436557" cy="1325562"/>
          </a:xfrm>
        </p:spPr>
        <p:txBody>
          <a:bodyPr>
            <a:normAutofit/>
          </a:bodyPr>
          <a:lstStyle/>
          <a:p>
            <a:r>
              <a:rPr lang="en-US" sz="2400" b="1" dirty="0"/>
              <a:t>System Information Management</a:t>
            </a:r>
            <a:endParaRPr lang="id-ID" sz="2400" dirty="0"/>
          </a:p>
        </p:txBody>
      </p:sp>
      <p:sp>
        <p:nvSpPr>
          <p:cNvPr id="3" name="Content Placeholder 2"/>
          <p:cNvSpPr>
            <a:spLocks noGrp="1"/>
          </p:cNvSpPr>
          <p:nvPr>
            <p:ph idx="1"/>
          </p:nvPr>
        </p:nvSpPr>
        <p:spPr>
          <a:xfrm>
            <a:off x="845127" y="1323833"/>
            <a:ext cx="4736807" cy="4351337"/>
          </a:xfrm>
        </p:spPr>
        <p:txBody>
          <a:bodyPr>
            <a:noAutofit/>
          </a:bodyPr>
          <a:lstStyle/>
          <a:p>
            <a:pPr marL="0" indent="0" algn="just">
              <a:buNone/>
            </a:pPr>
            <a:r>
              <a:rPr lang="en-US" sz="1800" dirty="0" err="1" smtClean="0"/>
              <a:t>Proyek</a:t>
            </a:r>
            <a:r>
              <a:rPr lang="en-US" sz="1800" dirty="0" smtClean="0"/>
              <a:t>/program </a:t>
            </a:r>
            <a:r>
              <a:rPr lang="en-US" sz="1800" dirty="0"/>
              <a:t>yang </a:t>
            </a:r>
            <a:r>
              <a:rPr lang="en-US" sz="1800" dirty="0" err="1"/>
              <a:t>telah</a:t>
            </a:r>
            <a:r>
              <a:rPr lang="en-US" sz="1800" dirty="0"/>
              <a:t> </a:t>
            </a:r>
            <a:r>
              <a:rPr lang="en-US" sz="1800" dirty="0" err="1"/>
              <a:t>diimplementasi</a:t>
            </a:r>
            <a:r>
              <a:rPr lang="en-US" sz="1800" dirty="0"/>
              <a:t> di Perusahaan </a:t>
            </a:r>
            <a:r>
              <a:rPr lang="en-US" sz="1800" dirty="0" err="1"/>
              <a:t>termasuk</a:t>
            </a:r>
            <a:r>
              <a:rPr lang="en-US" sz="1800" dirty="0"/>
              <a:t> di </a:t>
            </a:r>
            <a:r>
              <a:rPr lang="en-US" sz="1800" dirty="0" err="1"/>
              <a:t>antaranya</a:t>
            </a:r>
            <a:r>
              <a:rPr lang="en-US" sz="1800" dirty="0" smtClean="0"/>
              <a:t>:</a:t>
            </a:r>
            <a:endParaRPr lang="id-ID" sz="1800" dirty="0"/>
          </a:p>
          <a:p>
            <a:pPr algn="just"/>
            <a:r>
              <a:rPr lang="id-ID" sz="1800" dirty="0" smtClean="0"/>
              <a:t>Data </a:t>
            </a:r>
            <a:r>
              <a:rPr lang="id-ID" sz="1800" dirty="0"/>
              <a:t>center dengan level tier 3+ (memastikan ketersediaan </a:t>
            </a:r>
            <a:r>
              <a:rPr lang="en-US" sz="1800" dirty="0" err="1"/>
              <a:t>dan</a:t>
            </a:r>
            <a:r>
              <a:rPr lang="en-US" sz="1800" dirty="0"/>
              <a:t> </a:t>
            </a:r>
            <a:r>
              <a:rPr lang="en-US" sz="1800" dirty="0" err="1"/>
              <a:t>keberlangsungan</a:t>
            </a:r>
            <a:r>
              <a:rPr lang="en-US" sz="1800" dirty="0"/>
              <a:t> </a:t>
            </a:r>
            <a:r>
              <a:rPr lang="en-US" sz="1800" dirty="0" err="1" smtClean="0"/>
              <a:t>usaha</a:t>
            </a:r>
            <a:r>
              <a:rPr lang="en-US" sz="1800" dirty="0" smtClean="0"/>
              <a:t>)</a:t>
            </a:r>
          </a:p>
          <a:p>
            <a:pPr algn="just"/>
            <a:r>
              <a:rPr lang="id-ID" sz="1800" dirty="0" smtClean="0"/>
              <a:t>Integrasi </a:t>
            </a:r>
            <a:r>
              <a:rPr lang="id-ID" sz="1800" dirty="0"/>
              <a:t>Wide Area Network (WAN) di seluruh </a:t>
            </a:r>
            <a:r>
              <a:rPr lang="id-ID" sz="1800" dirty="0" smtClean="0"/>
              <a:t>Indonesia</a:t>
            </a:r>
            <a:endParaRPr lang="en-US" sz="1800" dirty="0" smtClean="0"/>
          </a:p>
          <a:p>
            <a:pPr algn="just"/>
            <a:r>
              <a:rPr lang="id-ID" sz="1800" dirty="0" smtClean="0"/>
              <a:t>Enterprise </a:t>
            </a:r>
            <a:r>
              <a:rPr lang="id-ID" sz="1800" dirty="0"/>
              <a:t>Resource Planning (menggunakan aplikasi 6.0</a:t>
            </a:r>
            <a:r>
              <a:rPr lang="en-US" sz="1800" dirty="0" smtClean="0"/>
              <a:t>SAP)</a:t>
            </a:r>
            <a:endParaRPr lang="en-US" sz="1800" dirty="0"/>
          </a:p>
          <a:p>
            <a:pPr algn="just"/>
            <a:r>
              <a:rPr lang="id-ID" sz="1800" dirty="0" smtClean="0"/>
              <a:t>Aplikasi </a:t>
            </a:r>
            <a:r>
              <a:rPr lang="id-ID" sz="1800" dirty="0"/>
              <a:t>E-Commerce (yaitu </a:t>
            </a:r>
            <a:r>
              <a:rPr lang="id-ID" sz="1800" u="sng" dirty="0" smtClean="0">
                <a:hlinkClick r:id="rId2"/>
              </a:rPr>
              <a:t>www.klikUT.com</a:t>
            </a:r>
            <a:r>
              <a:rPr lang="id-ID" sz="1800" dirty="0" smtClean="0"/>
              <a:t>)</a:t>
            </a:r>
            <a:endParaRPr lang="en-US" sz="1800" dirty="0" smtClean="0"/>
          </a:p>
          <a:p>
            <a:pPr algn="just"/>
            <a:r>
              <a:rPr lang="id-ID" sz="1800" dirty="0" smtClean="0"/>
              <a:t>Operation </a:t>
            </a:r>
            <a:r>
              <a:rPr lang="id-ID" sz="1800" dirty="0"/>
              <a:t>Dashboard Management </a:t>
            </a:r>
            <a:r>
              <a:rPr lang="id-ID" sz="1800" dirty="0" smtClean="0"/>
              <a:t>System</a:t>
            </a:r>
            <a:endParaRPr lang="en-US" sz="1800" dirty="0" smtClean="0"/>
          </a:p>
          <a:p>
            <a:pPr algn="just"/>
            <a:r>
              <a:rPr lang="id-ID" sz="1800" dirty="0" smtClean="0"/>
              <a:t>Customer </a:t>
            </a:r>
            <a:r>
              <a:rPr lang="id-ID" sz="1800" dirty="0"/>
              <a:t>Relation Management System (UT </a:t>
            </a:r>
            <a:r>
              <a:rPr lang="id-ID" sz="1800" dirty="0" smtClean="0"/>
              <a:t>Call)</a:t>
            </a:r>
            <a:endParaRPr lang="en-US" sz="1800" dirty="0" smtClean="0"/>
          </a:p>
          <a:p>
            <a:pPr algn="just"/>
            <a:r>
              <a:rPr lang="id-ID" sz="1800" dirty="0" smtClean="0"/>
              <a:t>Disaster </a:t>
            </a:r>
            <a:r>
              <a:rPr lang="id-ID" sz="1800" dirty="0"/>
              <a:t>Recovery Center (DRC) yang berlokasi di </a:t>
            </a:r>
            <a:r>
              <a:rPr lang="id-ID" sz="1800" dirty="0" smtClean="0"/>
              <a:t>Cikarang</a:t>
            </a:r>
            <a:endParaRPr lang="en-US" sz="1800" dirty="0" smtClean="0"/>
          </a:p>
          <a:p>
            <a:pPr algn="just"/>
            <a:r>
              <a:rPr lang="id-ID" sz="1800" dirty="0" smtClean="0"/>
              <a:t>Knowledge </a:t>
            </a:r>
            <a:r>
              <a:rPr lang="id-ID" sz="1800" dirty="0"/>
              <a:t>Management System</a:t>
            </a:r>
          </a:p>
        </p:txBody>
      </p:sp>
      <p:sp>
        <p:nvSpPr>
          <p:cNvPr id="4" name="Title 1"/>
          <p:cNvSpPr txBox="1">
            <a:spLocks/>
          </p:cNvSpPr>
          <p:nvPr/>
        </p:nvSpPr>
        <p:spPr>
          <a:xfrm>
            <a:off x="6838769" y="496778"/>
            <a:ext cx="4436557" cy="62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t>Operation</a:t>
            </a:r>
            <a:endParaRPr lang="id-ID" sz="2400" dirty="0"/>
          </a:p>
        </p:txBody>
      </p:sp>
      <p:sp>
        <p:nvSpPr>
          <p:cNvPr id="5" name="TextBox 4"/>
          <p:cNvSpPr txBox="1"/>
          <p:nvPr/>
        </p:nvSpPr>
        <p:spPr>
          <a:xfrm>
            <a:off x="6838769" y="1323833"/>
            <a:ext cx="4615219" cy="3970318"/>
          </a:xfrm>
          <a:prstGeom prst="rect">
            <a:avLst/>
          </a:prstGeom>
          <a:noFill/>
        </p:spPr>
        <p:txBody>
          <a:bodyPr wrap="square" rtlCol="0">
            <a:spAutoFit/>
          </a:bodyPr>
          <a:lstStyle/>
          <a:p>
            <a:r>
              <a:rPr lang="id-ID" dirty="0"/>
              <a:t>Saat ini jaringan distribusi UT mencakup 19 kantor cabang, 22 kantor pendukung, dan 11 kantor perwakilan di seluruh penjuru negeri.</a:t>
            </a:r>
          </a:p>
          <a:p>
            <a:endParaRPr lang="en-US" dirty="0" smtClean="0"/>
          </a:p>
          <a:p>
            <a:r>
              <a:rPr lang="id-ID" dirty="0" smtClean="0"/>
              <a:t>Dan </a:t>
            </a:r>
            <a:r>
              <a:rPr lang="id-ID" dirty="0"/>
              <a:t>dalam pengadaan barang, UT menempatkan barang yang ready di kantor cabangnya sendiri yang sudah tersebar di Indonesia, pengadaan barang yang dapat menekan biaya ialah dengan bantuan SDM yang berkompeten serta bantuan Teknologi informasi sebagai penunjang berjalannya sistem. Kemudian untuk penyaluran barangnya langsung disalurkan sendiri melalui kantor cabang terdekat.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
        <p:nvSpPr>
          <p:cNvPr id="9" name="Rounded Rectangle 8"/>
          <p:cNvSpPr/>
          <p:nvPr/>
        </p:nvSpPr>
        <p:spPr>
          <a:xfrm rot="5400000">
            <a:off x="3086151" y="3339650"/>
            <a:ext cx="6248400" cy="16295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21205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51" y="2317389"/>
            <a:ext cx="4381965" cy="2322849"/>
          </a:xfrm>
        </p:spPr>
        <p:txBody>
          <a:bodyPr>
            <a:normAutofit fontScale="90000"/>
          </a:bodyPr>
          <a:lstStyle/>
          <a:p>
            <a:r>
              <a:rPr lang="en-US" b="1" dirty="0"/>
              <a:t>Internal Factor Evaluation (IFE) Matrix</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34141245"/>
              </p:ext>
            </p:extLst>
          </p:nvPr>
        </p:nvGraphicFramePr>
        <p:xfrm>
          <a:off x="4135270" y="151289"/>
          <a:ext cx="7942998" cy="6747098"/>
        </p:xfrm>
        <a:graphic>
          <a:graphicData uri="http://schemas.openxmlformats.org/drawingml/2006/table">
            <a:tbl>
              <a:tblPr firstRow="1" firstCol="1" bandRow="1">
                <a:tableStyleId>{00A15C55-8517-42AA-B614-E9B94910E393}</a:tableStyleId>
              </a:tblPr>
              <a:tblGrid>
                <a:gridCol w="357762"/>
                <a:gridCol w="4945583"/>
                <a:gridCol w="74335"/>
                <a:gridCol w="741437"/>
                <a:gridCol w="757629"/>
                <a:gridCol w="1066252"/>
              </a:tblGrid>
              <a:tr h="190708">
                <a:tc>
                  <a:txBody>
                    <a:bodyPr/>
                    <a:lstStyle/>
                    <a:p>
                      <a:pPr algn="ctr">
                        <a:lnSpc>
                          <a:spcPct val="107000"/>
                        </a:lnSpc>
                        <a:spcAft>
                          <a:spcPts val="0"/>
                        </a:spcAft>
                      </a:pPr>
                      <a:r>
                        <a:rPr lang="id-ID" sz="1400" dirty="0">
                          <a:effectLst/>
                        </a:rPr>
                        <a:t>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dirty="0">
                          <a:effectLst/>
                        </a:rPr>
                        <a:t>Key Internal Factors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a:effectLst/>
                        </a:rPr>
                        <a:t>Weight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Rating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Score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190708">
                <a:tc>
                  <a:txBody>
                    <a:bodyPr/>
                    <a:lstStyle/>
                    <a:p>
                      <a:pPr algn="ctr">
                        <a:lnSpc>
                          <a:spcPct val="107000"/>
                        </a:lnSpc>
                        <a:spcAft>
                          <a:spcPts val="0"/>
                        </a:spcAft>
                      </a:pPr>
                      <a:r>
                        <a:rPr lang="id-ID"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5">
                  <a:txBody>
                    <a:bodyPr/>
                    <a:lstStyle/>
                    <a:p>
                      <a:pPr algn="ctr">
                        <a:lnSpc>
                          <a:spcPct val="107000"/>
                        </a:lnSpc>
                        <a:spcAft>
                          <a:spcPts val="0"/>
                        </a:spcAft>
                      </a:pPr>
                      <a:r>
                        <a:rPr lang="en-US" sz="1400" dirty="0">
                          <a:effectLst/>
                        </a:rPr>
                        <a:t>Strength</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1416">
                <a:tc>
                  <a:txBody>
                    <a:bodyPr/>
                    <a:lstStyle/>
                    <a:p>
                      <a:pPr algn="ctr">
                        <a:lnSpc>
                          <a:spcPct val="107000"/>
                        </a:lnSpc>
                        <a:spcAft>
                          <a:spcPts val="0"/>
                        </a:spcAft>
                      </a:pPr>
                      <a:r>
                        <a:rPr lang="id-ID"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nSpc>
                          <a:spcPct val="107000"/>
                        </a:lnSpc>
                        <a:spcAft>
                          <a:spcPts val="0"/>
                        </a:spcAft>
                      </a:pPr>
                      <a:r>
                        <a:rPr lang="id-ID" sz="1400" dirty="0">
                          <a:effectLst/>
                        </a:rPr>
                        <a:t>Kemampuan membayar utang jangka pendek 2,1 kali menjadi 2,3 kali pada tahun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572124">
                <a:tc>
                  <a:txBody>
                    <a:bodyPr/>
                    <a:lstStyle/>
                    <a:p>
                      <a:pPr algn="ctr">
                        <a:lnSpc>
                          <a:spcPct val="107000"/>
                        </a:lnSpc>
                        <a:spcAft>
                          <a:spcPts val="0"/>
                        </a:spcAft>
                      </a:pPr>
                      <a:r>
                        <a:rPr lang="id-ID" sz="14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nSpc>
                          <a:spcPct val="107000"/>
                        </a:lnSpc>
                        <a:spcAft>
                          <a:spcPts val="0"/>
                        </a:spcAft>
                      </a:pPr>
                      <a:r>
                        <a:rPr lang="id-ID" sz="1400" dirty="0">
                          <a:effectLst/>
                        </a:rPr>
                        <a:t>Tingkat ketergantungan perusahaan terhadap utang untuk membiayani operasional sangat kecil (ratio utang 0,02 kali dari total asset)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dirty="0">
                          <a:effectLst/>
                        </a:rPr>
                        <a:t>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381416">
                <a:tc>
                  <a:txBody>
                    <a:bodyPr/>
                    <a:lstStyle/>
                    <a:p>
                      <a:pPr algn="ctr">
                        <a:lnSpc>
                          <a:spcPct val="107000"/>
                        </a:lnSpc>
                        <a:spcAft>
                          <a:spcPts val="0"/>
                        </a:spcAft>
                      </a:pPr>
                      <a:r>
                        <a:rPr lang="id-ID"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nSpc>
                          <a:spcPct val="107000"/>
                        </a:lnSpc>
                        <a:spcAft>
                          <a:spcPts val="0"/>
                        </a:spcAft>
                      </a:pPr>
                      <a:r>
                        <a:rPr lang="id-ID" sz="1400">
                          <a:effectLst/>
                        </a:rPr>
                        <a:t>Menerapkan konsep HC Masterplan (UT Fit, UT People, UT Culture)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dirty="0">
                          <a:effectLst/>
                        </a:rPr>
                        <a:t>0.05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762833">
                <a:tc>
                  <a:txBody>
                    <a:bodyPr/>
                    <a:lstStyle/>
                    <a:p>
                      <a:pPr algn="ctr">
                        <a:lnSpc>
                          <a:spcPct val="107000"/>
                        </a:lnSpc>
                        <a:spcAft>
                          <a:spcPts val="0"/>
                        </a:spcAft>
                      </a:pPr>
                      <a:r>
                        <a:rPr lang="id-ID" sz="1400" dirty="0">
                          <a:effectLst/>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nSpc>
                          <a:spcPct val="107000"/>
                        </a:lnSpc>
                        <a:spcAft>
                          <a:spcPts val="0"/>
                        </a:spcAft>
                      </a:pPr>
                      <a:r>
                        <a:rPr lang="id-ID" sz="1400">
                          <a:effectLst/>
                        </a:rPr>
                        <a:t>Menerapkan budaya perusahaan yang disebut SOLUTION (Serve, Organized, Leading, Uniqueness, Totality, Innovation, Open-mind and Networking)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dirty="0">
                          <a:effectLst/>
                        </a:rPr>
                        <a:t>0.03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572124">
                <a:tc>
                  <a:txBody>
                    <a:bodyPr/>
                    <a:lstStyle/>
                    <a:p>
                      <a:pPr algn="ctr">
                        <a:lnSpc>
                          <a:spcPct val="107000"/>
                        </a:lnSpc>
                        <a:spcAft>
                          <a:spcPts val="0"/>
                        </a:spcAft>
                      </a:pPr>
                      <a:r>
                        <a:rPr lang="id-ID" sz="1400" dirty="0">
                          <a:effectLst/>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just">
                        <a:lnSpc>
                          <a:spcPct val="107000"/>
                        </a:lnSpc>
                        <a:spcAft>
                          <a:spcPts val="0"/>
                        </a:spcAft>
                      </a:pPr>
                      <a:r>
                        <a:rPr lang="id-ID" sz="1400">
                          <a:effectLst/>
                        </a:rPr>
                        <a:t>Sebagai distributor tunggal produk Komatsu, UD Truck, Scania, Bomag, Tadano, dan Komatsu Forest.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572124">
                <a:tc>
                  <a:txBody>
                    <a:bodyPr/>
                    <a:lstStyle/>
                    <a:p>
                      <a:pPr algn="ctr">
                        <a:lnSpc>
                          <a:spcPct val="107000"/>
                        </a:lnSpc>
                        <a:spcAft>
                          <a:spcPts val="0"/>
                        </a:spcAft>
                      </a:pPr>
                      <a:r>
                        <a:rPr lang="id-ID" sz="1400" dirty="0">
                          <a:effectLst/>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just">
                        <a:lnSpc>
                          <a:spcPct val="107000"/>
                        </a:lnSpc>
                        <a:spcAft>
                          <a:spcPts val="0"/>
                        </a:spcAft>
                      </a:pPr>
                      <a:r>
                        <a:rPr lang="id-ID" sz="1400">
                          <a:effectLst/>
                        </a:rPr>
                        <a:t>Sebagai distributor alat berat terbesar di Indonesia dengan pangsa pasar 32% melalui penjualan produk-produk Komatsu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572124">
                <a:tc>
                  <a:txBody>
                    <a:bodyPr/>
                    <a:lstStyle/>
                    <a:p>
                      <a:pPr algn="ctr">
                        <a:lnSpc>
                          <a:spcPct val="107000"/>
                        </a:lnSpc>
                        <a:spcAft>
                          <a:spcPts val="0"/>
                        </a:spcAft>
                      </a:pPr>
                      <a:r>
                        <a:rPr lang="id-ID" sz="1400" dirty="0">
                          <a:effectLst/>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just">
                        <a:lnSpc>
                          <a:spcPct val="107000"/>
                        </a:lnSpc>
                        <a:spcAft>
                          <a:spcPts val="0"/>
                        </a:spcAft>
                      </a:pPr>
                      <a:r>
                        <a:rPr lang="id-ID" sz="1400" dirty="0">
                          <a:effectLst/>
                        </a:rPr>
                        <a:t>Inovasi i-Fuel yang berfungsi dalam penghematan bahan bakar excavator Komatsu PC 200-8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762833">
                <a:tc>
                  <a:txBody>
                    <a:bodyPr/>
                    <a:lstStyle/>
                    <a:p>
                      <a:pPr algn="ctr">
                        <a:lnSpc>
                          <a:spcPct val="107000"/>
                        </a:lnSpc>
                        <a:spcAft>
                          <a:spcPts val="0"/>
                        </a:spcAft>
                      </a:pPr>
                      <a:r>
                        <a:rPr lang="id-ID" sz="1400" dirty="0">
                          <a:effectLst/>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just">
                        <a:lnSpc>
                          <a:spcPct val="107000"/>
                        </a:lnSpc>
                        <a:spcAft>
                          <a:spcPts val="0"/>
                        </a:spcAft>
                      </a:pPr>
                      <a:r>
                        <a:rPr lang="en-US" sz="1400" u="none" strike="noStrike" dirty="0" err="1">
                          <a:effectLst/>
                        </a:rPr>
                        <a:t>Memiliki</a:t>
                      </a:r>
                      <a:r>
                        <a:rPr lang="en-US" sz="1400" u="none" strike="noStrike" dirty="0">
                          <a:effectLst/>
                        </a:rPr>
                        <a:t> </a:t>
                      </a:r>
                      <a:r>
                        <a:rPr lang="en-US" sz="1400" u="none" strike="noStrike" dirty="0" err="1">
                          <a:effectLst/>
                        </a:rPr>
                        <a:t>Aplikasi</a:t>
                      </a:r>
                      <a:r>
                        <a:rPr lang="en-US" sz="1400" u="none" strike="noStrike" dirty="0">
                          <a:effectLst/>
                        </a:rPr>
                        <a:t> E-Commerce (</a:t>
                      </a:r>
                      <a:r>
                        <a:rPr lang="en-US" sz="1400" u="none" strike="noStrike" dirty="0" err="1">
                          <a:effectLst/>
                        </a:rPr>
                        <a:t>yaitu</a:t>
                      </a:r>
                      <a:r>
                        <a:rPr lang="en-US" sz="1400" u="none" strike="noStrike" dirty="0">
                          <a:effectLst/>
                        </a:rPr>
                        <a:t> www.klikUT.com), Operation Dashboard Management System </a:t>
                      </a:r>
                      <a:r>
                        <a:rPr lang="en-US" sz="1400" u="none" strike="noStrike" dirty="0" err="1">
                          <a:effectLst/>
                        </a:rPr>
                        <a:t>dan</a:t>
                      </a:r>
                      <a:r>
                        <a:rPr lang="en-US" sz="1400" u="none" strike="noStrike" dirty="0">
                          <a:effectLst/>
                        </a:rPr>
                        <a:t> Customer Relation Management System (UT Call)</a:t>
                      </a:r>
                      <a:endPar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572124">
                <a:tc>
                  <a:txBody>
                    <a:bodyPr/>
                    <a:lstStyle/>
                    <a:p>
                      <a:pPr algn="ctr">
                        <a:lnSpc>
                          <a:spcPct val="107000"/>
                        </a:lnSpc>
                        <a:spcAft>
                          <a:spcPts val="0"/>
                        </a:spcAft>
                      </a:pPr>
                      <a:r>
                        <a:rPr lang="en-US" sz="14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just">
                        <a:lnSpc>
                          <a:spcPct val="107000"/>
                        </a:lnSpc>
                        <a:spcAft>
                          <a:spcPts val="0"/>
                        </a:spcAft>
                      </a:pPr>
                      <a:r>
                        <a:rPr lang="id-ID" sz="1400">
                          <a:effectLst/>
                        </a:rPr>
                        <a:t>UT melakukan proses remanufacturing guna merawat alat berat yang perlu perawatan maupun yang rusak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a:effectLst/>
                        </a:rPr>
                        <a:t>0.12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r h="953541">
                <a:tc>
                  <a:txBody>
                    <a:bodyPr/>
                    <a:lstStyle/>
                    <a:p>
                      <a:pPr algn="ctr">
                        <a:lnSpc>
                          <a:spcPct val="107000"/>
                        </a:lnSpc>
                        <a:spcAft>
                          <a:spcPts val="0"/>
                        </a:spcAft>
                      </a:pPr>
                      <a:r>
                        <a:rPr lang="en-US" sz="1400" dirty="0">
                          <a:effectLst/>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just">
                        <a:lnSpc>
                          <a:spcPct val="107000"/>
                        </a:lnSpc>
                        <a:spcAft>
                          <a:spcPts val="0"/>
                        </a:spcAft>
                      </a:pPr>
                      <a:r>
                        <a:rPr lang="id-ID" sz="1400">
                          <a:effectLst/>
                        </a:rPr>
                        <a:t>Pengadaan barang, UT menempatkan barang yang ready di kantor cabangnya sendiri yang sudah tersebar di Indonesia. Kemudian untuk penyaluran barangnya langsung disalurkan sendiri melalui kantor cabang terdekat.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gridSpan="2">
                  <a:txBody>
                    <a:bodyPr/>
                    <a:lstStyle/>
                    <a:p>
                      <a:pPr algn="ctr">
                        <a:lnSpc>
                          <a:spcPct val="107000"/>
                        </a:lnSpc>
                        <a:spcAft>
                          <a:spcPts val="0"/>
                        </a:spcAft>
                      </a:pPr>
                      <a:r>
                        <a:rPr lang="id-ID" sz="1400">
                          <a:effectLst/>
                        </a:rPr>
                        <a:t>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hMerge="1">
                  <a:txBody>
                    <a:bodyPr/>
                    <a:lstStyle/>
                    <a:p>
                      <a:endParaRPr lang="en-US"/>
                    </a:p>
                  </a:txBody>
                  <a:tcPr/>
                </a:tc>
                <a:tc>
                  <a:txBody>
                    <a:bodyPr/>
                    <a:lstStyle/>
                    <a:p>
                      <a:pPr algn="ctr">
                        <a:lnSpc>
                          <a:spcPct val="107000"/>
                        </a:lnSpc>
                        <a:spcAft>
                          <a:spcPts val="0"/>
                        </a:spcAft>
                      </a:pPr>
                      <a:r>
                        <a:rPr lang="id-ID" sz="14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c>
                  <a:txBody>
                    <a:bodyPr/>
                    <a:lstStyle/>
                    <a:p>
                      <a:pPr algn="ctr">
                        <a:lnSpc>
                          <a:spcPct val="107000"/>
                        </a:lnSpc>
                        <a:spcAft>
                          <a:spcPts val="0"/>
                        </a:spcAft>
                      </a:pPr>
                      <a:r>
                        <a:rPr lang="id-ID" sz="1400" dirty="0">
                          <a:effectLst/>
                        </a:rPr>
                        <a:t>0.21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478" marR="30478" marT="0" marB="0" anchor="ctr"/>
                </a:tc>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483" y="5923171"/>
            <a:ext cx="1379283" cy="608507"/>
          </a:xfrm>
          <a:prstGeom prst="rect">
            <a:avLst/>
          </a:prstGeom>
        </p:spPr>
      </p:pic>
      <p:sp>
        <p:nvSpPr>
          <p:cNvPr id="5" name="Rounded Rectangle 4"/>
          <p:cNvSpPr/>
          <p:nvPr/>
        </p:nvSpPr>
        <p:spPr>
          <a:xfrm rot="5400000">
            <a:off x="88623" y="-824835"/>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5400000">
            <a:off x="-847124" y="663797"/>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5400000">
            <a:off x="-541708" y="238506"/>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5400000">
            <a:off x="-226542" y="-296325"/>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5400000" flipV="1">
            <a:off x="2641940" y="5961394"/>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5400000" flipV="1">
            <a:off x="1706193" y="7450026"/>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5400000" flipV="1">
            <a:off x="2011609" y="7024735"/>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5400000" flipV="1">
            <a:off x="2326775" y="6489904"/>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54904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51" y="2317389"/>
            <a:ext cx="4381965" cy="2322849"/>
          </a:xfrm>
        </p:spPr>
        <p:txBody>
          <a:bodyPr>
            <a:normAutofit fontScale="90000"/>
          </a:bodyPr>
          <a:lstStyle/>
          <a:p>
            <a:r>
              <a:rPr lang="en-US" b="1" dirty="0"/>
              <a:t>Internal Factor Evaluation (IFE) Matrix</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2948182"/>
              </p:ext>
            </p:extLst>
          </p:nvPr>
        </p:nvGraphicFramePr>
        <p:xfrm>
          <a:off x="5020515" y="906695"/>
          <a:ext cx="6896183" cy="5084048"/>
        </p:xfrm>
        <a:graphic>
          <a:graphicData uri="http://schemas.openxmlformats.org/drawingml/2006/table">
            <a:tbl>
              <a:tblPr firstRow="1" firstCol="1" bandRow="1">
                <a:tableStyleId>{00A15C55-8517-42AA-B614-E9B94910E393}</a:tableStyleId>
              </a:tblPr>
              <a:tblGrid>
                <a:gridCol w="503176"/>
                <a:gridCol w="2324812"/>
                <a:gridCol w="1166256"/>
                <a:gridCol w="1239031"/>
                <a:gridCol w="1662908"/>
              </a:tblGrid>
              <a:tr h="330096">
                <a:tc gridSpan="5">
                  <a:txBody>
                    <a:bodyPr/>
                    <a:lstStyle/>
                    <a:p>
                      <a:pPr algn="ctr">
                        <a:lnSpc>
                          <a:spcPct val="107000"/>
                        </a:lnSpc>
                        <a:spcAft>
                          <a:spcPts val="0"/>
                        </a:spcAft>
                      </a:pPr>
                      <a:r>
                        <a:rPr lang="en-US" sz="1600" dirty="0">
                          <a:effectLst/>
                        </a:rPr>
                        <a:t>weakness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2887">
                <a:tc>
                  <a:txBody>
                    <a:bodyPr/>
                    <a:lstStyle/>
                    <a:p>
                      <a:pPr algn="r">
                        <a:lnSpc>
                          <a:spcPct val="107000"/>
                        </a:lnSpc>
                        <a:spcAft>
                          <a:spcPts val="0"/>
                        </a:spcAft>
                      </a:pPr>
                      <a:r>
                        <a:rPr lang="en-US" sz="1600" dirty="0" smtClean="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600">
                          <a:effectLst/>
                        </a:rPr>
                        <a:t>Pada tahun 2016, pendapatan bersih Perseroan menurun sebesar 8% YoY dari Rp49,4 triliun menjadi Rp45,5 triliun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0.21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74852">
                <a:tc>
                  <a:txBody>
                    <a:bodyPr/>
                    <a:lstStyle/>
                    <a:p>
                      <a:pPr algn="r">
                        <a:lnSpc>
                          <a:spcPct val="107000"/>
                        </a:lnSpc>
                        <a:spcAft>
                          <a:spcPts val="0"/>
                        </a:spcAft>
                      </a:pPr>
                      <a:r>
                        <a:rPr lang="en-US" sz="1600" dirty="0" smtClean="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600" dirty="0" err="1">
                          <a:effectLst/>
                        </a:rPr>
                        <a:t>Kekurangannya</a:t>
                      </a:r>
                      <a:r>
                        <a:rPr lang="en-US" sz="1600" dirty="0">
                          <a:effectLst/>
                        </a:rPr>
                        <a:t> </a:t>
                      </a:r>
                      <a:r>
                        <a:rPr lang="en-US" sz="1600" dirty="0" err="1">
                          <a:effectLst/>
                        </a:rPr>
                        <a:t>tenaga</a:t>
                      </a:r>
                      <a:r>
                        <a:rPr lang="en-US" sz="1600" dirty="0">
                          <a:effectLst/>
                        </a:rPr>
                        <a:t> </a:t>
                      </a:r>
                      <a:r>
                        <a:rPr lang="en-US" sz="1600" dirty="0" err="1">
                          <a:effectLst/>
                        </a:rPr>
                        <a:t>teknisi</a:t>
                      </a:r>
                      <a:r>
                        <a:rPr lang="en-US" sz="1600" dirty="0">
                          <a:effectLst/>
                        </a:rPr>
                        <a:t> </a:t>
                      </a:r>
                      <a:r>
                        <a:rPr lang="en-US" sz="1600" dirty="0" err="1">
                          <a:effectLst/>
                        </a:rPr>
                        <a:t>untuk</a:t>
                      </a:r>
                      <a:r>
                        <a:rPr lang="en-US" sz="1600" dirty="0">
                          <a:effectLst/>
                        </a:rPr>
                        <a:t> </a:t>
                      </a:r>
                      <a:r>
                        <a:rPr lang="en-US" sz="1600" dirty="0" err="1">
                          <a:effectLst/>
                        </a:rPr>
                        <a:t>mesin</a:t>
                      </a:r>
                      <a:r>
                        <a:rPr lang="en-US" sz="1600" dirty="0">
                          <a:effectLst/>
                        </a:rPr>
                        <a:t> </a:t>
                      </a:r>
                      <a:r>
                        <a:rPr lang="en-US" sz="1600" dirty="0" err="1">
                          <a:effectLst/>
                        </a:rPr>
                        <a:t>kontruksi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0.04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11265">
                <a:tc>
                  <a:txBody>
                    <a:bodyPr/>
                    <a:lstStyle/>
                    <a:p>
                      <a:pPr algn="r">
                        <a:lnSpc>
                          <a:spcPct val="107000"/>
                        </a:lnSpc>
                        <a:spcAft>
                          <a:spcPts val="0"/>
                        </a:spcAft>
                      </a:pPr>
                      <a:r>
                        <a:rPr lang="en-US" sz="1600" dirty="0" smtClean="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600">
                          <a:effectLst/>
                        </a:rPr>
                        <a:t>Jumlah kantor cabang dan kantor pendukung yang masih sedikit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0.04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74852">
                <a:tc>
                  <a:txBody>
                    <a:bodyPr/>
                    <a:lstStyle/>
                    <a:p>
                      <a:pPr algn="r">
                        <a:lnSpc>
                          <a:spcPct val="107000"/>
                        </a:lnSpc>
                        <a:spcAft>
                          <a:spcPts val="0"/>
                        </a:spcAft>
                      </a:pPr>
                      <a:r>
                        <a:rPr lang="en-US" sz="1600" dirty="0" smtClean="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600">
                          <a:effectLst/>
                        </a:rPr>
                        <a:t>Ketergantungan perusahaan dengan pihak supplier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0096">
                <a:tc>
                  <a:txBody>
                    <a:bodyPr/>
                    <a:lstStyle/>
                    <a:p>
                      <a:pPr>
                        <a:lnSpc>
                          <a:spcPct val="107000"/>
                        </a:lnSpc>
                        <a:spcAft>
                          <a:spcPts val="0"/>
                        </a:spcAft>
                      </a:pPr>
                      <a:r>
                        <a:rPr lang="en-US" sz="16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1600">
                          <a:effectLst/>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600" dirty="0">
                          <a:effectLst/>
                        </a:rPr>
                        <a:t>3.73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892" y="6018706"/>
            <a:ext cx="1379283" cy="608507"/>
          </a:xfrm>
          <a:prstGeom prst="rect">
            <a:avLst/>
          </a:prstGeom>
        </p:spPr>
      </p:pic>
      <p:sp>
        <p:nvSpPr>
          <p:cNvPr id="12" name="Rounded Rectangle 11"/>
          <p:cNvSpPr/>
          <p:nvPr/>
        </p:nvSpPr>
        <p:spPr>
          <a:xfrm rot="5400000">
            <a:off x="88623" y="-824835"/>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5400000">
            <a:off x="-847124" y="663797"/>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5400000">
            <a:off x="-541708" y="238506"/>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5400000">
            <a:off x="-226542" y="-296325"/>
            <a:ext cx="2434463" cy="23124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5400000" flipV="1">
            <a:off x="3232490" y="5985110"/>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5400000" flipV="1">
            <a:off x="2296743" y="7473742"/>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5400000" flipV="1">
            <a:off x="2602159" y="7048451"/>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5400000" flipV="1">
            <a:off x="2917325" y="6513620"/>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54181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49" y="2637012"/>
            <a:ext cx="5408189" cy="1325562"/>
          </a:xfrm>
        </p:spPr>
        <p:txBody>
          <a:bodyPr>
            <a:normAutofit/>
          </a:bodyPr>
          <a:lstStyle/>
          <a:p>
            <a:r>
              <a:rPr lang="id-ID" sz="4000" b="1" dirty="0"/>
              <a:t>Matrix EFE (External Factors Evaluation</a:t>
            </a:r>
            <a:r>
              <a:rPr lang="id-ID" sz="4000" b="1" dirty="0" smtClean="0"/>
              <a:t>)</a:t>
            </a:r>
            <a:endParaRPr lang="en-US" sz="40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09768" y="855406"/>
            <a:ext cx="7624915" cy="5147188"/>
          </a:xfrm>
          <a:prstGeom prst="rect">
            <a:avLst/>
          </a:prstGeom>
          <a:noFill/>
          <a:ln>
            <a:noFill/>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449" y="6002594"/>
            <a:ext cx="1379283" cy="608507"/>
          </a:xfrm>
          <a:prstGeom prst="rect">
            <a:avLst/>
          </a:prstGeom>
        </p:spPr>
      </p:pic>
      <p:sp>
        <p:nvSpPr>
          <p:cNvPr id="10" name="Rounded Rectangle 9"/>
          <p:cNvSpPr/>
          <p:nvPr/>
        </p:nvSpPr>
        <p:spPr>
          <a:xfrm rot="5400000" flipV="1">
            <a:off x="2927689" y="5968998"/>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5400000" flipV="1">
            <a:off x="1991942" y="7457630"/>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5400000" flipV="1">
            <a:off x="2297358" y="7032339"/>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5400000" flipV="1">
            <a:off x="2612524" y="6497508"/>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5400000" flipV="1">
            <a:off x="13558" y="-857443"/>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5400000" flipV="1">
            <a:off x="-922189" y="631189"/>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5400000" flipV="1">
            <a:off x="-616773" y="205898"/>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5400000" flipV="1">
            <a:off x="-301607" y="-328933"/>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84413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04" y="2592766"/>
            <a:ext cx="4597028" cy="1325562"/>
          </a:xfrm>
        </p:spPr>
        <p:txBody>
          <a:bodyPr/>
          <a:lstStyle/>
          <a:p>
            <a:r>
              <a:rPr lang="en-US" b="1" dirty="0"/>
              <a:t>COMPETITIVE PROFILE </a:t>
            </a:r>
            <a:r>
              <a:rPr lang="en-US" b="1" dirty="0" smtClean="0"/>
              <a:t>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8832247"/>
              </p:ext>
            </p:extLst>
          </p:nvPr>
        </p:nvGraphicFramePr>
        <p:xfrm>
          <a:off x="4085302" y="663679"/>
          <a:ext cx="7890387" cy="5427404"/>
        </p:xfrm>
        <a:graphic>
          <a:graphicData uri="http://schemas.openxmlformats.org/drawingml/2006/table">
            <a:tbl>
              <a:tblPr firstRow="1" firstCol="1" bandRow="1">
                <a:tableStyleId>{00A15C55-8517-42AA-B614-E9B94910E393}</a:tableStyleId>
              </a:tblPr>
              <a:tblGrid>
                <a:gridCol w="696659"/>
                <a:gridCol w="1540837"/>
                <a:gridCol w="639602"/>
                <a:gridCol w="976778"/>
                <a:gridCol w="807450"/>
                <a:gridCol w="807450"/>
                <a:gridCol w="807450"/>
                <a:gridCol w="807450"/>
                <a:gridCol w="806711"/>
              </a:tblGrid>
              <a:tr h="858395">
                <a:tc rowSpan="2">
                  <a:txBody>
                    <a:bodyPr/>
                    <a:lstStyle/>
                    <a:p>
                      <a:pPr algn="ctr">
                        <a:lnSpc>
                          <a:spcPct val="107000"/>
                        </a:lnSpc>
                        <a:spcAft>
                          <a:spcPts val="0"/>
                        </a:spcAft>
                      </a:pPr>
                      <a:r>
                        <a:rPr lang="id-ID"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id-ID" sz="1600" dirty="0">
                          <a:effectLst/>
                        </a:rPr>
                        <a:t>Critical Success Factors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id-ID" sz="1600" dirty="0">
                          <a:effectLst/>
                        </a:rPr>
                        <a:t> </a:t>
                      </a:r>
                      <a:endParaRPr lang="en-US" sz="1600" dirty="0">
                        <a:effectLst/>
                      </a:endParaRPr>
                    </a:p>
                    <a:p>
                      <a:pPr algn="ctr">
                        <a:lnSpc>
                          <a:spcPct val="107000"/>
                        </a:lnSpc>
                        <a:spcAft>
                          <a:spcPts val="0"/>
                        </a:spcAft>
                      </a:pPr>
                      <a:r>
                        <a:rPr lang="id-ID" sz="1600" dirty="0">
                          <a:effectLst/>
                        </a:rPr>
                        <a:t>Weight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id-ID" sz="1600" dirty="0">
                          <a:effectLst/>
                        </a:rPr>
                        <a:t>PT United Tractors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07000"/>
                        </a:lnSpc>
                        <a:spcAft>
                          <a:spcPts val="0"/>
                        </a:spcAft>
                      </a:pPr>
                      <a:r>
                        <a:rPr lang="id-ID" sz="1600" dirty="0">
                          <a:effectLst/>
                        </a:rPr>
                        <a:t>PT Hexindo Adiperkasa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07000"/>
                        </a:lnSpc>
                        <a:spcAft>
                          <a:spcPts val="0"/>
                        </a:spcAft>
                      </a:pPr>
                      <a:r>
                        <a:rPr lang="id-ID" sz="1600" dirty="0">
                          <a:effectLst/>
                        </a:rPr>
                        <a:t>PT Trakindo Utama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42919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07000"/>
                        </a:lnSpc>
                        <a:spcAft>
                          <a:spcPts val="0"/>
                        </a:spcAft>
                      </a:pPr>
                      <a:r>
                        <a:rPr lang="id-ID" sz="1600">
                          <a:effectLst/>
                        </a:rPr>
                        <a:t>Rating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dirty="0">
                          <a:effectLst/>
                        </a:rPr>
                        <a:t>Score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dirty="0">
                          <a:effectLst/>
                        </a:rPr>
                        <a:t>Rating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Rating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Score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198">
                <a:tc>
                  <a:txBody>
                    <a:bodyPr/>
                    <a:lstStyle/>
                    <a:p>
                      <a:pPr>
                        <a:lnSpc>
                          <a:spcPct val="107000"/>
                        </a:lnSpc>
                        <a:spcAft>
                          <a:spcPts val="0"/>
                        </a:spcAft>
                      </a:pPr>
                      <a:r>
                        <a:rPr lang="id-ID"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Advertising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198">
                <a:tc>
                  <a:txBody>
                    <a:bodyPr/>
                    <a:lstStyle/>
                    <a:p>
                      <a:pPr>
                        <a:lnSpc>
                          <a:spcPct val="107000"/>
                        </a:lnSpc>
                        <a:spcAft>
                          <a:spcPts val="0"/>
                        </a:spcAft>
                      </a:pPr>
                      <a:r>
                        <a:rPr lang="id-ID"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Product Quality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8395">
                <a:tc>
                  <a:txBody>
                    <a:bodyPr/>
                    <a:lstStyle/>
                    <a:p>
                      <a:pPr>
                        <a:lnSpc>
                          <a:spcPct val="107000"/>
                        </a:lnSpc>
                        <a:spcAft>
                          <a:spcPts val="0"/>
                        </a:spcAft>
                      </a:pPr>
                      <a:r>
                        <a:rPr lang="id-ID"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Price Competitiveness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198">
                <a:tc>
                  <a:txBody>
                    <a:bodyPr/>
                    <a:lstStyle/>
                    <a:p>
                      <a:pPr>
                        <a:lnSpc>
                          <a:spcPct val="107000"/>
                        </a:lnSpc>
                        <a:spcAft>
                          <a:spcPts val="0"/>
                        </a:spcAft>
                      </a:pPr>
                      <a:r>
                        <a:rPr lang="id-ID"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Management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7713">
                <a:tc>
                  <a:txBody>
                    <a:bodyPr/>
                    <a:lstStyle/>
                    <a:p>
                      <a:pPr>
                        <a:lnSpc>
                          <a:spcPct val="107000"/>
                        </a:lnSpc>
                        <a:spcAft>
                          <a:spcPts val="0"/>
                        </a:spcAft>
                      </a:pPr>
                      <a:r>
                        <a:rPr lang="id-ID"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Financial Position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7713">
                <a:tc>
                  <a:txBody>
                    <a:bodyPr/>
                    <a:lstStyle/>
                    <a:p>
                      <a:pPr>
                        <a:lnSpc>
                          <a:spcPct val="107000"/>
                        </a:lnSpc>
                        <a:spcAft>
                          <a:spcPts val="0"/>
                        </a:spcAft>
                      </a:pPr>
                      <a:r>
                        <a:rPr lang="id-ID"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Customer Loyalty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198">
                <a:tc>
                  <a:txBody>
                    <a:bodyPr/>
                    <a:lstStyle/>
                    <a:p>
                      <a:pPr>
                        <a:lnSpc>
                          <a:spcPct val="107000"/>
                        </a:lnSpc>
                        <a:spcAft>
                          <a:spcPts val="0"/>
                        </a:spcAft>
                      </a:pPr>
                      <a:r>
                        <a:rPr lang="id-ID"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Market Share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0,60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198">
                <a:tc>
                  <a:txBody>
                    <a:bodyPr/>
                    <a:lstStyle/>
                    <a:p>
                      <a:pPr>
                        <a:lnSpc>
                          <a:spcPct val="107000"/>
                        </a:lnSpc>
                        <a:spcAft>
                          <a:spcPts val="0"/>
                        </a:spcAft>
                      </a:pPr>
                      <a:r>
                        <a:rPr lang="id-ID"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3,00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600" dirty="0">
                          <a:effectLst/>
                        </a:rPr>
                        <a:t>2,70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204" y="6018706"/>
            <a:ext cx="1379283" cy="608507"/>
          </a:xfrm>
          <a:prstGeom prst="rect">
            <a:avLst/>
          </a:prstGeom>
        </p:spPr>
      </p:pic>
      <p:sp>
        <p:nvSpPr>
          <p:cNvPr id="10" name="Rounded Rectangle 9"/>
          <p:cNvSpPr/>
          <p:nvPr/>
        </p:nvSpPr>
        <p:spPr>
          <a:xfrm rot="5400000" flipV="1">
            <a:off x="2622890" y="5985110"/>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5400000" flipV="1">
            <a:off x="1687143" y="7473742"/>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5400000" flipV="1">
            <a:off x="1992559" y="7048451"/>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5400000" flipV="1">
            <a:off x="2307725" y="6513620"/>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5400000" flipV="1">
            <a:off x="13558" y="-857443"/>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5400000" flipV="1">
            <a:off x="-922189" y="631189"/>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5400000" flipV="1">
            <a:off x="-616773" y="205898"/>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5400000" flipV="1">
            <a:off x="-301607" y="-328933"/>
            <a:ext cx="2434463" cy="22718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54258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BALANCE SCORECARD</a:t>
            </a:r>
            <a:endParaRPr lang="id-ID"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6164928"/>
              </p:ext>
            </p:extLst>
          </p:nvPr>
        </p:nvGraphicFramePr>
        <p:xfrm>
          <a:off x="580571" y="1335314"/>
          <a:ext cx="10972801" cy="5399315"/>
        </p:xfrm>
        <a:graphic>
          <a:graphicData uri="http://schemas.openxmlformats.org/drawingml/2006/table">
            <a:tbl>
              <a:tblPr firstRow="1" firstCol="1" bandRow="1">
                <a:tableStyleId>{00A15C55-8517-42AA-B614-E9B94910E393}</a:tableStyleId>
              </a:tblPr>
              <a:tblGrid>
                <a:gridCol w="2281143"/>
                <a:gridCol w="1914829"/>
                <a:gridCol w="1914829"/>
                <a:gridCol w="2431000"/>
                <a:gridCol w="2431000"/>
              </a:tblGrid>
              <a:tr h="631930">
                <a:tc>
                  <a:txBody>
                    <a:bodyPr/>
                    <a:lstStyle/>
                    <a:p>
                      <a:pPr>
                        <a:lnSpc>
                          <a:spcPct val="107000"/>
                        </a:lnSpc>
                        <a:spcAft>
                          <a:spcPts val="0"/>
                        </a:spcAft>
                      </a:pPr>
                      <a:r>
                        <a:rPr lang="id-ID" sz="1100" dirty="0">
                          <a:effectLst/>
                        </a:rPr>
                        <a:t>INDICATOR BALANCE SCORECARD</a:t>
                      </a:r>
                      <a:endParaRPr lang="id-ID"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gn="ctr">
                        <a:lnSpc>
                          <a:spcPct val="107000"/>
                        </a:lnSpc>
                        <a:spcAft>
                          <a:spcPts val="0"/>
                        </a:spcAft>
                      </a:pPr>
                      <a:r>
                        <a:rPr lang="id-ID" sz="1100">
                          <a:effectLst/>
                        </a:rPr>
                        <a:t>OBJECTIVE</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gn="ctr">
                        <a:lnSpc>
                          <a:spcPct val="107000"/>
                        </a:lnSpc>
                        <a:spcAft>
                          <a:spcPts val="0"/>
                        </a:spcAft>
                      </a:pPr>
                      <a:r>
                        <a:rPr lang="id-ID" sz="1100">
                          <a:effectLst/>
                        </a:rPr>
                        <a:t>MEASUREMENT</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gn="ctr">
                        <a:lnSpc>
                          <a:spcPct val="107000"/>
                        </a:lnSpc>
                        <a:spcAft>
                          <a:spcPts val="0"/>
                        </a:spcAft>
                      </a:pPr>
                      <a:r>
                        <a:rPr lang="id-ID" sz="1100">
                          <a:effectLst/>
                        </a:rPr>
                        <a:t>TARGET</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gn="ctr">
                        <a:lnSpc>
                          <a:spcPct val="107000"/>
                        </a:lnSpc>
                        <a:spcAft>
                          <a:spcPts val="0"/>
                        </a:spcAft>
                      </a:pPr>
                      <a:r>
                        <a:rPr lang="id-ID" sz="1100">
                          <a:effectLst/>
                        </a:rPr>
                        <a:t>INITIATIVE</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215292">
                <a:tc rowSpan="5">
                  <a:txBody>
                    <a:bodyPr/>
                    <a:lstStyle/>
                    <a:p>
                      <a:pPr>
                        <a:lnSpc>
                          <a:spcPct val="107000"/>
                        </a:lnSpc>
                        <a:spcAft>
                          <a:spcPts val="0"/>
                        </a:spcAft>
                      </a:pPr>
                      <a:r>
                        <a:rPr lang="id-ID" sz="1100" dirty="0">
                          <a:effectLst/>
                        </a:rPr>
                        <a:t>FINANCIAL PERSPECTIVE</a:t>
                      </a:r>
                      <a:endParaRPr lang="id-ID"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rowSpan="4">
                  <a:txBody>
                    <a:bodyPr/>
                    <a:lstStyle/>
                    <a:p>
                      <a:pPr>
                        <a:lnSpc>
                          <a:spcPct val="107000"/>
                        </a:lnSpc>
                        <a:spcAft>
                          <a:spcPts val="0"/>
                        </a:spcAft>
                      </a:pPr>
                      <a:r>
                        <a:rPr lang="id-ID" sz="1100" dirty="0">
                          <a:effectLst/>
                        </a:rPr>
                        <a:t>Growth</a:t>
                      </a:r>
                      <a:endParaRPr lang="id-ID"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Market share</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 </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 </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430582">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a:effectLst/>
                        </a:rPr>
                        <a:t>Alat berat</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34%</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dirty="0">
                          <a:effectLst/>
                        </a:rPr>
                        <a:t>Menidirikan perusahaan investasi di Singapura</a:t>
                      </a:r>
                      <a:endParaRPr lang="id-ID"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430582">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a:effectLst/>
                        </a:rPr>
                        <a:t>Kontruksi Penambangan</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48%</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Menidirikan perusahaan investasi di Singapura</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64848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a:effectLst/>
                        </a:rPr>
                        <a:t>EBITDA Mergin</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20%</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Menerima penggantian spare part untuk mesin kontruksi pertambangan</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648485">
                <a:tc vMerge="1">
                  <a:txBody>
                    <a:bodyPr/>
                    <a:lstStyle/>
                    <a:p>
                      <a:endParaRPr lang="id-ID"/>
                    </a:p>
                  </a:txBody>
                  <a:tcPr/>
                </a:tc>
                <a:tc>
                  <a:txBody>
                    <a:bodyPr/>
                    <a:lstStyle/>
                    <a:p>
                      <a:pPr>
                        <a:lnSpc>
                          <a:spcPct val="107000"/>
                        </a:lnSpc>
                        <a:spcAft>
                          <a:spcPts val="0"/>
                        </a:spcAft>
                      </a:pPr>
                      <a:r>
                        <a:rPr lang="id-ID" sz="1100">
                          <a:effectLst/>
                        </a:rPr>
                        <a:t>Profitability</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Net income Margin</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17%</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dirty="0">
                          <a:effectLst/>
                        </a:rPr>
                        <a:t>Meningkatkan jumlah penjulan terutama di produk alat berat</a:t>
                      </a:r>
                      <a:endParaRPr lang="id-ID"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867883">
                <a:tc rowSpan="2">
                  <a:txBody>
                    <a:bodyPr/>
                    <a:lstStyle/>
                    <a:p>
                      <a:pPr>
                        <a:lnSpc>
                          <a:spcPct val="107000"/>
                        </a:lnSpc>
                        <a:spcAft>
                          <a:spcPts val="0"/>
                        </a:spcAft>
                      </a:pPr>
                      <a:r>
                        <a:rPr lang="id-ID" sz="1100">
                          <a:effectLst/>
                        </a:rPr>
                        <a:t>CUSTOMER PERSPECTIVE</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Excellent Product</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Sales Report</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80%</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Menjaga kualitas produk dengan mengedepankan sistem Quality Control yang handal </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r h="1526076">
                <a:tc vMerge="1">
                  <a:txBody>
                    <a:bodyPr/>
                    <a:lstStyle/>
                    <a:p>
                      <a:endParaRPr lang="id-ID"/>
                    </a:p>
                  </a:txBody>
                  <a:tcPr/>
                </a:tc>
                <a:tc>
                  <a:txBody>
                    <a:bodyPr/>
                    <a:lstStyle/>
                    <a:p>
                      <a:pPr>
                        <a:lnSpc>
                          <a:spcPct val="107000"/>
                        </a:lnSpc>
                        <a:spcAft>
                          <a:spcPts val="0"/>
                        </a:spcAft>
                      </a:pPr>
                      <a:r>
                        <a:rPr lang="id-ID" sz="1100">
                          <a:effectLst/>
                        </a:rPr>
                        <a:t>Excellent Service</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CSI, Survei Kepuasan Pelanggan </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a:effectLst/>
                        </a:rPr>
                        <a:t>98%</a:t>
                      </a:r>
                      <a:endParaRPr lang="id-ID" sz="100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c>
                  <a:txBody>
                    <a:bodyPr/>
                    <a:lstStyle/>
                    <a:p>
                      <a:pPr>
                        <a:lnSpc>
                          <a:spcPct val="107000"/>
                        </a:lnSpc>
                        <a:spcAft>
                          <a:spcPts val="0"/>
                        </a:spcAft>
                      </a:pPr>
                      <a:r>
                        <a:rPr lang="id-ID" sz="1100" dirty="0">
                          <a:effectLst/>
                        </a:rPr>
                        <a:t>Memberikan pelayanan 24 jam, yang bisa di akses kapanpun dan dimanapun konsumen berada  (program yang mengedepankan loyalitas pelanggan)</a:t>
                      </a:r>
                      <a:endParaRPr lang="id-ID"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53" marR="60353" marT="0" marB="0"/>
                </a:tc>
              </a:tr>
            </a:tbl>
          </a:graphicData>
        </a:graphic>
      </p:graphicFrame>
    </p:spTree>
    <p:extLst>
      <p:ext uri="{BB962C8B-B14F-4D97-AF65-F5344CB8AC3E}">
        <p14:creationId xmlns:p14="http://schemas.microsoft.com/office/powerpoint/2010/main" val="1534544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60964911"/>
              </p:ext>
            </p:extLst>
          </p:nvPr>
        </p:nvGraphicFramePr>
        <p:xfrm>
          <a:off x="845126" y="716885"/>
          <a:ext cx="10515601" cy="6141115"/>
        </p:xfrm>
        <a:graphic>
          <a:graphicData uri="http://schemas.openxmlformats.org/drawingml/2006/table">
            <a:tbl>
              <a:tblPr firstRow="1" firstCol="1" bandRow="1">
                <a:tableStyleId>{00A15C55-8517-42AA-B614-E9B94910E393}</a:tableStyleId>
              </a:tblPr>
              <a:tblGrid>
                <a:gridCol w="2298320"/>
                <a:gridCol w="1810321"/>
                <a:gridCol w="1810321"/>
                <a:gridCol w="943009"/>
                <a:gridCol w="3653630"/>
              </a:tblGrid>
              <a:tr h="795528">
                <a:tc rowSpan="5">
                  <a:txBody>
                    <a:bodyPr/>
                    <a:lstStyle/>
                    <a:p>
                      <a:pPr>
                        <a:lnSpc>
                          <a:spcPct val="107000"/>
                        </a:lnSpc>
                        <a:spcAft>
                          <a:spcPts val="0"/>
                        </a:spcAft>
                      </a:pPr>
                      <a:r>
                        <a:rPr lang="id-ID" sz="1100" dirty="0">
                          <a:effectLst/>
                        </a:rPr>
                        <a:t>INTERNAL BUSINESS PROCESS</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Operation Management Processes</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Stock Management Report &amp; Operation Report</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15,80%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Memperhitungkan secara terus menerus EOQ persediaan di Gudang yang akan mengurangi biaya, serta mengadakan pengecekan chasis secara berkala</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363903">
                <a:tc vMerge="1">
                  <a:txBody>
                    <a:bodyPr/>
                    <a:lstStyle/>
                    <a:p>
                      <a:endParaRPr lang="id-ID"/>
                    </a:p>
                  </a:txBody>
                  <a:tcPr/>
                </a:tc>
                <a:tc>
                  <a:txBody>
                    <a:bodyPr/>
                    <a:lstStyle/>
                    <a:p>
                      <a:pPr>
                        <a:lnSpc>
                          <a:spcPct val="107000"/>
                        </a:lnSpc>
                        <a:spcAft>
                          <a:spcPts val="0"/>
                        </a:spcAft>
                      </a:pPr>
                      <a:r>
                        <a:rPr lang="id-ID" sz="1100">
                          <a:effectLst/>
                        </a:rPr>
                        <a:t>Customer Management Processes</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Annual Report</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90%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Menambahkan jenis pelayanan UTCall Telesupport, Telesales, service Adviser, Customer Handling.</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354383">
                <a:tc vMerge="1">
                  <a:txBody>
                    <a:bodyPr/>
                    <a:lstStyle/>
                    <a:p>
                      <a:endParaRPr lang="id-ID"/>
                    </a:p>
                  </a:txBody>
                  <a:tcPr/>
                </a:tc>
                <a:tc rowSpan="2">
                  <a:txBody>
                    <a:bodyPr/>
                    <a:lstStyle/>
                    <a:p>
                      <a:pPr>
                        <a:lnSpc>
                          <a:spcPct val="107000"/>
                        </a:lnSpc>
                        <a:spcAft>
                          <a:spcPts val="0"/>
                        </a:spcAft>
                      </a:pPr>
                      <a:r>
                        <a:rPr lang="id-ID" sz="1100">
                          <a:effectLst/>
                        </a:rPr>
                        <a:t>Innovative Processes</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rowSpan="2">
                  <a:txBody>
                    <a:bodyPr/>
                    <a:lstStyle/>
                    <a:p>
                      <a:pPr>
                        <a:lnSpc>
                          <a:spcPct val="107000"/>
                        </a:lnSpc>
                        <a:spcAft>
                          <a:spcPts val="0"/>
                        </a:spcAft>
                      </a:pPr>
                      <a:r>
                        <a:rPr lang="id-ID" sz="1100">
                          <a:effectLst/>
                        </a:rPr>
                        <a:t>Laporan Manajerial</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rowSpan="2">
                  <a:txBody>
                    <a:bodyPr/>
                    <a:lstStyle/>
                    <a:p>
                      <a:pPr>
                        <a:lnSpc>
                          <a:spcPct val="107000"/>
                        </a:lnSpc>
                        <a:spcAft>
                          <a:spcPts val="0"/>
                        </a:spcAft>
                      </a:pPr>
                      <a:r>
                        <a:rPr lang="id-ID" sz="1100">
                          <a:effectLst/>
                        </a:rPr>
                        <a:t>6,70%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Memberikan 4 Straight </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632486">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a:effectLst/>
                        </a:rPr>
                        <a:t>Customer Experience dan 3 Main Customer Experience</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735579">
                <a:tc vMerge="1">
                  <a:txBody>
                    <a:bodyPr/>
                    <a:lstStyle/>
                    <a:p>
                      <a:endParaRPr lang="id-ID"/>
                    </a:p>
                  </a:txBody>
                  <a:tcPr/>
                </a:tc>
                <a:tc>
                  <a:txBody>
                    <a:bodyPr/>
                    <a:lstStyle/>
                    <a:p>
                      <a:pPr>
                        <a:lnSpc>
                          <a:spcPct val="107000"/>
                        </a:lnSpc>
                        <a:spcAft>
                          <a:spcPts val="0"/>
                        </a:spcAft>
                      </a:pPr>
                      <a:r>
                        <a:rPr lang="id-ID" sz="1100">
                          <a:effectLst/>
                        </a:rPr>
                        <a:t>Regulatory And Social Processes</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Annual Report</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27,65%</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Membuat mesin Hybrid hemat energi dan  menurunkan intensitas konsumsi air</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1153474">
                <a:tc rowSpan="4">
                  <a:txBody>
                    <a:bodyPr/>
                    <a:lstStyle/>
                    <a:p>
                      <a:pPr>
                        <a:lnSpc>
                          <a:spcPct val="107000"/>
                        </a:lnSpc>
                        <a:spcAft>
                          <a:spcPts val="0"/>
                        </a:spcAft>
                      </a:pPr>
                      <a:r>
                        <a:rPr lang="id-ID" sz="1100">
                          <a:effectLst/>
                        </a:rPr>
                        <a:t>LEARNING AND GROWT</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rowSpan="4">
                  <a:txBody>
                    <a:bodyPr/>
                    <a:lstStyle/>
                    <a:p>
                      <a:pPr>
                        <a:lnSpc>
                          <a:spcPct val="107000"/>
                        </a:lnSpc>
                        <a:spcAft>
                          <a:spcPts val="0"/>
                        </a:spcAft>
                      </a:pPr>
                      <a:r>
                        <a:rPr lang="id-ID" sz="1100">
                          <a:effectLst/>
                        </a:rPr>
                        <a:t>Hr Development And It Support</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HR Competency Gap</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60%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dirty="0">
                          <a:effectLst/>
                        </a:rPr>
                        <a:t>Menyusun program pelatihan dan pengembangan kompetensi karyawan berdasarkan hasil pengukuran kompetensi yang dibandingkan dengan persyaratan pada kompetensi jabatan yang didudukinya</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843680">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a:effectLst/>
                        </a:rPr>
                        <a:t>HR Satisfaction</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90%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dirty="0">
                          <a:effectLst/>
                        </a:rPr>
                        <a:t>Mengumpulkan feedback secara berkala untuk memastikan bahwa karyawan merasa puas dan terlibat dalam pekerjaan mereka</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723615">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dirty="0">
                          <a:effectLst/>
                        </a:rPr>
                        <a:t>IT Fulfillment</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100%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Mengintregrasikan seluruh kegiatan bisnis menggunakan teknologi informasi yang terus dikembanga oleh departemen IT</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r h="538467">
                <a:tc vMerge="1">
                  <a:txBody>
                    <a:bodyPr/>
                    <a:lstStyle/>
                    <a:p>
                      <a:endParaRPr lang="id-ID"/>
                    </a:p>
                  </a:txBody>
                  <a:tcPr/>
                </a:tc>
                <a:tc vMerge="1">
                  <a:txBody>
                    <a:bodyPr/>
                    <a:lstStyle/>
                    <a:p>
                      <a:endParaRPr lang="id-ID"/>
                    </a:p>
                  </a:txBody>
                  <a:tcPr/>
                </a:tc>
                <a:tc>
                  <a:txBody>
                    <a:bodyPr/>
                    <a:lstStyle/>
                    <a:p>
                      <a:pPr>
                        <a:lnSpc>
                          <a:spcPct val="107000"/>
                        </a:lnSpc>
                        <a:spcAft>
                          <a:spcPts val="0"/>
                        </a:spcAft>
                      </a:pPr>
                      <a:r>
                        <a:rPr lang="id-ID" sz="1100">
                          <a:effectLst/>
                        </a:rPr>
                        <a:t>IT Availability</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a:effectLst/>
                        </a:rPr>
                        <a:t>99%</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c>
                  <a:txBody>
                    <a:bodyPr/>
                    <a:lstStyle/>
                    <a:p>
                      <a:pPr>
                        <a:lnSpc>
                          <a:spcPct val="107000"/>
                        </a:lnSpc>
                        <a:spcAft>
                          <a:spcPts val="0"/>
                        </a:spcAft>
                      </a:pPr>
                      <a:r>
                        <a:rPr lang="id-ID" sz="1100" dirty="0">
                          <a:effectLst/>
                        </a:rPr>
                        <a:t>Maintenance system berkala dan system IT sedia  24x7 jam untuk kegiatan  bisnis perusahaan</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585" marR="34585" marT="0" marB="0"/>
                </a:tc>
              </a:tr>
            </a:tbl>
          </a:graphicData>
        </a:graphic>
      </p:graphicFrame>
    </p:spTree>
    <p:extLst>
      <p:ext uri="{BB962C8B-B14F-4D97-AF65-F5344CB8AC3E}">
        <p14:creationId xmlns:p14="http://schemas.microsoft.com/office/powerpoint/2010/main" val="863464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90FC226-37BF-4CDE-BBD5-433F59C02726}"/>
              </a:ext>
            </a:extLst>
          </p:cNvPr>
          <p:cNvSpPr>
            <a:spLocks noGrp="1"/>
          </p:cNvSpPr>
          <p:nvPr>
            <p:ph idx="1"/>
          </p:nvPr>
        </p:nvSpPr>
        <p:spPr>
          <a:xfrm>
            <a:off x="688075" y="518615"/>
            <a:ext cx="4402540" cy="4348163"/>
          </a:xfrm>
        </p:spPr>
        <p:txBody>
          <a:bodyPr>
            <a:normAutofit/>
          </a:bodyPr>
          <a:lstStyle/>
          <a:p>
            <a:pPr marL="0" lvl="0" indent="0" algn="just">
              <a:buNone/>
            </a:pPr>
            <a:r>
              <a:rPr lang="id-ID" b="1" dirty="0" smtClean="0"/>
              <a:t>Strategi </a:t>
            </a:r>
            <a:r>
              <a:rPr lang="id-ID" b="1" dirty="0"/>
              <a:t>yang Dijalankan United Tractors</a:t>
            </a:r>
            <a:endParaRPr lang="en-US" dirty="0"/>
          </a:p>
          <a:p>
            <a:pPr marL="0" indent="0">
              <a:buNone/>
            </a:pPr>
            <a:r>
              <a:rPr lang="id-ID" sz="1800" dirty="0"/>
              <a:t>Berdasarkan hasil matriks EFE United Tractors dapat menggunakan strategi Aggresive, namun strategi ini dapat disesuaikan kembali dengan keadaan perusahaan saat itu. Jika keadaan kompetitor semakin kuat , maka United Tractors dapat melakukan strategi Conservative.</a:t>
            </a:r>
            <a:endParaRPr lang="en-US" sz="1800" dirty="0"/>
          </a:p>
          <a:p>
            <a:pPr marL="0" indent="0" algn="just">
              <a:buNone/>
            </a:pPr>
            <a:endParaRPr lang="en-US" dirty="0"/>
          </a:p>
          <a:p>
            <a:pPr marL="0" indent="0" algn="just">
              <a:buNone/>
            </a:pPr>
            <a:endParaRPr lang="en-US" b="1" dirty="0"/>
          </a:p>
        </p:txBody>
      </p:sp>
      <p:pic>
        <p:nvPicPr>
          <p:cNvPr id="10" name="Picture 9">
            <a:extLst>
              <a:ext uri="{FF2B5EF4-FFF2-40B4-BE49-F238E27FC236}">
                <a16:creationId xmlns="" xmlns:a16="http://schemas.microsoft.com/office/drawing/2014/main" id="{602D71B5-58A0-4809-BFB5-76AB47661048}"/>
              </a:ext>
            </a:extLst>
          </p:cNvPr>
          <p:cNvPicPr/>
          <p:nvPr/>
        </p:nvPicPr>
        <p:blipFill>
          <a:blip r:embed="rId2">
            <a:extLst>
              <a:ext uri="{28A0092B-C50C-407E-A947-70E740481C1C}">
                <a14:useLocalDpi xmlns:a14="http://schemas.microsoft.com/office/drawing/2010/main" val="0"/>
              </a:ext>
            </a:extLst>
          </a:blip>
          <a:stretch>
            <a:fillRect/>
          </a:stretch>
        </p:blipFill>
        <p:spPr>
          <a:xfrm>
            <a:off x="387825" y="3343703"/>
            <a:ext cx="5384325" cy="2838734"/>
          </a:xfrm>
          <a:prstGeom prst="rect">
            <a:avLst/>
          </a:prstGeom>
        </p:spPr>
      </p:pic>
      <p:sp>
        <p:nvSpPr>
          <p:cNvPr id="2" name="TextBox 1"/>
          <p:cNvSpPr txBox="1"/>
          <p:nvPr/>
        </p:nvSpPr>
        <p:spPr>
          <a:xfrm>
            <a:off x="6632812" y="504967"/>
            <a:ext cx="4517408" cy="6401753"/>
          </a:xfrm>
          <a:prstGeom prst="rect">
            <a:avLst/>
          </a:prstGeom>
          <a:noFill/>
        </p:spPr>
        <p:txBody>
          <a:bodyPr wrap="square" rtlCol="0">
            <a:spAutoFit/>
          </a:bodyPr>
          <a:lstStyle/>
          <a:p>
            <a:pPr algn="just"/>
            <a:r>
              <a:rPr lang="en-US" sz="2800" b="1" dirty="0"/>
              <a:t>Generic Strategic Porter </a:t>
            </a:r>
            <a:r>
              <a:rPr lang="en-US" sz="2800" b="1" dirty="0" err="1"/>
              <a:t>pada</a:t>
            </a:r>
            <a:r>
              <a:rPr lang="en-US" sz="2800" b="1" dirty="0"/>
              <a:t> United Tractor</a:t>
            </a:r>
            <a:r>
              <a:rPr lang="en-US" b="1" dirty="0"/>
              <a:t>				</a:t>
            </a:r>
            <a:endParaRPr lang="en-US" dirty="0"/>
          </a:p>
          <a:p>
            <a:r>
              <a:rPr lang="id-ID" dirty="0"/>
              <a:t>UT memiliki kesamaan dengan </a:t>
            </a:r>
            <a:r>
              <a:rPr lang="id-ID" b="1" dirty="0"/>
              <a:t>tipe 3</a:t>
            </a:r>
            <a:r>
              <a:rPr lang="id-ID" dirty="0"/>
              <a:t> yaitu </a:t>
            </a:r>
            <a:endParaRPr lang="en-US" dirty="0" smtClean="0"/>
          </a:p>
          <a:p>
            <a:endParaRPr lang="en-US" sz="1200" dirty="0"/>
          </a:p>
          <a:p>
            <a:r>
              <a:rPr lang="id-ID" b="1" dirty="0" smtClean="0"/>
              <a:t>Differentiation</a:t>
            </a:r>
            <a:endParaRPr lang="en-US" b="1" dirty="0"/>
          </a:p>
          <a:p>
            <a:pPr algn="just"/>
            <a:r>
              <a:rPr lang="id-ID" dirty="0" smtClean="0"/>
              <a:t>yang </a:t>
            </a:r>
            <a:r>
              <a:rPr lang="id-ID" dirty="0"/>
              <a:t>terdapat pada large size market, melihat banyaknya sektor yang sekarang sudah di jalani oleh UT sendiri seperti segmen usaha mesin konstruksi, segmen usaha kontraktor penambangan, segmen usaha pertambangan, </a:t>
            </a:r>
            <a:r>
              <a:rPr lang="id-ID" b="1" dirty="0"/>
              <a:t>segmen usaha industri konstruksi. Dengan pola seperti ini terlihat jelas bahwa United Tractors ingin memenuhi keberagaman kebutuhan pasar atau konsumen yang sesuai dengan penerapan tipe 3. Strategi ini dapat diterapkan setelah mempelajari kebutuhan pasar atau konsumen. Kemudian strategi tipe ini juga akan sulit di tiru oleh pesaing yang telah ada sekarang karena UT sendiri hampir menguasai semua ruang lingkup yang ada dalam industri ini.</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
        <p:nvSpPr>
          <p:cNvPr id="6" name="Rounded Rectangle 5"/>
          <p:cNvSpPr/>
          <p:nvPr/>
        </p:nvSpPr>
        <p:spPr>
          <a:xfrm rot="5400000">
            <a:off x="3187889" y="3339650"/>
            <a:ext cx="6248400" cy="16295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10917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16923" y="160338"/>
            <a:ext cx="8544680" cy="10176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2C361BAA-3B8E-4AC4-9052-F114D981046A}"/>
              </a:ext>
            </a:extLst>
          </p:cNvPr>
          <p:cNvSpPr>
            <a:spLocks noGrp="1"/>
          </p:cNvSpPr>
          <p:nvPr>
            <p:ph type="title"/>
          </p:nvPr>
        </p:nvSpPr>
        <p:spPr>
          <a:xfrm>
            <a:off x="838200" y="160338"/>
            <a:ext cx="10515600" cy="1325562"/>
          </a:xfrm>
        </p:spPr>
        <p:txBody>
          <a:bodyPr/>
          <a:lstStyle/>
          <a:p>
            <a:r>
              <a:rPr lang="en-US" dirty="0"/>
              <a:t>Best </a:t>
            </a:r>
            <a:r>
              <a:rPr lang="en-US" b="1" dirty="0"/>
              <a:t>P</a:t>
            </a:r>
            <a:r>
              <a:rPr lang="en-US" b="1" dirty="0" smtClean="0"/>
              <a:t>ractice</a:t>
            </a:r>
            <a:r>
              <a:rPr lang="en-US" dirty="0" smtClean="0"/>
              <a:t> PT United Tractor</a:t>
            </a:r>
            <a:endParaRPr lang="en-GB" dirty="0"/>
          </a:p>
        </p:txBody>
      </p:sp>
      <p:sp>
        <p:nvSpPr>
          <p:cNvPr id="3" name="Content Placeholder 2">
            <a:extLst>
              <a:ext uri="{FF2B5EF4-FFF2-40B4-BE49-F238E27FC236}">
                <a16:creationId xmlns="" xmlns:a16="http://schemas.microsoft.com/office/drawing/2014/main" id="{7730C963-299A-4406-B2B3-4FCC219DD49E}"/>
              </a:ext>
            </a:extLst>
          </p:cNvPr>
          <p:cNvSpPr>
            <a:spLocks noGrp="1"/>
          </p:cNvSpPr>
          <p:nvPr>
            <p:ph idx="1"/>
          </p:nvPr>
        </p:nvSpPr>
        <p:spPr>
          <a:xfrm>
            <a:off x="838200" y="1485900"/>
            <a:ext cx="10515600" cy="4691063"/>
          </a:xfrm>
        </p:spPr>
        <p:txBody>
          <a:bodyPr>
            <a:normAutofit/>
          </a:bodyPr>
          <a:lstStyle/>
          <a:p>
            <a:pPr marL="514350" indent="-514350">
              <a:buFont typeface="+mj-lt"/>
              <a:buAutoNum type="arabicPeriod"/>
            </a:pPr>
            <a:r>
              <a:rPr lang="en-US" sz="2400" b="1" dirty="0"/>
              <a:t>Assurance Practice : </a:t>
            </a:r>
            <a:r>
              <a:rPr lang="en-US" sz="2400" dirty="0"/>
              <a:t>ISO 9001:2008, ISO 14001:2004, OHSAS 18001:2007, </a:t>
            </a:r>
            <a:r>
              <a:rPr lang="en-US" sz="2400" dirty="0" err="1"/>
              <a:t>Sistem</a:t>
            </a:r>
            <a:r>
              <a:rPr lang="en-US" sz="2400" dirty="0"/>
              <a:t> </a:t>
            </a:r>
            <a:r>
              <a:rPr lang="en-US" sz="2400" dirty="0" err="1"/>
              <a:t>Manajemen</a:t>
            </a:r>
            <a:r>
              <a:rPr lang="en-US" sz="2400" dirty="0"/>
              <a:t> </a:t>
            </a:r>
            <a:r>
              <a:rPr lang="en-US" sz="2400" dirty="0" err="1"/>
              <a:t>Keselamatan</a:t>
            </a:r>
            <a:r>
              <a:rPr lang="en-US" sz="2400" dirty="0"/>
              <a:t> </a:t>
            </a:r>
            <a:r>
              <a:rPr lang="en-US" sz="2400" dirty="0" err="1"/>
              <a:t>dan</a:t>
            </a:r>
            <a:r>
              <a:rPr lang="en-US" sz="2400" dirty="0"/>
              <a:t> </a:t>
            </a:r>
            <a:r>
              <a:rPr lang="en-US" sz="2400" dirty="0" err="1"/>
              <a:t>Kesehatan</a:t>
            </a:r>
            <a:r>
              <a:rPr lang="en-US" sz="2400" dirty="0"/>
              <a:t> </a:t>
            </a:r>
            <a:r>
              <a:rPr lang="en-US" sz="2400" dirty="0" err="1"/>
              <a:t>Kerja</a:t>
            </a:r>
            <a:r>
              <a:rPr lang="en-US" sz="2400" dirty="0"/>
              <a:t> (SMK3), PROPER</a:t>
            </a:r>
          </a:p>
          <a:p>
            <a:pPr marL="514350" indent="-514350">
              <a:buFont typeface="+mj-lt"/>
              <a:buAutoNum type="arabicPeriod"/>
            </a:pPr>
            <a:r>
              <a:rPr lang="en-US" sz="2400" b="1" dirty="0"/>
              <a:t>3P Roadmap Practice : </a:t>
            </a:r>
            <a:r>
              <a:rPr lang="en-US" sz="2400" dirty="0" err="1"/>
              <a:t>Lingkup</a:t>
            </a:r>
            <a:r>
              <a:rPr lang="en-US" sz="2400" dirty="0"/>
              <a:t> </a:t>
            </a:r>
            <a:r>
              <a:rPr lang="en-US" sz="2400" dirty="0" err="1"/>
              <a:t>keluarga</a:t>
            </a:r>
            <a:r>
              <a:rPr lang="en-US" sz="2400" dirty="0"/>
              <a:t> Perseroan, Area Regional, Area Nasional</a:t>
            </a:r>
          </a:p>
          <a:p>
            <a:pPr marL="514350" indent="-514350">
              <a:buFont typeface="+mj-lt"/>
              <a:buAutoNum type="arabicPeriod"/>
            </a:pPr>
            <a:r>
              <a:rPr lang="en-US" sz="2400" b="1" dirty="0"/>
              <a:t>Whistleblowing Practice</a:t>
            </a:r>
          </a:p>
          <a:p>
            <a:pPr marL="514350" indent="-514350">
              <a:buFont typeface="+mj-lt"/>
              <a:buAutoNum type="arabicPeriod"/>
            </a:pPr>
            <a:r>
              <a:rPr lang="en-US" sz="2400" b="1" dirty="0"/>
              <a:t>Management Risk </a:t>
            </a:r>
            <a:r>
              <a:rPr lang="en-US" sz="2400" b="1" dirty="0" err="1"/>
              <a:t>setiap</a:t>
            </a:r>
            <a:r>
              <a:rPr lang="en-US" sz="2400" b="1" dirty="0"/>
              <a:t> divisi : </a:t>
            </a:r>
            <a:r>
              <a:rPr lang="en-US" sz="2400" dirty="0"/>
              <a:t>ISO 31000:2009</a:t>
            </a:r>
          </a:p>
          <a:p>
            <a:pPr marL="514350" indent="-514350">
              <a:buFont typeface="+mj-lt"/>
              <a:buAutoNum type="arabicPeriod"/>
            </a:pPr>
            <a:r>
              <a:rPr lang="en-US" sz="2400" b="1" dirty="0"/>
              <a:t>OTIF Practice (On Time In Full)</a:t>
            </a:r>
          </a:p>
          <a:p>
            <a:pPr marL="514350" indent="-514350">
              <a:buFont typeface="+mj-lt"/>
              <a:buAutoNum type="arabicPeriod"/>
            </a:pPr>
            <a:r>
              <a:rPr lang="en-US" sz="2400" b="1" dirty="0"/>
              <a:t>UTREES (United Tractors for Nature and Environment Sustainability</a:t>
            </a:r>
            <a:r>
              <a:rPr lang="en-US" sz="2400" b="1" dirty="0" smtClean="0"/>
              <a:t>)</a:t>
            </a:r>
          </a:p>
          <a:p>
            <a:pPr marL="514350" indent="-514350">
              <a:buFont typeface="+mj-lt"/>
              <a:buAutoNum type="arabicPeriod" startAt="7"/>
            </a:pPr>
            <a:r>
              <a:rPr lang="en-US" sz="2400" b="1" dirty="0"/>
              <a:t>UTGROWTH</a:t>
            </a:r>
            <a:r>
              <a:rPr lang="en-US" sz="2400" dirty="0"/>
              <a:t> (</a:t>
            </a:r>
            <a:r>
              <a:rPr lang="en-US" sz="2400" b="1" dirty="0"/>
              <a:t>United Tractors for generating Opportunities for wealth)</a:t>
            </a:r>
          </a:p>
          <a:p>
            <a:pPr marL="514350" indent="-514350">
              <a:buFont typeface="+mj-lt"/>
              <a:buAutoNum type="arabicPeriod" startAt="7"/>
            </a:pPr>
            <a:r>
              <a:rPr lang="en-US" sz="2400" b="1" dirty="0" err="1"/>
              <a:t>Knowladge</a:t>
            </a:r>
            <a:r>
              <a:rPr lang="en-US" sz="2400" b="1" dirty="0"/>
              <a:t> management practice</a:t>
            </a:r>
            <a:endParaRPr lang="en-GB" sz="2400" dirty="0"/>
          </a:p>
          <a:p>
            <a:pPr marL="514350" indent="-514350">
              <a:buFont typeface="+mj-lt"/>
              <a:buAutoNum type="arabicPeriod"/>
            </a:pPr>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1075978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6026727"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85750" y="545690"/>
            <a:ext cx="4680769" cy="8701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id-ID" dirty="0" smtClean="0"/>
              <a:t>ANALISIS </a:t>
            </a:r>
            <a:r>
              <a:rPr lang="id-ID" b="1" dirty="0" smtClean="0"/>
              <a:t>VISI</a:t>
            </a:r>
            <a:endParaRPr lang="id-ID" b="1" dirty="0"/>
          </a:p>
        </p:txBody>
      </p:sp>
      <p:sp>
        <p:nvSpPr>
          <p:cNvPr id="7" name="Content Placeholder 6"/>
          <p:cNvSpPr>
            <a:spLocks noGrp="1"/>
          </p:cNvSpPr>
          <p:nvPr>
            <p:ph sz="half" idx="1"/>
          </p:nvPr>
        </p:nvSpPr>
        <p:spPr>
          <a:xfrm>
            <a:off x="845127" y="2169994"/>
            <a:ext cx="5181600" cy="4351337"/>
          </a:xfrm>
        </p:spPr>
        <p:txBody>
          <a:bodyPr/>
          <a:lstStyle/>
          <a:p>
            <a:pPr marL="0" indent="0">
              <a:buNone/>
            </a:pPr>
            <a:r>
              <a:rPr lang="id-ID" dirty="0" smtClean="0"/>
              <a:t>VISI</a:t>
            </a:r>
          </a:p>
          <a:p>
            <a:pPr marL="0" indent="0">
              <a:buNone/>
            </a:pPr>
            <a:r>
              <a:rPr lang="id-ID" dirty="0"/>
              <a:t>Menjadi perusahaan kelas dunia berbasis solusi di bidang alat berat, pertambangan dan energi, untuk menciptakan manfaat bagi para pemangku kepentingan.</a:t>
            </a:r>
          </a:p>
          <a:p>
            <a:pPr marL="0" indent="0">
              <a:buNone/>
            </a:pPr>
            <a:endParaRPr lang="id-ID"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004321381"/>
              </p:ext>
            </p:extLst>
          </p:nvPr>
        </p:nvGraphicFramePr>
        <p:xfrm>
          <a:off x="6587836" y="2169994"/>
          <a:ext cx="5326659" cy="2840021"/>
        </p:xfrm>
        <a:graphic>
          <a:graphicData uri="http://schemas.openxmlformats.org/drawingml/2006/table">
            <a:tbl>
              <a:tblPr firstRow="1" firstCol="1" bandRow="1">
                <a:tableStyleId>{C4B1156A-380E-4F78-BDF5-A606A8083BF9}</a:tableStyleId>
              </a:tblPr>
              <a:tblGrid>
                <a:gridCol w="2499770"/>
                <a:gridCol w="2826889"/>
              </a:tblGrid>
              <a:tr h="464167">
                <a:tc>
                  <a:txBody>
                    <a:bodyPr/>
                    <a:lstStyle/>
                    <a:p>
                      <a:pPr algn="ctr">
                        <a:lnSpc>
                          <a:spcPct val="107000"/>
                        </a:lnSpc>
                        <a:spcAft>
                          <a:spcPts val="0"/>
                        </a:spcAft>
                      </a:pPr>
                      <a:r>
                        <a:rPr lang="id-ID" sz="2400" dirty="0">
                          <a:effectLst/>
                        </a:rPr>
                        <a:t>Kriteria</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c>
                  <a:txBody>
                    <a:bodyPr/>
                    <a:lstStyle/>
                    <a:p>
                      <a:pPr algn="ctr">
                        <a:lnSpc>
                          <a:spcPct val="107000"/>
                        </a:lnSpc>
                        <a:spcAft>
                          <a:spcPts val="0"/>
                        </a:spcAft>
                      </a:pPr>
                      <a:r>
                        <a:rPr lang="id-ID" sz="2400">
                          <a:effectLst/>
                        </a:rPr>
                        <a:t>Keterangan</a:t>
                      </a:r>
                      <a:endParaRPr lang="id-ID" sz="2000" b="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r>
              <a:tr h="464167">
                <a:tc>
                  <a:txBody>
                    <a:bodyPr/>
                    <a:lstStyle/>
                    <a:p>
                      <a:pPr algn="just">
                        <a:lnSpc>
                          <a:spcPct val="107000"/>
                        </a:lnSpc>
                        <a:spcAft>
                          <a:spcPts val="0"/>
                        </a:spcAft>
                      </a:pPr>
                      <a:r>
                        <a:rPr lang="id-ID" sz="2400" b="0" dirty="0">
                          <a:effectLst/>
                        </a:rPr>
                        <a:t>Singkat</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c>
                  <a:txBody>
                    <a:bodyPr/>
                    <a:lstStyle/>
                    <a:p>
                      <a:pPr algn="ctr">
                        <a:lnSpc>
                          <a:spcPct val="107000"/>
                        </a:lnSpc>
                        <a:spcAft>
                          <a:spcPts val="0"/>
                        </a:spcAft>
                      </a:pPr>
                      <a:r>
                        <a:rPr lang="id-ID" sz="2400">
                          <a:effectLst/>
                        </a:rPr>
                        <a:t>√</a:t>
                      </a:r>
                      <a:endParaRPr lang="id-ID" sz="2000" b="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r>
              <a:tr h="464167">
                <a:tc>
                  <a:txBody>
                    <a:bodyPr/>
                    <a:lstStyle/>
                    <a:p>
                      <a:pPr algn="just">
                        <a:lnSpc>
                          <a:spcPct val="107000"/>
                        </a:lnSpc>
                        <a:spcAft>
                          <a:spcPts val="0"/>
                        </a:spcAft>
                      </a:pPr>
                      <a:r>
                        <a:rPr lang="id-ID" sz="2400" b="0" dirty="0">
                          <a:effectLst/>
                        </a:rPr>
                        <a:t>Jelas</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c>
                  <a:txBody>
                    <a:bodyPr/>
                    <a:lstStyle/>
                    <a:p>
                      <a:pPr algn="ctr">
                        <a:lnSpc>
                          <a:spcPct val="107000"/>
                        </a:lnSpc>
                        <a:spcAft>
                          <a:spcPts val="0"/>
                        </a:spcAft>
                      </a:pPr>
                      <a:r>
                        <a:rPr lang="id-ID" sz="2400" dirty="0">
                          <a:effectLst/>
                        </a:rPr>
                        <a:t>√</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r>
              <a:tr h="519186">
                <a:tc>
                  <a:txBody>
                    <a:bodyPr/>
                    <a:lstStyle/>
                    <a:p>
                      <a:pPr algn="just">
                        <a:lnSpc>
                          <a:spcPct val="107000"/>
                        </a:lnSpc>
                        <a:spcAft>
                          <a:spcPts val="0"/>
                        </a:spcAft>
                      </a:pPr>
                      <a:r>
                        <a:rPr lang="id-ID" sz="2400" b="0" dirty="0">
                          <a:effectLst/>
                        </a:rPr>
                        <a:t>Sasaran Geografis</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c>
                  <a:txBody>
                    <a:bodyPr/>
                    <a:lstStyle/>
                    <a:p>
                      <a:pPr algn="ctr">
                        <a:lnSpc>
                          <a:spcPct val="107000"/>
                        </a:lnSpc>
                        <a:spcAft>
                          <a:spcPts val="0"/>
                        </a:spcAft>
                      </a:pPr>
                      <a:r>
                        <a:rPr lang="id-ID" sz="2400">
                          <a:effectLst/>
                        </a:rPr>
                        <a:t>√</a:t>
                      </a:r>
                      <a:endParaRPr lang="id-ID" sz="2000" b="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r>
              <a:tr h="464167">
                <a:tc>
                  <a:txBody>
                    <a:bodyPr/>
                    <a:lstStyle/>
                    <a:p>
                      <a:pPr algn="just">
                        <a:lnSpc>
                          <a:spcPct val="107000"/>
                        </a:lnSpc>
                        <a:spcAft>
                          <a:spcPts val="0"/>
                        </a:spcAft>
                      </a:pPr>
                      <a:r>
                        <a:rPr lang="id-ID" sz="2400" b="0" dirty="0">
                          <a:effectLst/>
                        </a:rPr>
                        <a:t>Time Frame</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c>
                  <a:txBody>
                    <a:bodyPr/>
                    <a:lstStyle/>
                    <a:p>
                      <a:pPr algn="ctr">
                        <a:lnSpc>
                          <a:spcPct val="107000"/>
                        </a:lnSpc>
                        <a:spcAft>
                          <a:spcPts val="0"/>
                        </a:spcAft>
                      </a:pPr>
                      <a:r>
                        <a:rPr lang="id-ID" sz="2400">
                          <a:effectLst/>
                        </a:rPr>
                        <a:t>x</a:t>
                      </a:r>
                      <a:endParaRPr lang="id-ID" sz="2000" b="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r>
              <a:tr h="464167">
                <a:tc>
                  <a:txBody>
                    <a:bodyPr/>
                    <a:lstStyle/>
                    <a:p>
                      <a:pPr algn="just">
                        <a:lnSpc>
                          <a:spcPct val="107000"/>
                        </a:lnSpc>
                        <a:spcAft>
                          <a:spcPts val="0"/>
                        </a:spcAft>
                      </a:pPr>
                      <a:r>
                        <a:rPr lang="id-ID" sz="2400" b="0" dirty="0">
                          <a:effectLst/>
                        </a:rPr>
                        <a:t>Inspriring</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c>
                  <a:txBody>
                    <a:bodyPr/>
                    <a:lstStyle/>
                    <a:p>
                      <a:pPr algn="ctr">
                        <a:lnSpc>
                          <a:spcPct val="107000"/>
                        </a:lnSpc>
                        <a:spcAft>
                          <a:spcPts val="0"/>
                        </a:spcAft>
                      </a:pPr>
                      <a:r>
                        <a:rPr lang="id-ID" sz="2400" dirty="0">
                          <a:effectLst/>
                        </a:rPr>
                        <a:t>√</a:t>
                      </a:r>
                      <a:endParaRPr lang="id-ID"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626" marR="58626" marT="0" marB="0"/>
                </a:tc>
              </a:tr>
            </a:tbl>
          </a:graphicData>
        </a:graphic>
      </p:graphicFrame>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22833767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86050" y="-457201"/>
            <a:ext cx="6838950" cy="144780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29664" y="560438"/>
            <a:ext cx="4532671" cy="1053303"/>
          </a:xfrm>
        </p:spPr>
        <p:txBody>
          <a:bodyPr>
            <a:normAutofit fontScale="90000"/>
          </a:bodyPr>
          <a:lstStyle/>
          <a:p>
            <a:r>
              <a:rPr lang="en-US" sz="4400" dirty="0"/>
              <a:t>Annual</a:t>
            </a:r>
            <a:r>
              <a:rPr lang="en-US" sz="4400" b="1" dirty="0"/>
              <a:t> </a:t>
            </a:r>
            <a:r>
              <a:rPr lang="en-US" sz="4400" b="1" dirty="0" smtClean="0"/>
              <a:t>Objective</a:t>
            </a:r>
            <a:r>
              <a:rPr lang="en-US" sz="4400" dirty="0"/>
              <a:t/>
            </a:r>
            <a:br>
              <a:rPr lang="en-US" sz="4400" dirty="0"/>
            </a:br>
            <a:endParaRPr lang="en-US" sz="4400" dirty="0"/>
          </a:p>
        </p:txBody>
      </p:sp>
      <p:sp>
        <p:nvSpPr>
          <p:cNvPr id="3" name="Subtitle 2"/>
          <p:cNvSpPr>
            <a:spLocks noGrp="1"/>
          </p:cNvSpPr>
          <p:nvPr>
            <p:ph type="subTitle" idx="1"/>
          </p:nvPr>
        </p:nvSpPr>
        <p:spPr>
          <a:xfrm>
            <a:off x="808703" y="1380974"/>
            <a:ext cx="5031658" cy="4931336"/>
          </a:xfrm>
        </p:spPr>
        <p:txBody>
          <a:bodyPr>
            <a:normAutofit fontScale="85000" lnSpcReduction="20000"/>
          </a:bodyPr>
          <a:lstStyle/>
          <a:p>
            <a:pPr lvl="0" algn="l"/>
            <a:r>
              <a:rPr lang="en-US" sz="2600" b="1" dirty="0"/>
              <a:t>Long-Term company objective</a:t>
            </a:r>
          </a:p>
          <a:p>
            <a:pPr algn="l"/>
            <a:endParaRPr lang="en-US" dirty="0" smtClean="0"/>
          </a:p>
          <a:p>
            <a:pPr algn="l"/>
            <a:r>
              <a:rPr lang="en-US" dirty="0" smtClean="0"/>
              <a:t>PT </a:t>
            </a:r>
            <a:r>
              <a:rPr lang="en-US" dirty="0"/>
              <a:t>United Tractor </a:t>
            </a:r>
            <a:r>
              <a:rPr lang="en-US" dirty="0" err="1"/>
              <a:t>adalah</a:t>
            </a:r>
            <a:r>
              <a:rPr lang="en-US" dirty="0"/>
              <a:t> </a:t>
            </a:r>
            <a:r>
              <a:rPr lang="en-US" dirty="0" err="1"/>
              <a:t>menjadi</a:t>
            </a:r>
            <a:r>
              <a:rPr lang="en-US" dirty="0"/>
              <a:t> Green Corporation, yang </a:t>
            </a:r>
            <a:r>
              <a:rPr lang="en-US" dirty="0" err="1"/>
              <a:t>menjalin</a:t>
            </a:r>
            <a:r>
              <a:rPr lang="en-US" dirty="0"/>
              <a:t> </a:t>
            </a:r>
            <a:r>
              <a:rPr lang="en-US" dirty="0" err="1"/>
              <a:t>hubungan</a:t>
            </a:r>
            <a:r>
              <a:rPr lang="en-US" dirty="0"/>
              <a:t> </a:t>
            </a:r>
            <a:r>
              <a:rPr lang="en-US" dirty="0" err="1"/>
              <a:t>harmonis</a:t>
            </a:r>
            <a:r>
              <a:rPr lang="en-US" dirty="0"/>
              <a:t> </a:t>
            </a:r>
            <a:r>
              <a:rPr lang="en-US" dirty="0" err="1"/>
              <a:t>dengan</a:t>
            </a:r>
            <a:r>
              <a:rPr lang="en-US" dirty="0"/>
              <a:t> </a:t>
            </a:r>
            <a:r>
              <a:rPr lang="en-US" dirty="0" err="1"/>
              <a:t>komunitas</a:t>
            </a:r>
            <a:r>
              <a:rPr lang="en-US" dirty="0"/>
              <a:t> </a:t>
            </a:r>
            <a:r>
              <a:rPr lang="en-US" dirty="0" err="1"/>
              <a:t>lokal</a:t>
            </a:r>
            <a:r>
              <a:rPr lang="en-US" dirty="0"/>
              <a:t>, </a:t>
            </a:r>
            <a:r>
              <a:rPr lang="en-US" dirty="0" err="1"/>
              <a:t>dan</a:t>
            </a:r>
            <a:r>
              <a:rPr lang="en-US" dirty="0"/>
              <a:t> </a:t>
            </a:r>
            <a:r>
              <a:rPr lang="en-US" dirty="0" err="1"/>
              <a:t>memperbaiki</a:t>
            </a:r>
            <a:r>
              <a:rPr lang="en-US" dirty="0"/>
              <a:t> </a:t>
            </a:r>
            <a:r>
              <a:rPr lang="en-US" dirty="0" err="1"/>
              <a:t>kualitas</a:t>
            </a:r>
            <a:r>
              <a:rPr lang="en-US" dirty="0"/>
              <a:t> </a:t>
            </a:r>
            <a:r>
              <a:rPr lang="en-US" dirty="0" err="1"/>
              <a:t>hidup</a:t>
            </a:r>
            <a:r>
              <a:rPr lang="en-US" dirty="0"/>
              <a:t> </a:t>
            </a:r>
            <a:r>
              <a:rPr lang="en-US" dirty="0" err="1"/>
              <a:t>dari</a:t>
            </a:r>
            <a:r>
              <a:rPr lang="en-US" dirty="0"/>
              <a:t> </a:t>
            </a:r>
            <a:r>
              <a:rPr lang="en-US" dirty="0" err="1"/>
              <a:t>komunitas</a:t>
            </a:r>
            <a:r>
              <a:rPr lang="en-US" dirty="0"/>
              <a:t> </a:t>
            </a:r>
            <a:r>
              <a:rPr lang="en-US" dirty="0" err="1"/>
              <a:t>lokal</a:t>
            </a:r>
            <a:r>
              <a:rPr lang="en-US" dirty="0"/>
              <a:t>. </a:t>
            </a:r>
          </a:p>
          <a:p>
            <a:pPr lvl="0" algn="l"/>
            <a:endParaRPr lang="en-US" dirty="0" smtClean="0"/>
          </a:p>
          <a:p>
            <a:pPr marL="342900" lvl="0" indent="-342900" algn="l">
              <a:buFont typeface="Arial" panose="020B0604020202020204" pitchFamily="34" charset="0"/>
              <a:buChar char="•"/>
            </a:pPr>
            <a:r>
              <a:rPr lang="en-US" dirty="0" smtClean="0"/>
              <a:t>Division 1</a:t>
            </a:r>
          </a:p>
          <a:p>
            <a:pPr lvl="0" algn="l"/>
            <a:r>
              <a:rPr lang="en-US" dirty="0" smtClean="0"/>
              <a:t>Finance</a:t>
            </a:r>
            <a:r>
              <a:rPr lang="en-US" dirty="0"/>
              <a:t>, Investor Relation, Procurement &amp; Investment, &amp; </a:t>
            </a:r>
            <a:r>
              <a:rPr lang="en-US" dirty="0" smtClean="0"/>
              <a:t>Accounting</a:t>
            </a:r>
          </a:p>
          <a:p>
            <a:pPr marL="342900" lvl="0" indent="-342900" algn="l">
              <a:buFont typeface="Arial" panose="020B0604020202020204" pitchFamily="34" charset="0"/>
              <a:buChar char="•"/>
            </a:pPr>
            <a:r>
              <a:rPr lang="en-US" dirty="0" smtClean="0"/>
              <a:t>Division 2</a:t>
            </a:r>
          </a:p>
          <a:p>
            <a:pPr lvl="0" algn="l"/>
            <a:r>
              <a:rPr lang="en-US" dirty="0" err="1" smtClean="0"/>
              <a:t>Corpotate</a:t>
            </a:r>
            <a:r>
              <a:rPr lang="en-US" dirty="0" smtClean="0"/>
              <a:t> Strategic.</a:t>
            </a:r>
            <a:endParaRPr lang="en-US" dirty="0"/>
          </a:p>
          <a:p>
            <a:pPr marL="342900" lvl="0" indent="-342900" algn="l">
              <a:buFont typeface="Arial" panose="020B0604020202020204" pitchFamily="34" charset="0"/>
              <a:buChar char="•"/>
            </a:pPr>
            <a:r>
              <a:rPr lang="en-US" dirty="0" err="1" smtClean="0"/>
              <a:t>Divisi</a:t>
            </a:r>
            <a:r>
              <a:rPr lang="en-US" dirty="0" smtClean="0"/>
              <a:t> 3</a:t>
            </a:r>
          </a:p>
          <a:p>
            <a:pPr lvl="0" algn="l"/>
            <a:r>
              <a:rPr lang="en-US" dirty="0" smtClean="0"/>
              <a:t>Human </a:t>
            </a:r>
            <a:r>
              <a:rPr lang="en-US" dirty="0"/>
              <a:t>Capital management, ESRSGA &amp; Communication, Corporate ESR, Security, GA &amp; Technology</a:t>
            </a:r>
            <a:r>
              <a:rPr lang="en-US" dirty="0" smtClean="0"/>
              <a:t>.</a:t>
            </a:r>
            <a:endParaRPr lang="en-US" dirty="0"/>
          </a:p>
        </p:txBody>
      </p:sp>
      <p:sp>
        <p:nvSpPr>
          <p:cNvPr id="4" name="Subtitle 2"/>
          <p:cNvSpPr txBox="1">
            <a:spLocks/>
          </p:cNvSpPr>
          <p:nvPr/>
        </p:nvSpPr>
        <p:spPr>
          <a:xfrm>
            <a:off x="6247170" y="1380974"/>
            <a:ext cx="5392995" cy="4931337"/>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r>
              <a:rPr lang="en-US" sz="3800" b="1" dirty="0" smtClean="0"/>
              <a:t>Short-Term company objective</a:t>
            </a:r>
          </a:p>
          <a:p>
            <a:pPr algn="l"/>
            <a:endParaRPr lang="en-US" dirty="0" smtClean="0"/>
          </a:p>
          <a:p>
            <a:pPr algn="l"/>
            <a:r>
              <a:rPr lang="en-US" sz="3200" dirty="0"/>
              <a:t>PT United Tractor </a:t>
            </a:r>
            <a:r>
              <a:rPr lang="en-US" sz="3200" dirty="0" err="1"/>
              <a:t>menetapkan</a:t>
            </a:r>
            <a:r>
              <a:rPr lang="en-US" sz="3200" dirty="0"/>
              <a:t> </a:t>
            </a:r>
            <a:r>
              <a:rPr lang="en-US" sz="3200" dirty="0" err="1"/>
              <a:t>strategi</a:t>
            </a:r>
            <a:r>
              <a:rPr lang="en-US" sz="3200" dirty="0"/>
              <a:t> </a:t>
            </a:r>
            <a:r>
              <a:rPr lang="en-US" sz="3200" dirty="0" err="1"/>
              <a:t>jangka</a:t>
            </a:r>
            <a:r>
              <a:rPr lang="en-US" sz="3200" dirty="0"/>
              <a:t> </a:t>
            </a:r>
            <a:r>
              <a:rPr lang="en-US" sz="3200" dirty="0" err="1"/>
              <a:t>pendek</a:t>
            </a:r>
            <a:r>
              <a:rPr lang="en-US" sz="3200" dirty="0"/>
              <a:t> kami </a:t>
            </a:r>
            <a:r>
              <a:rPr lang="en-US" sz="3200" dirty="0" err="1"/>
              <a:t>kedalam</a:t>
            </a:r>
            <a:r>
              <a:rPr lang="en-US" sz="3200" dirty="0"/>
              <a:t> 5 program, </a:t>
            </a:r>
            <a:r>
              <a:rPr lang="en-US" sz="3200" dirty="0" err="1"/>
              <a:t>yaitu</a:t>
            </a:r>
            <a:r>
              <a:rPr lang="en-US" sz="3200" dirty="0"/>
              <a:t> :</a:t>
            </a:r>
          </a:p>
          <a:p>
            <a:pPr marL="342900" lvl="0" indent="-342900" algn="l">
              <a:buFont typeface="Arial" panose="020B0604020202020204" pitchFamily="34" charset="0"/>
              <a:buChar char="•"/>
            </a:pPr>
            <a:r>
              <a:rPr lang="en-US" sz="3200" dirty="0"/>
              <a:t>UTREES (United Tractors for Nature and Environment Sustainability): </a:t>
            </a:r>
            <a:r>
              <a:rPr lang="en-US" sz="3200" dirty="0" err="1"/>
              <a:t>bidang</a:t>
            </a:r>
            <a:r>
              <a:rPr lang="en-US" sz="3200" dirty="0"/>
              <a:t> </a:t>
            </a:r>
            <a:r>
              <a:rPr lang="en-US" sz="3200" dirty="0" err="1" smtClean="0"/>
              <a:t>lingkungan</a:t>
            </a:r>
            <a:endParaRPr lang="en-US" sz="3200" dirty="0" smtClean="0"/>
          </a:p>
          <a:p>
            <a:pPr marL="342900" lvl="0" indent="-342900" algn="l">
              <a:buFont typeface="Arial" panose="020B0604020202020204" pitchFamily="34" charset="0"/>
              <a:buChar char="•"/>
            </a:pPr>
            <a:r>
              <a:rPr lang="en-US" sz="3200" dirty="0" smtClean="0"/>
              <a:t>UTFUTURE </a:t>
            </a:r>
            <a:r>
              <a:rPr lang="en-US" sz="3200" dirty="0"/>
              <a:t>(United Tractors for Education and Bright Future) : </a:t>
            </a:r>
            <a:r>
              <a:rPr lang="en-US" sz="3200" dirty="0" err="1"/>
              <a:t>bidang</a:t>
            </a:r>
            <a:r>
              <a:rPr lang="en-US" sz="3200" dirty="0"/>
              <a:t> </a:t>
            </a:r>
            <a:r>
              <a:rPr lang="en-US" sz="3200" dirty="0" err="1" smtClean="0"/>
              <a:t>Pendidikan</a:t>
            </a:r>
            <a:endParaRPr lang="en-US" sz="3200" dirty="0" smtClean="0"/>
          </a:p>
          <a:p>
            <a:pPr marL="342900" lvl="0" indent="-342900" algn="l">
              <a:buFont typeface="Arial" panose="020B0604020202020204" pitchFamily="34" charset="0"/>
              <a:buChar char="•"/>
            </a:pPr>
            <a:r>
              <a:rPr lang="en-US" sz="3200" dirty="0" smtClean="0"/>
              <a:t>UTGROWTH </a:t>
            </a:r>
            <a:r>
              <a:rPr lang="en-US" sz="3200" dirty="0"/>
              <a:t>(United tractors for Generating Opportunities and Wealth) : </a:t>
            </a:r>
            <a:r>
              <a:rPr lang="en-US" sz="3200" dirty="0" err="1"/>
              <a:t>bidang</a:t>
            </a:r>
            <a:r>
              <a:rPr lang="en-US" sz="3200" dirty="0"/>
              <a:t> </a:t>
            </a:r>
            <a:r>
              <a:rPr lang="en-US" sz="3200" dirty="0" err="1"/>
              <a:t>Pemberdayaan</a:t>
            </a:r>
            <a:r>
              <a:rPr lang="en-US" sz="3200" dirty="0"/>
              <a:t> </a:t>
            </a:r>
            <a:r>
              <a:rPr lang="en-US" sz="3200" dirty="0" err="1"/>
              <a:t>Ekonomi</a:t>
            </a:r>
            <a:r>
              <a:rPr lang="en-US" sz="3200" dirty="0"/>
              <a:t> </a:t>
            </a:r>
            <a:r>
              <a:rPr lang="en-US" sz="3200" dirty="0" err="1" smtClean="0"/>
              <a:t>Masyarakat</a:t>
            </a:r>
            <a:endParaRPr lang="en-US" sz="3200" dirty="0" smtClean="0"/>
          </a:p>
          <a:p>
            <a:pPr marL="342900" lvl="0" indent="-342900" algn="l">
              <a:buFont typeface="Arial" panose="020B0604020202020204" pitchFamily="34" charset="0"/>
              <a:buChar char="•"/>
            </a:pPr>
            <a:r>
              <a:rPr lang="en-US" sz="3200" dirty="0" smtClean="0"/>
              <a:t>UTCARE </a:t>
            </a:r>
            <a:r>
              <a:rPr lang="en-US" sz="3200" dirty="0"/>
              <a:t>(United Tractors for Community Health Responsibility) : </a:t>
            </a:r>
            <a:r>
              <a:rPr lang="en-US" sz="3200" dirty="0" err="1"/>
              <a:t>bidang</a:t>
            </a:r>
            <a:r>
              <a:rPr lang="en-US" sz="3200" dirty="0"/>
              <a:t> </a:t>
            </a:r>
            <a:r>
              <a:rPr lang="en-US" sz="3200" dirty="0" err="1"/>
              <a:t>Kesehatan</a:t>
            </a:r>
            <a:r>
              <a:rPr lang="en-US" sz="3200" dirty="0"/>
              <a:t> </a:t>
            </a:r>
            <a:r>
              <a:rPr lang="en-US" sz="3200" dirty="0" err="1" smtClean="0"/>
              <a:t>Masyarakat</a:t>
            </a:r>
            <a:endParaRPr lang="en-US" sz="3200" dirty="0" smtClean="0"/>
          </a:p>
          <a:p>
            <a:pPr marL="342900" lvl="0" indent="-342900" algn="l">
              <a:buFont typeface="Arial" panose="020B0604020202020204" pitchFamily="34" charset="0"/>
              <a:buChar char="•"/>
            </a:pPr>
            <a:r>
              <a:rPr lang="en-US" sz="3200" dirty="0" smtClean="0"/>
              <a:t>UTACTION </a:t>
            </a:r>
            <a:r>
              <a:rPr lang="en-US" sz="3200" dirty="0"/>
              <a:t>(United Tractors for Emergency Response and Action) : </a:t>
            </a:r>
            <a:r>
              <a:rPr lang="en-US" sz="3200" dirty="0" err="1"/>
              <a:t>bidang</a:t>
            </a:r>
            <a:r>
              <a:rPr lang="en-US" sz="3200" dirty="0"/>
              <a:t> </a:t>
            </a:r>
            <a:r>
              <a:rPr lang="en-US" sz="3200" dirty="0" err="1"/>
              <a:t>Tanggap</a:t>
            </a:r>
            <a:r>
              <a:rPr lang="en-US" sz="3200" dirty="0"/>
              <a:t> </a:t>
            </a:r>
            <a:r>
              <a:rPr lang="en-US" sz="3200" dirty="0" err="1"/>
              <a:t>Darurat</a:t>
            </a:r>
            <a:endParaRPr lang="en-US" sz="3200" dirty="0"/>
          </a:p>
          <a:p>
            <a:pPr algn="l"/>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
        <p:nvSpPr>
          <p:cNvPr id="7" name="Rounded Rectangle 6"/>
          <p:cNvSpPr/>
          <p:nvPr/>
        </p:nvSpPr>
        <p:spPr>
          <a:xfrm rot="5400000" flipV="1">
            <a:off x="3504643" y="3718726"/>
            <a:ext cx="4941822" cy="1028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90580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28600" y="365760"/>
            <a:ext cx="11589327" cy="11716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 </a:t>
            </a:r>
            <a:br>
              <a:rPr lang="en-US" dirty="0"/>
            </a:br>
            <a:r>
              <a:rPr lang="en-US" b="1" dirty="0"/>
              <a:t>Division </a:t>
            </a:r>
            <a:r>
              <a:rPr lang="en-US" b="1" dirty="0" smtClean="0"/>
              <a:t>1</a:t>
            </a:r>
            <a:r>
              <a:rPr lang="en-US" dirty="0" smtClean="0"/>
              <a:t> </a:t>
            </a:r>
            <a:r>
              <a:rPr lang="en-US" dirty="0"/>
              <a:t>Finance, Investor Relation, Procurement &amp; Investment, &amp; Accounting</a:t>
            </a:r>
            <a:br>
              <a:rPr lang="en-US" dirty="0"/>
            </a:br>
            <a:endParaRPr lang="en-US" dirty="0"/>
          </a:p>
        </p:txBody>
      </p:sp>
      <p:sp>
        <p:nvSpPr>
          <p:cNvPr id="3" name="Content Placeholder 2"/>
          <p:cNvSpPr>
            <a:spLocks noGrp="1"/>
          </p:cNvSpPr>
          <p:nvPr>
            <p:ph idx="1"/>
          </p:nvPr>
        </p:nvSpPr>
        <p:spPr>
          <a:xfrm>
            <a:off x="617471" y="1828800"/>
            <a:ext cx="3756370" cy="4351337"/>
          </a:xfrm>
        </p:spPr>
        <p:txBody>
          <a:bodyPr>
            <a:noAutofit/>
          </a:bodyPr>
          <a:lstStyle/>
          <a:p>
            <a:pPr marL="0" indent="0">
              <a:buNone/>
            </a:pPr>
            <a:r>
              <a:rPr lang="en-US" sz="2000" dirty="0" smtClean="0"/>
              <a:t>Next </a:t>
            </a:r>
            <a:r>
              <a:rPr lang="en-US" sz="2000" dirty="0"/>
              <a:t>Target:</a:t>
            </a:r>
          </a:p>
          <a:p>
            <a:pPr lvl="0"/>
            <a:r>
              <a:rPr lang="en-US" sz="2000" dirty="0" err="1"/>
              <a:t>Mencariterobosan-terobosan</a:t>
            </a:r>
            <a:r>
              <a:rPr lang="en-US" sz="2000" dirty="0"/>
              <a:t>  yang </a:t>
            </a:r>
            <a:r>
              <a:rPr lang="en-US" sz="2000" dirty="0" err="1"/>
              <a:t>inovatif</a:t>
            </a:r>
            <a:r>
              <a:rPr lang="en-US" sz="2000" dirty="0"/>
              <a:t> </a:t>
            </a:r>
            <a:r>
              <a:rPr lang="en-US" sz="2000" dirty="0" err="1"/>
              <a:t>untuk</a:t>
            </a:r>
            <a:r>
              <a:rPr lang="en-US" sz="2000" dirty="0"/>
              <a:t> </a:t>
            </a:r>
            <a:r>
              <a:rPr lang="en-US" sz="2000" dirty="0" err="1"/>
              <a:t>meningkatkan</a:t>
            </a:r>
            <a:r>
              <a:rPr lang="en-US" sz="2000" dirty="0"/>
              <a:t> </a:t>
            </a:r>
            <a:r>
              <a:rPr lang="en-US" sz="2000" dirty="0" err="1"/>
              <a:t>pangsa</a:t>
            </a:r>
            <a:r>
              <a:rPr lang="en-US" sz="2000" dirty="0"/>
              <a:t> </a:t>
            </a:r>
            <a:r>
              <a:rPr lang="en-US" sz="2000" dirty="0" err="1"/>
              <a:t>pasar</a:t>
            </a:r>
            <a:r>
              <a:rPr lang="en-US" sz="2000" dirty="0"/>
              <a:t> di </a:t>
            </a:r>
            <a:r>
              <a:rPr lang="en-US" sz="2000" dirty="0" err="1"/>
              <a:t>tengah</a:t>
            </a:r>
            <a:r>
              <a:rPr lang="en-US" sz="2000" dirty="0"/>
              <a:t> </a:t>
            </a:r>
            <a:r>
              <a:rPr lang="en-US" sz="2000" dirty="0" err="1"/>
              <a:t>tantangan</a:t>
            </a:r>
            <a:r>
              <a:rPr lang="en-US" sz="2000" dirty="0"/>
              <a:t> </a:t>
            </a:r>
            <a:r>
              <a:rPr lang="en-US" sz="2000" dirty="0" err="1"/>
              <a:t>menciutnya</a:t>
            </a:r>
            <a:r>
              <a:rPr lang="en-US" sz="2000" dirty="0"/>
              <a:t> market </a:t>
            </a:r>
            <a:r>
              <a:rPr lang="en-US" sz="2000" dirty="0" err="1"/>
              <a:t>alat-alatberat</a:t>
            </a:r>
            <a:r>
              <a:rPr lang="en-US" sz="2000" dirty="0"/>
              <a:t> (MARKET),</a:t>
            </a:r>
          </a:p>
          <a:p>
            <a:pPr lvl="0"/>
            <a:r>
              <a:rPr lang="en-US" sz="2000" dirty="0" err="1"/>
              <a:t>Menjamin</a:t>
            </a:r>
            <a:r>
              <a:rPr lang="en-US" sz="2000" dirty="0"/>
              <a:t> </a:t>
            </a:r>
            <a:r>
              <a:rPr lang="en-US" sz="2000" dirty="0" err="1"/>
              <a:t>kelancaran</a:t>
            </a:r>
            <a:r>
              <a:rPr lang="en-US" sz="2000" dirty="0"/>
              <a:t> </a:t>
            </a:r>
            <a:r>
              <a:rPr lang="en-US" sz="2000" dirty="0" err="1"/>
              <a:t>arus</a:t>
            </a:r>
            <a:r>
              <a:rPr lang="en-US" sz="2000" dirty="0"/>
              <a:t> </a:t>
            </a:r>
            <a:r>
              <a:rPr lang="en-US" sz="2000" dirty="0" err="1"/>
              <a:t>kas</a:t>
            </a:r>
            <a:r>
              <a:rPr lang="en-US" sz="2000" dirty="0"/>
              <a:t> </a:t>
            </a:r>
            <a:r>
              <a:rPr lang="en-US" sz="2000" dirty="0" err="1"/>
              <a:t>untuk</a:t>
            </a:r>
            <a:r>
              <a:rPr lang="en-US" sz="2000" dirty="0"/>
              <a:t> </a:t>
            </a:r>
            <a:r>
              <a:rPr lang="en-US" sz="2000" dirty="0" err="1"/>
              <a:t>menjaga</a:t>
            </a:r>
            <a:r>
              <a:rPr lang="en-US" sz="2000" dirty="0"/>
              <a:t> </a:t>
            </a:r>
            <a:r>
              <a:rPr lang="en-US" sz="2000" dirty="0" err="1"/>
              <a:t>kesehatan</a:t>
            </a:r>
            <a:r>
              <a:rPr lang="en-US" sz="2000" dirty="0"/>
              <a:t> operational (CASH),</a:t>
            </a:r>
          </a:p>
          <a:p>
            <a:pPr lvl="0"/>
            <a:r>
              <a:rPr lang="en-US" sz="2000" dirty="0" err="1"/>
              <a:t>Mengutamakan</a:t>
            </a:r>
            <a:r>
              <a:rPr lang="en-US" sz="2000" dirty="0"/>
              <a:t> </a:t>
            </a:r>
            <a:r>
              <a:rPr lang="en-US" sz="2000" dirty="0" err="1"/>
              <a:t>efisiensi</a:t>
            </a:r>
            <a:r>
              <a:rPr lang="en-US" sz="2000" dirty="0"/>
              <a:t> </a:t>
            </a:r>
            <a:r>
              <a:rPr lang="en-US" sz="2000" dirty="0" err="1"/>
              <a:t>biaya</a:t>
            </a:r>
            <a:r>
              <a:rPr lang="en-US" sz="2000" dirty="0"/>
              <a:t> </a:t>
            </a:r>
            <a:r>
              <a:rPr lang="en-US" sz="2000" dirty="0" err="1"/>
              <a:t>dalam</a:t>
            </a:r>
            <a:r>
              <a:rPr lang="en-US" sz="2000" dirty="0"/>
              <a:t> </a:t>
            </a:r>
            <a:r>
              <a:rPr lang="en-US" sz="2000" dirty="0" err="1"/>
              <a:t>setiap</a:t>
            </a:r>
            <a:r>
              <a:rPr lang="en-US" sz="2000" dirty="0"/>
              <a:t> </a:t>
            </a:r>
            <a:r>
              <a:rPr lang="en-US" sz="2000" dirty="0" err="1"/>
              <a:t>tindakan</a:t>
            </a:r>
            <a:r>
              <a:rPr lang="en-US" sz="2000" dirty="0"/>
              <a:t> </a:t>
            </a:r>
            <a:r>
              <a:rPr lang="en-US" sz="2000" dirty="0" err="1"/>
              <a:t>dengan</a:t>
            </a:r>
            <a:r>
              <a:rPr lang="en-US" sz="2000" dirty="0"/>
              <a:t> </a:t>
            </a:r>
            <a:r>
              <a:rPr lang="en-US" sz="2000" dirty="0" err="1"/>
              <a:t>tidakmengurangi</a:t>
            </a:r>
            <a:r>
              <a:rPr lang="en-US" sz="2000" dirty="0"/>
              <a:t> </a:t>
            </a:r>
            <a:r>
              <a:rPr lang="en-US" sz="2000" dirty="0" err="1"/>
              <a:t>tingkat</a:t>
            </a:r>
            <a:r>
              <a:rPr lang="en-US" sz="2000" dirty="0"/>
              <a:t> </a:t>
            </a:r>
            <a:r>
              <a:rPr lang="en-US" sz="2000" dirty="0" err="1"/>
              <a:t>produktifitas</a:t>
            </a:r>
            <a:r>
              <a:rPr lang="en-US" sz="2000" dirty="0"/>
              <a:t> </a:t>
            </a:r>
            <a:r>
              <a:rPr lang="en-US" sz="2000" dirty="0" err="1"/>
              <a:t>dan</a:t>
            </a:r>
            <a:r>
              <a:rPr lang="en-US" sz="2000" dirty="0"/>
              <a:t> </a:t>
            </a:r>
            <a:r>
              <a:rPr lang="en-US" sz="2000" dirty="0" err="1"/>
              <a:t>kepuasan</a:t>
            </a:r>
            <a:r>
              <a:rPr lang="en-US" sz="2000" dirty="0"/>
              <a:t> para </a:t>
            </a:r>
            <a:r>
              <a:rPr lang="en-US" sz="2000" dirty="0" err="1"/>
              <a:t>pemangku</a:t>
            </a:r>
            <a:r>
              <a:rPr lang="en-US" sz="2000" dirty="0"/>
              <a:t> </a:t>
            </a:r>
            <a:r>
              <a:rPr lang="en-US" sz="2000" dirty="0" err="1"/>
              <a:t>kepentingan</a:t>
            </a:r>
            <a:r>
              <a:rPr lang="en-US" sz="2000" dirty="0"/>
              <a:t> (COST</a:t>
            </a:r>
            <a:r>
              <a:rPr lang="en-US" sz="2000" dirty="0" smtClean="0"/>
              <a:t>),</a:t>
            </a:r>
            <a:endParaRPr lang="en-US" sz="2000" dirty="0"/>
          </a:p>
        </p:txBody>
      </p:sp>
      <p:sp>
        <p:nvSpPr>
          <p:cNvPr id="4" name="TextBox 3"/>
          <p:cNvSpPr txBox="1"/>
          <p:nvPr/>
        </p:nvSpPr>
        <p:spPr>
          <a:xfrm>
            <a:off x="4601497" y="1828800"/>
            <a:ext cx="3687097" cy="2308324"/>
          </a:xfrm>
          <a:prstGeom prst="rect">
            <a:avLst/>
          </a:prstGeom>
          <a:noFill/>
        </p:spPr>
        <p:txBody>
          <a:bodyPr wrap="square" rtlCol="0">
            <a:spAutoFit/>
          </a:bodyPr>
          <a:lstStyle/>
          <a:p>
            <a:r>
              <a:rPr lang="en-US" dirty="0"/>
              <a:t>Next Level:</a:t>
            </a:r>
          </a:p>
          <a:p>
            <a:pPr lvl="0"/>
            <a:r>
              <a:rPr lang="en-US" dirty="0" err="1"/>
              <a:t>Terus</a:t>
            </a:r>
            <a:r>
              <a:rPr lang="en-US" dirty="0"/>
              <a:t> </a:t>
            </a:r>
            <a:r>
              <a:rPr lang="en-US" dirty="0" err="1"/>
              <a:t>menciptakan</a:t>
            </a:r>
            <a:r>
              <a:rPr lang="en-US" dirty="0"/>
              <a:t> </a:t>
            </a:r>
            <a:r>
              <a:rPr lang="en-US" dirty="0" err="1"/>
              <a:t>solusi-solusi</a:t>
            </a:r>
            <a:r>
              <a:rPr lang="en-US" dirty="0"/>
              <a:t> </a:t>
            </a:r>
            <a:r>
              <a:rPr lang="en-US" dirty="0" err="1"/>
              <a:t>inovatif</a:t>
            </a:r>
            <a:r>
              <a:rPr lang="en-US" dirty="0"/>
              <a:t> </a:t>
            </a:r>
            <a:r>
              <a:rPr lang="en-US" dirty="0" err="1"/>
              <a:t>untuk</a:t>
            </a:r>
            <a:r>
              <a:rPr lang="en-US" dirty="0"/>
              <a:t> </a:t>
            </a:r>
            <a:r>
              <a:rPr lang="en-US" dirty="0" err="1"/>
              <a:t>menunjang</a:t>
            </a:r>
            <a:r>
              <a:rPr lang="en-US" dirty="0"/>
              <a:t> </a:t>
            </a:r>
            <a:r>
              <a:rPr lang="en-US" dirty="0" err="1"/>
              <a:t>kinerja</a:t>
            </a:r>
            <a:r>
              <a:rPr lang="en-US" dirty="0"/>
              <a:t> </a:t>
            </a:r>
            <a:r>
              <a:rPr lang="en-US" dirty="0" err="1"/>
              <a:t>dan</a:t>
            </a:r>
            <a:r>
              <a:rPr lang="en-US" dirty="0"/>
              <a:t> </a:t>
            </a:r>
            <a:r>
              <a:rPr lang="en-US" dirty="0" err="1"/>
              <a:t>kelangsungan</a:t>
            </a:r>
            <a:r>
              <a:rPr lang="en-US" dirty="0"/>
              <a:t> </a:t>
            </a:r>
            <a:r>
              <a:rPr lang="en-US" dirty="0" err="1"/>
              <a:t>bisnis</a:t>
            </a:r>
            <a:r>
              <a:rPr lang="en-US" dirty="0"/>
              <a:t> </a:t>
            </a:r>
            <a:r>
              <a:rPr lang="en-US" dirty="0" err="1"/>
              <a:t>pelanggan</a:t>
            </a:r>
            <a:r>
              <a:rPr lang="en-US" dirty="0"/>
              <a:t> demi </a:t>
            </a:r>
            <a:r>
              <a:rPr lang="en-US" dirty="0" err="1"/>
              <a:t>keberhasilan</a:t>
            </a:r>
            <a:r>
              <a:rPr lang="en-US" dirty="0"/>
              <a:t> </a:t>
            </a:r>
            <a:r>
              <a:rPr lang="en-US" dirty="0" err="1"/>
              <a:t>dan</a:t>
            </a:r>
            <a:r>
              <a:rPr lang="en-US" dirty="0"/>
              <a:t> </a:t>
            </a:r>
            <a:r>
              <a:rPr lang="en-US" dirty="0" err="1"/>
              <a:t>kelangsungan</a:t>
            </a:r>
            <a:r>
              <a:rPr lang="en-US" dirty="0"/>
              <a:t> </a:t>
            </a:r>
            <a:r>
              <a:rPr lang="en-US" dirty="0" err="1"/>
              <a:t>bisnis</a:t>
            </a:r>
            <a:r>
              <a:rPr lang="en-US" dirty="0"/>
              <a:t>  Perseroan</a:t>
            </a:r>
          </a:p>
          <a:p>
            <a:endParaRPr lang="en-US" dirty="0"/>
          </a:p>
          <a:p>
            <a:endParaRPr lang="en-US" dirty="0"/>
          </a:p>
        </p:txBody>
      </p:sp>
      <p:sp>
        <p:nvSpPr>
          <p:cNvPr id="5" name="TextBox 4"/>
          <p:cNvSpPr txBox="1"/>
          <p:nvPr/>
        </p:nvSpPr>
        <p:spPr>
          <a:xfrm>
            <a:off x="8568813" y="1828800"/>
            <a:ext cx="3274142" cy="2031325"/>
          </a:xfrm>
          <a:prstGeom prst="rect">
            <a:avLst/>
          </a:prstGeom>
          <a:noFill/>
        </p:spPr>
        <p:txBody>
          <a:bodyPr wrap="square" rtlCol="0">
            <a:spAutoFit/>
          </a:bodyPr>
          <a:lstStyle/>
          <a:p>
            <a:r>
              <a:rPr lang="en-US" dirty="0"/>
              <a:t>Next Landscape:</a:t>
            </a:r>
          </a:p>
          <a:p>
            <a:pPr lvl="0"/>
            <a:r>
              <a:rPr lang="en-US" dirty="0" err="1"/>
              <a:t>Tetap</a:t>
            </a:r>
            <a:r>
              <a:rPr lang="en-US" dirty="0"/>
              <a:t> </a:t>
            </a:r>
            <a:r>
              <a:rPr lang="en-US" dirty="0" err="1"/>
              <a:t>menjaga</a:t>
            </a:r>
            <a:r>
              <a:rPr lang="en-US" dirty="0"/>
              <a:t> </a:t>
            </a:r>
            <a:r>
              <a:rPr lang="en-US" dirty="0" err="1"/>
              <a:t>dan</a:t>
            </a:r>
            <a:r>
              <a:rPr lang="en-US" dirty="0"/>
              <a:t> </a:t>
            </a:r>
            <a:r>
              <a:rPr lang="en-US" dirty="0" err="1"/>
              <a:t>melanjutkan</a:t>
            </a:r>
            <a:r>
              <a:rPr lang="en-US" dirty="0"/>
              <a:t> </a:t>
            </a:r>
            <a:r>
              <a:rPr lang="en-US" dirty="0" err="1"/>
              <a:t>ekspans</a:t>
            </a:r>
            <a:r>
              <a:rPr lang="en-US" dirty="0"/>
              <a:t> </a:t>
            </a:r>
            <a:r>
              <a:rPr lang="en-US" dirty="0" err="1"/>
              <a:t>ibisnis</a:t>
            </a:r>
            <a:r>
              <a:rPr lang="en-US" dirty="0"/>
              <a:t>  yang </a:t>
            </a:r>
            <a:r>
              <a:rPr lang="en-US" dirty="0" err="1"/>
              <a:t>berfokus</a:t>
            </a:r>
            <a:r>
              <a:rPr lang="en-US" dirty="0"/>
              <a:t> </a:t>
            </a:r>
            <a:r>
              <a:rPr lang="en-US" dirty="0" err="1"/>
              <a:t>pada</a:t>
            </a:r>
            <a:r>
              <a:rPr lang="en-US" dirty="0"/>
              <a:t> </a:t>
            </a:r>
            <a:r>
              <a:rPr lang="en-US" dirty="0" err="1"/>
              <a:t>pertumbuhan</a:t>
            </a:r>
            <a:r>
              <a:rPr lang="en-US" dirty="0"/>
              <a:t> </a:t>
            </a:r>
            <a:r>
              <a:rPr lang="en-US" dirty="0" err="1"/>
              <a:t>dan</a:t>
            </a:r>
            <a:r>
              <a:rPr lang="en-US" dirty="0"/>
              <a:t> </a:t>
            </a:r>
            <a:r>
              <a:rPr lang="en-US" dirty="0" err="1"/>
              <a:t>optimasi</a:t>
            </a:r>
            <a:r>
              <a:rPr lang="en-US" dirty="0"/>
              <a:t> </a:t>
            </a:r>
            <a:r>
              <a:rPr lang="en-US" dirty="0" err="1"/>
              <a:t>biaya</a:t>
            </a:r>
            <a:r>
              <a:rPr lang="en-US" dirty="0"/>
              <a:t> di </a:t>
            </a:r>
            <a:r>
              <a:rPr lang="en-US" dirty="0" err="1"/>
              <a:t>dalam</a:t>
            </a:r>
            <a:r>
              <a:rPr lang="en-US" dirty="0"/>
              <a:t> value chain, </a:t>
            </a:r>
            <a:r>
              <a:rPr lang="en-US" dirty="0" err="1" smtClean="0"/>
              <a:t>dan</a:t>
            </a:r>
            <a:r>
              <a:rPr lang="en-US" dirty="0" smtClean="0"/>
              <a:t> </a:t>
            </a:r>
            <a:r>
              <a:rPr lang="en-US" dirty="0" err="1" smtClean="0"/>
              <a:t>Melanjutkan</a:t>
            </a:r>
            <a:r>
              <a:rPr lang="en-US" dirty="0" smtClean="0"/>
              <a:t> </a:t>
            </a:r>
            <a:r>
              <a:rPr lang="en-US" dirty="0" err="1"/>
              <a:t>transformasi</a:t>
            </a:r>
            <a:r>
              <a:rPr lang="en-US" dirty="0"/>
              <a:t> People, Process &amp; </a:t>
            </a:r>
            <a:r>
              <a:rPr lang="en-US" dirty="0" smtClean="0"/>
              <a:t>Infrastructure</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
        <p:nvSpPr>
          <p:cNvPr id="8" name="Rounded Rectangle 7"/>
          <p:cNvSpPr/>
          <p:nvPr/>
        </p:nvSpPr>
        <p:spPr>
          <a:xfrm rot="5400000" flipV="1">
            <a:off x="1954366" y="4110798"/>
            <a:ext cx="4941822" cy="1028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rot="5400000" flipV="1">
            <a:off x="5942467" y="4110798"/>
            <a:ext cx="4941822" cy="1028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65886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13850" y="317963"/>
            <a:ext cx="8544680" cy="10176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5128" y="218276"/>
            <a:ext cx="10515600" cy="1325562"/>
          </a:xfrm>
        </p:spPr>
        <p:txBody>
          <a:bodyPr/>
          <a:lstStyle/>
          <a:p>
            <a:r>
              <a:rPr lang="en-US" b="1" dirty="0"/>
              <a:t>Division </a:t>
            </a:r>
            <a:r>
              <a:rPr lang="en-US" b="1" dirty="0" smtClean="0"/>
              <a:t>2 </a:t>
            </a:r>
            <a:r>
              <a:rPr lang="en-US" dirty="0" err="1" smtClean="0"/>
              <a:t>Corpotate</a:t>
            </a:r>
            <a:r>
              <a:rPr lang="en-US" dirty="0" smtClean="0"/>
              <a:t> Strategic.</a:t>
            </a:r>
            <a:r>
              <a:rPr lang="en-US" dirty="0" smtClean="0">
                <a:effectLst/>
              </a:rPr>
              <a:t> </a:t>
            </a:r>
            <a:endParaRPr lang="en-US" dirty="0"/>
          </a:p>
        </p:txBody>
      </p:sp>
      <p:sp>
        <p:nvSpPr>
          <p:cNvPr id="3" name="Content Placeholder 2"/>
          <p:cNvSpPr>
            <a:spLocks noGrp="1"/>
          </p:cNvSpPr>
          <p:nvPr>
            <p:ph idx="1"/>
          </p:nvPr>
        </p:nvSpPr>
        <p:spPr>
          <a:xfrm>
            <a:off x="289159" y="1543838"/>
            <a:ext cx="4220941" cy="4970205"/>
          </a:xfrm>
        </p:spPr>
        <p:txBody>
          <a:bodyPr>
            <a:noAutofit/>
          </a:bodyPr>
          <a:lstStyle/>
          <a:p>
            <a:pPr marL="0" indent="0">
              <a:lnSpc>
                <a:spcPct val="100000"/>
              </a:lnSpc>
              <a:buNone/>
            </a:pPr>
            <a:r>
              <a:rPr lang="en-US" sz="1800" dirty="0" err="1" smtClean="0"/>
              <a:t>Strategi</a:t>
            </a:r>
            <a:r>
              <a:rPr lang="en-US" sz="1800" dirty="0" smtClean="0"/>
              <a:t>  </a:t>
            </a:r>
            <a:r>
              <a:rPr lang="en-US" sz="1800" dirty="0" err="1" smtClean="0"/>
              <a:t>pertumbuhan</a:t>
            </a:r>
            <a:r>
              <a:rPr lang="en-US" sz="1800" dirty="0" smtClean="0"/>
              <a:t> </a:t>
            </a:r>
            <a:r>
              <a:rPr lang="en-US" sz="1800" dirty="0" err="1" smtClean="0"/>
              <a:t>jangka</a:t>
            </a:r>
            <a:r>
              <a:rPr lang="en-US" sz="1800" dirty="0" smtClean="0"/>
              <a:t> </a:t>
            </a:r>
            <a:r>
              <a:rPr lang="en-US" sz="1800" dirty="0" err="1" smtClean="0"/>
              <a:t>pendek</a:t>
            </a:r>
            <a:r>
              <a:rPr lang="en-US" sz="1800" dirty="0" smtClean="0"/>
              <a:t> </a:t>
            </a:r>
            <a:r>
              <a:rPr lang="en-US" sz="1800" b="1" dirty="0" smtClean="0"/>
              <a:t>(Next </a:t>
            </a:r>
            <a:r>
              <a:rPr lang="en-US" sz="1800" b="1" dirty="0"/>
              <a:t>Target</a:t>
            </a:r>
            <a:r>
              <a:rPr lang="en-US" sz="1800" b="1" dirty="0" smtClean="0"/>
              <a:t>)</a:t>
            </a:r>
            <a:endParaRPr lang="en-US" sz="1800" b="1" dirty="0"/>
          </a:p>
          <a:p>
            <a:pPr marL="0" indent="0">
              <a:lnSpc>
                <a:spcPct val="100000"/>
              </a:lnSpc>
              <a:buNone/>
            </a:pPr>
            <a:r>
              <a:rPr lang="en-US" sz="1800" dirty="0" err="1"/>
              <a:t>B</a:t>
            </a:r>
            <a:r>
              <a:rPr lang="en-US" sz="1800" dirty="0" err="1" smtClean="0"/>
              <a:t>ertujuan</a:t>
            </a:r>
            <a:r>
              <a:rPr lang="en-US" sz="1800" dirty="0" smtClean="0"/>
              <a:t> </a:t>
            </a:r>
            <a:r>
              <a:rPr lang="en-US" sz="1800" dirty="0" err="1"/>
              <a:t>untuk</a:t>
            </a:r>
            <a:r>
              <a:rPr lang="en-US" sz="1800" dirty="0"/>
              <a:t> </a:t>
            </a:r>
            <a:r>
              <a:rPr lang="en-US" sz="1800" dirty="0" err="1"/>
              <a:t>mengelola</a:t>
            </a:r>
            <a:r>
              <a:rPr lang="en-US" sz="1800" dirty="0"/>
              <a:t> </a:t>
            </a:r>
            <a:r>
              <a:rPr lang="en-US" sz="1800" dirty="0" err="1"/>
              <a:t>pasar</a:t>
            </a:r>
            <a:r>
              <a:rPr lang="en-US" sz="1800" dirty="0"/>
              <a:t> (market), </a:t>
            </a:r>
            <a:r>
              <a:rPr lang="en-US" sz="1800" dirty="0" err="1"/>
              <a:t>uang</a:t>
            </a:r>
            <a:r>
              <a:rPr lang="en-US" sz="1800" dirty="0"/>
              <a:t> (cash) </a:t>
            </a:r>
            <a:r>
              <a:rPr lang="en-US" sz="1800" dirty="0" err="1"/>
              <a:t>dan</a:t>
            </a:r>
            <a:r>
              <a:rPr lang="en-US" sz="1800" dirty="0"/>
              <a:t> </a:t>
            </a:r>
            <a:r>
              <a:rPr lang="en-US" sz="1800" dirty="0" err="1"/>
              <a:t>biaya</a:t>
            </a:r>
            <a:r>
              <a:rPr lang="en-US" sz="1800" dirty="0"/>
              <a:t> (cost</a:t>
            </a:r>
            <a:r>
              <a:rPr lang="en-US" sz="1800" dirty="0" smtClean="0"/>
              <a:t>)</a:t>
            </a:r>
            <a:endParaRPr lang="en-US" sz="1800" dirty="0"/>
          </a:p>
          <a:p>
            <a:pPr lvl="0">
              <a:lnSpc>
                <a:spcPct val="100000"/>
              </a:lnSpc>
            </a:pPr>
            <a:r>
              <a:rPr lang="en-US" sz="1800" dirty="0" err="1"/>
              <a:t>Mencari</a:t>
            </a:r>
            <a:r>
              <a:rPr lang="en-US" sz="1800" dirty="0"/>
              <a:t> </a:t>
            </a:r>
            <a:r>
              <a:rPr lang="en-US" sz="1800" dirty="0" err="1"/>
              <a:t>terobosan-terobosan</a:t>
            </a:r>
            <a:r>
              <a:rPr lang="en-US" sz="1800" dirty="0"/>
              <a:t>  yang </a:t>
            </a:r>
            <a:r>
              <a:rPr lang="en-US" sz="1800" dirty="0" err="1"/>
              <a:t>inovatif</a:t>
            </a:r>
            <a:r>
              <a:rPr lang="en-US" sz="1800" dirty="0"/>
              <a:t> </a:t>
            </a:r>
            <a:r>
              <a:rPr lang="en-US" sz="1800" dirty="0" err="1"/>
              <a:t>untuk</a:t>
            </a:r>
            <a:r>
              <a:rPr lang="en-US" sz="1800" dirty="0"/>
              <a:t> </a:t>
            </a:r>
            <a:r>
              <a:rPr lang="en-US" sz="1800" dirty="0" err="1"/>
              <a:t>meningkatkan</a:t>
            </a:r>
            <a:r>
              <a:rPr lang="en-US" sz="1800" dirty="0"/>
              <a:t> </a:t>
            </a:r>
            <a:r>
              <a:rPr lang="en-US" sz="1800" dirty="0" err="1"/>
              <a:t>pangsa</a:t>
            </a:r>
            <a:r>
              <a:rPr lang="en-US" sz="1800" dirty="0"/>
              <a:t> </a:t>
            </a:r>
            <a:r>
              <a:rPr lang="en-US" sz="1800" dirty="0" err="1"/>
              <a:t>pasar</a:t>
            </a:r>
            <a:r>
              <a:rPr lang="en-US" sz="1800" dirty="0"/>
              <a:t> di </a:t>
            </a:r>
            <a:r>
              <a:rPr lang="en-US" sz="1800" dirty="0" err="1"/>
              <a:t>tengah</a:t>
            </a:r>
            <a:r>
              <a:rPr lang="en-US" sz="1800" dirty="0"/>
              <a:t> </a:t>
            </a:r>
            <a:r>
              <a:rPr lang="en-US" sz="1800" dirty="0" err="1"/>
              <a:t>tantangan</a:t>
            </a:r>
            <a:r>
              <a:rPr lang="en-US" sz="1800" dirty="0"/>
              <a:t> </a:t>
            </a:r>
            <a:r>
              <a:rPr lang="en-US" sz="1800" dirty="0" err="1"/>
              <a:t>menciutnya</a:t>
            </a:r>
            <a:r>
              <a:rPr lang="en-US" sz="1800" dirty="0"/>
              <a:t> </a:t>
            </a:r>
            <a:r>
              <a:rPr lang="en-US" sz="1800" dirty="0" err="1"/>
              <a:t>pasaralat-alatberat</a:t>
            </a:r>
            <a:r>
              <a:rPr lang="en-US" sz="1800" dirty="0"/>
              <a:t> (market).</a:t>
            </a:r>
          </a:p>
          <a:p>
            <a:pPr lvl="0">
              <a:lnSpc>
                <a:spcPct val="100000"/>
              </a:lnSpc>
            </a:pPr>
            <a:r>
              <a:rPr lang="en-US" sz="1800" dirty="0" err="1"/>
              <a:t>Menjamin</a:t>
            </a:r>
            <a:r>
              <a:rPr lang="en-US" sz="1800" dirty="0"/>
              <a:t> </a:t>
            </a:r>
            <a:r>
              <a:rPr lang="en-US" sz="1800" dirty="0" err="1"/>
              <a:t>kelancaran</a:t>
            </a:r>
            <a:r>
              <a:rPr lang="en-US" sz="1800" dirty="0"/>
              <a:t> </a:t>
            </a:r>
            <a:r>
              <a:rPr lang="en-US" sz="1800" dirty="0" err="1"/>
              <a:t>arus</a:t>
            </a:r>
            <a:r>
              <a:rPr lang="en-US" sz="1800" dirty="0"/>
              <a:t> </a:t>
            </a:r>
            <a:r>
              <a:rPr lang="en-US" sz="1800" dirty="0" err="1"/>
              <a:t>kas</a:t>
            </a:r>
            <a:r>
              <a:rPr lang="en-US" sz="1800" dirty="0"/>
              <a:t> </a:t>
            </a:r>
            <a:r>
              <a:rPr lang="en-US" sz="1800" dirty="0" err="1"/>
              <a:t>untuk</a:t>
            </a:r>
            <a:r>
              <a:rPr lang="en-US" sz="1800" dirty="0"/>
              <a:t> </a:t>
            </a:r>
            <a:r>
              <a:rPr lang="en-US" sz="1800" dirty="0" err="1"/>
              <a:t>menjaga</a:t>
            </a:r>
            <a:r>
              <a:rPr lang="en-US" sz="1800" dirty="0"/>
              <a:t> </a:t>
            </a:r>
            <a:r>
              <a:rPr lang="en-US" sz="1800" dirty="0" err="1"/>
              <a:t>kesehatan</a:t>
            </a:r>
            <a:r>
              <a:rPr lang="en-US" sz="1800" dirty="0"/>
              <a:t> </a:t>
            </a:r>
            <a:r>
              <a:rPr lang="en-US" sz="1800" dirty="0" err="1"/>
              <a:t>operasional</a:t>
            </a:r>
            <a:r>
              <a:rPr lang="en-US" sz="1800" dirty="0"/>
              <a:t>.</a:t>
            </a:r>
          </a:p>
          <a:p>
            <a:pPr lvl="0">
              <a:lnSpc>
                <a:spcPct val="100000"/>
              </a:lnSpc>
            </a:pPr>
            <a:r>
              <a:rPr lang="en-US" sz="1800" dirty="0" err="1"/>
              <a:t>Mengutamakan</a:t>
            </a:r>
            <a:r>
              <a:rPr lang="en-US" sz="1800" dirty="0"/>
              <a:t> </a:t>
            </a:r>
            <a:r>
              <a:rPr lang="en-US" sz="1800" dirty="0" err="1"/>
              <a:t>efisiensi</a:t>
            </a:r>
            <a:r>
              <a:rPr lang="en-US" sz="1800" dirty="0"/>
              <a:t> </a:t>
            </a:r>
            <a:r>
              <a:rPr lang="en-US" sz="1800" dirty="0" err="1"/>
              <a:t>biaya</a:t>
            </a:r>
            <a:r>
              <a:rPr lang="en-US" sz="1800" dirty="0"/>
              <a:t> </a:t>
            </a:r>
            <a:r>
              <a:rPr lang="en-US" sz="1800" dirty="0" err="1"/>
              <a:t>dalam</a:t>
            </a:r>
            <a:r>
              <a:rPr lang="en-US" sz="1800" dirty="0"/>
              <a:t> </a:t>
            </a:r>
            <a:r>
              <a:rPr lang="en-US" sz="1800" dirty="0" err="1"/>
              <a:t>setiap</a:t>
            </a:r>
            <a:r>
              <a:rPr lang="en-US" sz="1800" dirty="0"/>
              <a:t> </a:t>
            </a:r>
            <a:r>
              <a:rPr lang="en-US" sz="1800" dirty="0" err="1"/>
              <a:t>tindakan</a:t>
            </a:r>
            <a:r>
              <a:rPr lang="en-US" sz="1800" dirty="0"/>
              <a:t> </a:t>
            </a:r>
            <a:r>
              <a:rPr lang="en-US" sz="1800" dirty="0" err="1"/>
              <a:t>dengan</a:t>
            </a:r>
            <a:r>
              <a:rPr lang="en-US" sz="1800" dirty="0"/>
              <a:t> </a:t>
            </a:r>
            <a:r>
              <a:rPr lang="en-US" sz="1800" dirty="0" err="1"/>
              <a:t>tidak</a:t>
            </a:r>
            <a:r>
              <a:rPr lang="en-US" sz="1800" dirty="0"/>
              <a:t> </a:t>
            </a:r>
            <a:r>
              <a:rPr lang="en-US" sz="1800" dirty="0" err="1"/>
              <a:t>mengurangi</a:t>
            </a:r>
            <a:r>
              <a:rPr lang="en-US" sz="1800" dirty="0"/>
              <a:t> </a:t>
            </a:r>
            <a:r>
              <a:rPr lang="en-US" sz="1800" dirty="0" err="1"/>
              <a:t>tingkat</a:t>
            </a:r>
            <a:r>
              <a:rPr lang="en-US" sz="1800" dirty="0"/>
              <a:t> </a:t>
            </a:r>
            <a:r>
              <a:rPr lang="en-US" sz="1800" dirty="0" err="1"/>
              <a:t>produktivitas</a:t>
            </a:r>
            <a:r>
              <a:rPr lang="en-US" sz="1800" dirty="0"/>
              <a:t> </a:t>
            </a:r>
            <a:r>
              <a:rPr lang="en-US" sz="1800" dirty="0" err="1"/>
              <a:t>dan</a:t>
            </a:r>
            <a:r>
              <a:rPr lang="en-US" sz="1800" dirty="0"/>
              <a:t> </a:t>
            </a:r>
            <a:r>
              <a:rPr lang="en-US" sz="1800" dirty="0" err="1"/>
              <a:t>kepuasan</a:t>
            </a:r>
            <a:r>
              <a:rPr lang="en-US" sz="1800" dirty="0"/>
              <a:t> para </a:t>
            </a:r>
            <a:r>
              <a:rPr lang="en-US" sz="1800" dirty="0" err="1"/>
              <a:t>pemangku</a:t>
            </a:r>
            <a:r>
              <a:rPr lang="en-US" sz="1800" dirty="0"/>
              <a:t> </a:t>
            </a:r>
            <a:r>
              <a:rPr lang="en-US" sz="1800" dirty="0" err="1"/>
              <a:t>kepentingan</a:t>
            </a:r>
            <a:r>
              <a:rPr lang="en-US" sz="1800" dirty="0"/>
              <a:t>.</a:t>
            </a:r>
          </a:p>
          <a:p>
            <a:pPr>
              <a:lnSpc>
                <a:spcPct val="100000"/>
              </a:lnSpc>
            </a:pPr>
            <a:endParaRPr lang="en-US" sz="1800" dirty="0"/>
          </a:p>
        </p:txBody>
      </p:sp>
      <p:sp>
        <p:nvSpPr>
          <p:cNvPr id="4" name="TextBox 3"/>
          <p:cNvSpPr txBox="1"/>
          <p:nvPr/>
        </p:nvSpPr>
        <p:spPr>
          <a:xfrm>
            <a:off x="4895011" y="1543838"/>
            <a:ext cx="3235819" cy="4358116"/>
          </a:xfrm>
          <a:prstGeom prst="rect">
            <a:avLst/>
          </a:prstGeom>
          <a:noFill/>
        </p:spPr>
        <p:txBody>
          <a:bodyPr wrap="square" rtlCol="0">
            <a:spAutoFit/>
          </a:bodyPr>
          <a:lstStyle/>
          <a:p>
            <a:pPr>
              <a:lnSpc>
                <a:spcPct val="120000"/>
              </a:lnSpc>
            </a:pPr>
            <a:r>
              <a:rPr lang="en-US" dirty="0" err="1"/>
              <a:t>Strategi</a:t>
            </a:r>
            <a:r>
              <a:rPr lang="en-US" dirty="0"/>
              <a:t> </a:t>
            </a:r>
            <a:r>
              <a:rPr lang="en-US" dirty="0" err="1"/>
              <a:t>pertumbuhan</a:t>
            </a:r>
            <a:r>
              <a:rPr lang="en-US" dirty="0"/>
              <a:t> </a:t>
            </a:r>
            <a:r>
              <a:rPr lang="en-US" dirty="0" err="1"/>
              <a:t>jangka</a:t>
            </a:r>
            <a:r>
              <a:rPr lang="en-US" dirty="0"/>
              <a:t> </a:t>
            </a:r>
            <a:r>
              <a:rPr lang="en-US" dirty="0" err="1"/>
              <a:t>menengah</a:t>
            </a:r>
            <a:r>
              <a:rPr lang="en-US" dirty="0"/>
              <a:t> </a:t>
            </a:r>
            <a:r>
              <a:rPr lang="en-US" b="1" dirty="0"/>
              <a:t>(Next Level</a:t>
            </a:r>
            <a:r>
              <a:rPr lang="en-US" b="1" dirty="0" smtClean="0"/>
              <a:t>)</a:t>
            </a:r>
          </a:p>
          <a:p>
            <a:pPr>
              <a:lnSpc>
                <a:spcPct val="120000"/>
              </a:lnSpc>
            </a:pPr>
            <a:endParaRPr lang="en-US" dirty="0"/>
          </a:p>
          <a:p>
            <a:pPr>
              <a:lnSpc>
                <a:spcPct val="120000"/>
              </a:lnSpc>
            </a:pPr>
            <a:r>
              <a:rPr lang="en-US" dirty="0" err="1" smtClean="0"/>
              <a:t>Strategi</a:t>
            </a:r>
            <a:r>
              <a:rPr lang="en-US" dirty="0" smtClean="0"/>
              <a:t> </a:t>
            </a:r>
            <a:r>
              <a:rPr lang="en-US" dirty="0" err="1"/>
              <a:t>ini</a:t>
            </a:r>
            <a:r>
              <a:rPr lang="en-US" dirty="0"/>
              <a:t> </a:t>
            </a:r>
            <a:r>
              <a:rPr lang="en-US" dirty="0" err="1"/>
              <a:t>difokuskan</a:t>
            </a:r>
            <a:r>
              <a:rPr lang="en-US" dirty="0"/>
              <a:t> </a:t>
            </a:r>
            <a:r>
              <a:rPr lang="en-US" dirty="0" err="1"/>
              <a:t>untuk</a:t>
            </a:r>
            <a:r>
              <a:rPr lang="en-US" dirty="0"/>
              <a:t> </a:t>
            </a:r>
            <a:r>
              <a:rPr lang="en-US" dirty="0" err="1"/>
              <a:t>meningkatkan</a:t>
            </a:r>
            <a:r>
              <a:rPr lang="en-US" dirty="0"/>
              <a:t> </a:t>
            </a:r>
            <a:r>
              <a:rPr lang="en-US" dirty="0" err="1"/>
              <a:t>pendapatan</a:t>
            </a:r>
            <a:r>
              <a:rPr lang="en-US" dirty="0"/>
              <a:t> </a:t>
            </a:r>
            <a:r>
              <a:rPr lang="en-US" dirty="0" err="1"/>
              <a:t>dan</a:t>
            </a:r>
            <a:r>
              <a:rPr lang="en-US" dirty="0"/>
              <a:t> </a:t>
            </a:r>
            <a:r>
              <a:rPr lang="en-US" dirty="0" err="1"/>
              <a:t>laba</a:t>
            </a:r>
            <a:r>
              <a:rPr lang="en-US" dirty="0"/>
              <a:t> Perseroan </a:t>
            </a:r>
            <a:r>
              <a:rPr lang="en-US" dirty="0" err="1"/>
              <a:t>melalui</a:t>
            </a:r>
            <a:r>
              <a:rPr lang="en-US" dirty="0"/>
              <a:t> </a:t>
            </a:r>
            <a:r>
              <a:rPr lang="en-US" dirty="0" err="1"/>
              <a:t>pemberiannilai-nilai</a:t>
            </a:r>
            <a:r>
              <a:rPr lang="en-US" dirty="0"/>
              <a:t> yang </a:t>
            </a:r>
            <a:r>
              <a:rPr lang="en-US" dirty="0" err="1"/>
              <a:t>inovatif</a:t>
            </a:r>
            <a:r>
              <a:rPr lang="en-US" dirty="0"/>
              <a:t> </a:t>
            </a:r>
            <a:r>
              <a:rPr lang="en-US" dirty="0" err="1"/>
              <a:t>bagi</a:t>
            </a:r>
            <a:r>
              <a:rPr lang="en-US" dirty="0"/>
              <a:t> </a:t>
            </a:r>
            <a:r>
              <a:rPr lang="en-US" dirty="0" err="1"/>
              <a:t>pelanggan</a:t>
            </a:r>
            <a:r>
              <a:rPr lang="en-US" dirty="0"/>
              <a:t>, </a:t>
            </a:r>
            <a:r>
              <a:rPr lang="en-US" dirty="0" err="1"/>
              <a:t>atau</a:t>
            </a:r>
            <a:r>
              <a:rPr lang="en-US" dirty="0"/>
              <a:t> </a:t>
            </a:r>
            <a:r>
              <a:rPr lang="en-US" dirty="0" err="1"/>
              <a:t>disebut</a:t>
            </a:r>
            <a:r>
              <a:rPr lang="en-US" dirty="0"/>
              <a:t> </a:t>
            </a:r>
            <a:r>
              <a:rPr lang="en-US" dirty="0" err="1"/>
              <a:t>sebagai</a:t>
            </a:r>
            <a:r>
              <a:rPr lang="en-US" dirty="0"/>
              <a:t> end-to-end solution, </a:t>
            </a:r>
            <a:r>
              <a:rPr lang="en-US" dirty="0" err="1"/>
              <a:t>dimana</a:t>
            </a:r>
            <a:r>
              <a:rPr lang="en-US" dirty="0"/>
              <a:t> Perseroan </a:t>
            </a:r>
            <a:r>
              <a:rPr lang="en-US" dirty="0" err="1"/>
              <a:t>memposisikan</a:t>
            </a:r>
            <a:r>
              <a:rPr lang="en-US" dirty="0"/>
              <a:t> </a:t>
            </a:r>
            <a:r>
              <a:rPr lang="en-US" dirty="0" err="1"/>
              <a:t>diri</a:t>
            </a:r>
            <a:r>
              <a:rPr lang="en-US" dirty="0"/>
              <a:t> </a:t>
            </a:r>
            <a:r>
              <a:rPr lang="en-US" dirty="0" err="1"/>
              <a:t>sebagai</a:t>
            </a:r>
            <a:r>
              <a:rPr lang="en-US" dirty="0"/>
              <a:t> solution provider.</a:t>
            </a:r>
          </a:p>
          <a:p>
            <a:endParaRPr lang="en-US" dirty="0"/>
          </a:p>
        </p:txBody>
      </p:sp>
      <p:sp>
        <p:nvSpPr>
          <p:cNvPr id="5" name="TextBox 4"/>
          <p:cNvSpPr txBox="1"/>
          <p:nvPr/>
        </p:nvSpPr>
        <p:spPr>
          <a:xfrm>
            <a:off x="8515741" y="1524347"/>
            <a:ext cx="3400957" cy="5078313"/>
          </a:xfrm>
          <a:prstGeom prst="rect">
            <a:avLst/>
          </a:prstGeom>
          <a:noFill/>
        </p:spPr>
        <p:txBody>
          <a:bodyPr wrap="square" rtlCol="0">
            <a:spAutoFit/>
          </a:bodyPr>
          <a:lstStyle/>
          <a:p>
            <a:r>
              <a:rPr lang="en-US" dirty="0" err="1"/>
              <a:t>Strategi</a:t>
            </a:r>
            <a:r>
              <a:rPr lang="en-US" dirty="0"/>
              <a:t> </a:t>
            </a:r>
            <a:r>
              <a:rPr lang="en-US" dirty="0" err="1" smtClean="0"/>
              <a:t>pertumbuhan</a:t>
            </a:r>
            <a:r>
              <a:rPr lang="en-US" dirty="0" smtClean="0"/>
              <a:t> </a:t>
            </a:r>
            <a:r>
              <a:rPr lang="en-US" dirty="0" err="1" smtClean="0"/>
              <a:t>jangka</a:t>
            </a:r>
            <a:r>
              <a:rPr lang="en-US" dirty="0" smtClean="0"/>
              <a:t> </a:t>
            </a:r>
            <a:r>
              <a:rPr lang="en-US" dirty="0" err="1" smtClean="0"/>
              <a:t>panjang</a:t>
            </a:r>
            <a:r>
              <a:rPr lang="en-US" dirty="0" smtClean="0"/>
              <a:t> </a:t>
            </a:r>
            <a:r>
              <a:rPr lang="en-US" b="1" dirty="0"/>
              <a:t>(Next Landscape</a:t>
            </a:r>
            <a:r>
              <a:rPr lang="en-US" b="1" dirty="0" smtClean="0"/>
              <a:t>)</a:t>
            </a:r>
          </a:p>
          <a:p>
            <a:endParaRPr lang="en-US" dirty="0" smtClean="0"/>
          </a:p>
          <a:p>
            <a:r>
              <a:rPr lang="en-US" dirty="0" err="1" smtClean="0"/>
              <a:t>Strategi</a:t>
            </a:r>
            <a:r>
              <a:rPr lang="en-US" dirty="0" smtClean="0"/>
              <a:t> </a:t>
            </a:r>
            <a:r>
              <a:rPr lang="en-US" dirty="0" err="1"/>
              <a:t>ini</a:t>
            </a:r>
            <a:r>
              <a:rPr lang="en-US" dirty="0"/>
              <a:t> </a:t>
            </a:r>
            <a:r>
              <a:rPr lang="en-US" dirty="0" err="1"/>
              <a:t>difokuskan</a:t>
            </a:r>
            <a:r>
              <a:rPr lang="en-US" dirty="0"/>
              <a:t> </a:t>
            </a:r>
            <a:r>
              <a:rPr lang="en-US" dirty="0" err="1"/>
              <a:t>pada</a:t>
            </a:r>
            <a:r>
              <a:rPr lang="en-US" dirty="0"/>
              <a:t> </a:t>
            </a:r>
            <a:r>
              <a:rPr lang="en-US" dirty="0" err="1"/>
              <a:t>perluasan</a:t>
            </a:r>
            <a:r>
              <a:rPr lang="en-US" dirty="0"/>
              <a:t> </a:t>
            </a:r>
            <a:r>
              <a:rPr lang="en-US" dirty="0" err="1"/>
              <a:t>usaha</a:t>
            </a:r>
            <a:r>
              <a:rPr lang="en-US" dirty="0"/>
              <a:t> </a:t>
            </a:r>
            <a:r>
              <a:rPr lang="en-US" dirty="0" err="1"/>
              <a:t>kebidang</a:t>
            </a:r>
            <a:r>
              <a:rPr lang="en-US" dirty="0"/>
              <a:t> </a:t>
            </a:r>
            <a:r>
              <a:rPr lang="en-US" dirty="0" err="1"/>
              <a:t>baru</a:t>
            </a:r>
            <a:r>
              <a:rPr lang="en-US" dirty="0"/>
              <a:t> yang </a:t>
            </a:r>
            <a:r>
              <a:rPr lang="en-US" dirty="0" err="1"/>
              <a:t>sinergis</a:t>
            </a:r>
            <a:r>
              <a:rPr lang="en-US" dirty="0"/>
              <a:t> </a:t>
            </a:r>
            <a:r>
              <a:rPr lang="en-US" dirty="0" err="1"/>
              <a:t>dengan</a:t>
            </a:r>
            <a:r>
              <a:rPr lang="en-US" dirty="0"/>
              <a:t> </a:t>
            </a:r>
            <a:r>
              <a:rPr lang="en-US" dirty="0" err="1"/>
              <a:t>usaha</a:t>
            </a:r>
            <a:r>
              <a:rPr lang="en-US" dirty="0"/>
              <a:t> Perseroan </a:t>
            </a:r>
            <a:r>
              <a:rPr lang="en-US" dirty="0" err="1"/>
              <a:t>saat</a:t>
            </a:r>
            <a:r>
              <a:rPr lang="en-US" dirty="0"/>
              <a:t> </a:t>
            </a:r>
            <a:r>
              <a:rPr lang="en-US" dirty="0" err="1"/>
              <a:t>ini</a:t>
            </a:r>
            <a:r>
              <a:rPr lang="en-US" dirty="0"/>
              <a:t>. </a:t>
            </a:r>
            <a:r>
              <a:rPr lang="en-US" dirty="0" smtClean="0"/>
              <a:t>Sector </a:t>
            </a:r>
            <a:r>
              <a:rPr lang="en-US" dirty="0" err="1" smtClean="0"/>
              <a:t>pertambangan</a:t>
            </a:r>
            <a:r>
              <a:rPr lang="en-US" dirty="0" smtClean="0"/>
              <a:t> </a:t>
            </a:r>
            <a:r>
              <a:rPr lang="en-US" dirty="0" err="1"/>
              <a:t>dan</a:t>
            </a:r>
            <a:r>
              <a:rPr lang="en-US" dirty="0"/>
              <a:t> energy </a:t>
            </a:r>
            <a:r>
              <a:rPr lang="en-US" dirty="0" err="1"/>
              <a:t>dipilih</a:t>
            </a:r>
            <a:r>
              <a:rPr lang="en-US" dirty="0"/>
              <a:t> </a:t>
            </a:r>
            <a:r>
              <a:rPr lang="en-US" dirty="0" err="1"/>
              <a:t>untuk</a:t>
            </a:r>
            <a:r>
              <a:rPr lang="en-US" dirty="0"/>
              <a:t> </a:t>
            </a:r>
            <a:r>
              <a:rPr lang="en-US" dirty="0" err="1"/>
              <a:t>menjadi</a:t>
            </a:r>
            <a:r>
              <a:rPr lang="en-US" dirty="0"/>
              <a:t> </a:t>
            </a:r>
            <a:r>
              <a:rPr lang="en-US" dirty="0" err="1"/>
              <a:t>dasar</a:t>
            </a:r>
            <a:r>
              <a:rPr lang="en-US" dirty="0"/>
              <a:t> </a:t>
            </a:r>
            <a:r>
              <a:rPr lang="en-US" dirty="0" err="1"/>
              <a:t>pertumbuhan</a:t>
            </a:r>
            <a:r>
              <a:rPr lang="en-US" dirty="0"/>
              <a:t> di </a:t>
            </a:r>
            <a:r>
              <a:rPr lang="en-US" dirty="0" err="1"/>
              <a:t>masa</a:t>
            </a:r>
            <a:r>
              <a:rPr lang="en-US" dirty="0"/>
              <a:t> </a:t>
            </a:r>
            <a:r>
              <a:rPr lang="en-US" dirty="0" err="1"/>
              <a:t>mendatang</a:t>
            </a:r>
            <a:r>
              <a:rPr lang="en-US" dirty="0"/>
              <a:t> </a:t>
            </a:r>
            <a:r>
              <a:rPr lang="en-US" dirty="0" err="1"/>
              <a:t>oleh</a:t>
            </a:r>
            <a:r>
              <a:rPr lang="en-US" dirty="0"/>
              <a:t> </a:t>
            </a:r>
            <a:r>
              <a:rPr lang="en-US" dirty="0" err="1"/>
              <a:t>karena</a:t>
            </a:r>
            <a:r>
              <a:rPr lang="en-US" dirty="0"/>
              <a:t> </a:t>
            </a:r>
            <a:r>
              <a:rPr lang="en-US" dirty="0" err="1"/>
              <a:t>potensinya</a:t>
            </a:r>
            <a:r>
              <a:rPr lang="en-US" dirty="0"/>
              <a:t> yang </a:t>
            </a:r>
            <a:r>
              <a:rPr lang="en-US" dirty="0" err="1"/>
              <a:t>besar</a:t>
            </a:r>
            <a:r>
              <a:rPr lang="en-US" dirty="0"/>
              <a:t> </a:t>
            </a:r>
            <a:r>
              <a:rPr lang="en-US" dirty="0" err="1"/>
              <a:t>dan</a:t>
            </a:r>
            <a:r>
              <a:rPr lang="en-US" dirty="0"/>
              <a:t> </a:t>
            </a:r>
            <a:r>
              <a:rPr lang="en-US" dirty="0" err="1"/>
              <a:t>sinerginya</a:t>
            </a:r>
            <a:r>
              <a:rPr lang="en-US" dirty="0"/>
              <a:t> </a:t>
            </a:r>
            <a:r>
              <a:rPr lang="en-US" dirty="0" err="1"/>
              <a:t>dengan</a:t>
            </a:r>
            <a:r>
              <a:rPr lang="en-US" dirty="0"/>
              <a:t> </a:t>
            </a:r>
            <a:r>
              <a:rPr lang="en-US" dirty="0" err="1"/>
              <a:t>bisnis</a:t>
            </a:r>
            <a:r>
              <a:rPr lang="en-US" dirty="0"/>
              <a:t> </a:t>
            </a:r>
            <a:r>
              <a:rPr lang="en-US" dirty="0" err="1"/>
              <a:t>alat</a:t>
            </a:r>
            <a:r>
              <a:rPr lang="en-US" dirty="0"/>
              <a:t> </a:t>
            </a:r>
            <a:r>
              <a:rPr lang="en-US" dirty="0" err="1"/>
              <a:t>beratdan</a:t>
            </a:r>
            <a:r>
              <a:rPr lang="en-US" dirty="0"/>
              <a:t> </a:t>
            </a:r>
            <a:r>
              <a:rPr lang="en-US" dirty="0" err="1"/>
              <a:t>kontraktor</a:t>
            </a:r>
            <a:r>
              <a:rPr lang="en-US" dirty="0"/>
              <a:t> </a:t>
            </a:r>
            <a:r>
              <a:rPr lang="en-US" dirty="0" err="1"/>
              <a:t>penambangan</a:t>
            </a:r>
            <a:r>
              <a:rPr lang="en-US" dirty="0"/>
              <a:t>. Tambang </a:t>
            </a:r>
            <a:r>
              <a:rPr lang="en-US" dirty="0" err="1"/>
              <a:t>batubara</a:t>
            </a:r>
            <a:r>
              <a:rPr lang="en-US" dirty="0"/>
              <a:t> </a:t>
            </a:r>
            <a:r>
              <a:rPr lang="en-US" dirty="0" err="1"/>
              <a:t>adalah</a:t>
            </a:r>
            <a:r>
              <a:rPr lang="en-US" dirty="0"/>
              <a:t> </a:t>
            </a:r>
            <a:r>
              <a:rPr lang="en-US" dirty="0" err="1"/>
              <a:t>langkah</a:t>
            </a:r>
            <a:r>
              <a:rPr lang="en-US" dirty="0"/>
              <a:t> </a:t>
            </a:r>
            <a:r>
              <a:rPr lang="en-US" dirty="0" err="1"/>
              <a:t>awal</a:t>
            </a:r>
            <a:r>
              <a:rPr lang="en-US" dirty="0"/>
              <a:t> Perseroan </a:t>
            </a:r>
            <a:r>
              <a:rPr lang="en-US" dirty="0" err="1"/>
              <a:t>dalam</a:t>
            </a:r>
            <a:r>
              <a:rPr lang="en-US" dirty="0"/>
              <a:t> </a:t>
            </a:r>
            <a:r>
              <a:rPr lang="en-US" dirty="0" err="1"/>
              <a:t>rangka</a:t>
            </a:r>
            <a:r>
              <a:rPr lang="en-US" dirty="0"/>
              <a:t> </a:t>
            </a:r>
            <a:r>
              <a:rPr lang="en-US" dirty="0" err="1"/>
              <a:t>membangunn</a:t>
            </a:r>
            <a:r>
              <a:rPr lang="en-US" dirty="0"/>
              <a:t> </a:t>
            </a:r>
            <a:r>
              <a:rPr lang="en-US" dirty="0" err="1"/>
              <a:t>bisnis</a:t>
            </a:r>
            <a:r>
              <a:rPr lang="en-US" dirty="0"/>
              <a:t>  value chain yang </a:t>
            </a:r>
            <a:r>
              <a:rPr lang="en-US" dirty="0" err="1"/>
              <a:t>terpadu</a:t>
            </a:r>
            <a:r>
              <a:rPr lang="en-US" dirty="0"/>
              <a:t>.</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7414" y="218276"/>
            <a:ext cx="1379283" cy="608507"/>
          </a:xfrm>
          <a:prstGeom prst="rect">
            <a:avLst/>
          </a:prstGeom>
        </p:spPr>
      </p:pic>
      <p:sp>
        <p:nvSpPr>
          <p:cNvPr id="8" name="Rounded Rectangle 7"/>
          <p:cNvSpPr/>
          <p:nvPr/>
        </p:nvSpPr>
        <p:spPr>
          <a:xfrm rot="5400000" flipV="1">
            <a:off x="2158088" y="3991697"/>
            <a:ext cx="4941822" cy="1028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5400000" flipV="1">
            <a:off x="5749504" y="3991697"/>
            <a:ext cx="4941822" cy="10287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98275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76400" y="171016"/>
            <a:ext cx="11058968" cy="118153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6400" y="365760"/>
            <a:ext cx="10515600" cy="1325562"/>
          </a:xfrm>
        </p:spPr>
        <p:txBody>
          <a:bodyPr>
            <a:noAutofit/>
          </a:bodyPr>
          <a:lstStyle/>
          <a:p>
            <a:pPr lvl="0" algn="r"/>
            <a:r>
              <a:rPr lang="en-US" sz="3200" b="1" dirty="0" err="1"/>
              <a:t>Divisi</a:t>
            </a:r>
            <a:r>
              <a:rPr lang="en-US" sz="3200" b="1" dirty="0"/>
              <a:t> </a:t>
            </a:r>
            <a:r>
              <a:rPr lang="en-US" sz="3200" b="1" dirty="0" smtClean="0"/>
              <a:t>3 </a:t>
            </a:r>
            <a:r>
              <a:rPr lang="en-US" sz="3200" dirty="0" smtClean="0"/>
              <a:t>Human </a:t>
            </a:r>
            <a:r>
              <a:rPr lang="en-US" sz="3200" dirty="0"/>
              <a:t>Capital management, ESRSGA &amp; Communication, Corporate ESR, Security, GA &amp; Technology.</a:t>
            </a:r>
            <a:br>
              <a:rPr lang="en-US" sz="3200" dirty="0"/>
            </a:br>
            <a:endParaRPr lang="en-US" sz="3200" dirty="0"/>
          </a:p>
        </p:txBody>
      </p:sp>
      <p:sp>
        <p:nvSpPr>
          <p:cNvPr id="3" name="Content Placeholder 2"/>
          <p:cNvSpPr>
            <a:spLocks noGrp="1"/>
          </p:cNvSpPr>
          <p:nvPr>
            <p:ph idx="1"/>
          </p:nvPr>
        </p:nvSpPr>
        <p:spPr>
          <a:xfrm>
            <a:off x="845127" y="1691322"/>
            <a:ext cx="10515600" cy="4351337"/>
          </a:xfrm>
        </p:spPr>
        <p:txBody>
          <a:bodyPr>
            <a:noAutofit/>
          </a:bodyPr>
          <a:lstStyle/>
          <a:p>
            <a:pPr marL="0" indent="0">
              <a:buNone/>
            </a:pPr>
            <a:r>
              <a:rPr lang="en-US" sz="2000" dirty="0" err="1"/>
              <a:t>BidangLingkungan</a:t>
            </a:r>
            <a:r>
              <a:rPr lang="en-US" sz="2000" dirty="0"/>
              <a:t>, </a:t>
            </a:r>
            <a:r>
              <a:rPr lang="en-US" sz="2000" dirty="0" err="1"/>
              <a:t>Kesehatan</a:t>
            </a:r>
            <a:r>
              <a:rPr lang="en-US" sz="2000" dirty="0"/>
              <a:t> </a:t>
            </a:r>
            <a:r>
              <a:rPr lang="en-US" sz="2000" dirty="0" err="1"/>
              <a:t>dan</a:t>
            </a:r>
            <a:r>
              <a:rPr lang="en-US" sz="2000" dirty="0"/>
              <a:t> </a:t>
            </a:r>
            <a:r>
              <a:rPr lang="en-US" sz="2000" dirty="0" err="1"/>
              <a:t>Keselamatan</a:t>
            </a:r>
            <a:r>
              <a:rPr lang="en-US" sz="2000" dirty="0"/>
              <a:t> </a:t>
            </a:r>
            <a:r>
              <a:rPr lang="en-US" sz="2000" dirty="0" err="1"/>
              <a:t>Kerja</a:t>
            </a:r>
            <a:r>
              <a:rPr lang="en-US" sz="2000" dirty="0"/>
              <a:t>:</a:t>
            </a:r>
          </a:p>
          <a:p>
            <a:pPr lvl="0"/>
            <a:r>
              <a:rPr lang="en-US" sz="2000" dirty="0" err="1"/>
              <a:t>Peringkat</a:t>
            </a:r>
            <a:r>
              <a:rPr lang="en-US" sz="2000" dirty="0"/>
              <a:t> Astra Green Company (AGC)minimum </a:t>
            </a:r>
            <a:r>
              <a:rPr lang="en-US" sz="2000" dirty="0" err="1"/>
              <a:t>Hijau</a:t>
            </a:r>
            <a:endParaRPr lang="en-US" sz="2000" dirty="0"/>
          </a:p>
          <a:p>
            <a:pPr lvl="0"/>
            <a:r>
              <a:rPr lang="en-US" sz="2000" dirty="0"/>
              <a:t>Tingkat  </a:t>
            </a:r>
            <a:r>
              <a:rPr lang="en-US" sz="2000" dirty="0" err="1"/>
              <a:t>kecelakaaan</a:t>
            </a:r>
            <a:r>
              <a:rPr lang="en-US" sz="2000" dirty="0"/>
              <a:t> </a:t>
            </a:r>
            <a:r>
              <a:rPr lang="en-US" sz="2000" dirty="0" err="1"/>
              <a:t>nihil</a:t>
            </a:r>
            <a:endParaRPr lang="en-US" sz="2000" dirty="0"/>
          </a:p>
          <a:p>
            <a:pPr lvl="0"/>
            <a:r>
              <a:rPr lang="en-US" sz="2000" dirty="0" err="1"/>
              <a:t>Minimalisasi</a:t>
            </a:r>
            <a:r>
              <a:rPr lang="en-US" sz="2000" dirty="0"/>
              <a:t> </a:t>
            </a:r>
            <a:r>
              <a:rPr lang="en-US" sz="2000" dirty="0" err="1"/>
              <a:t>sumber</a:t>
            </a:r>
            <a:r>
              <a:rPr lang="en-US" sz="2000" dirty="0"/>
              <a:t> </a:t>
            </a:r>
            <a:r>
              <a:rPr lang="en-US" sz="2000" dirty="0" err="1"/>
              <a:t>daya</a:t>
            </a:r>
            <a:r>
              <a:rPr lang="en-US" sz="2000" dirty="0"/>
              <a:t> </a:t>
            </a:r>
            <a:r>
              <a:rPr lang="en-US" sz="2000" dirty="0" err="1"/>
              <a:t>alam</a:t>
            </a:r>
            <a:r>
              <a:rPr lang="en-US" sz="2000" dirty="0"/>
              <a:t> minimal 5%setiap </a:t>
            </a:r>
            <a:r>
              <a:rPr lang="en-US" sz="2000" dirty="0" err="1"/>
              <a:t>tahunnya</a:t>
            </a:r>
            <a:r>
              <a:rPr lang="en-US" sz="2000" dirty="0"/>
              <a:t> </a:t>
            </a:r>
            <a:r>
              <a:rPr lang="en-US" sz="2000" dirty="0" err="1"/>
              <a:t>dari</a:t>
            </a:r>
            <a:r>
              <a:rPr lang="en-US" sz="2000" dirty="0"/>
              <a:t> </a:t>
            </a:r>
            <a:r>
              <a:rPr lang="en-US" sz="2000" dirty="0" err="1"/>
              <a:t>tahun</a:t>
            </a:r>
            <a:r>
              <a:rPr lang="en-US" sz="2000" dirty="0"/>
              <a:t> </a:t>
            </a:r>
            <a:r>
              <a:rPr lang="en-US" sz="2000" dirty="0" err="1"/>
              <a:t>sebelumnya</a:t>
            </a:r>
            <a:r>
              <a:rPr lang="en-US" sz="2000" dirty="0"/>
              <a:t>.</a:t>
            </a:r>
          </a:p>
          <a:p>
            <a:pPr marL="0" indent="0">
              <a:buNone/>
            </a:pPr>
            <a:endParaRPr lang="en-US" sz="1400" dirty="0" smtClean="0"/>
          </a:p>
          <a:p>
            <a:pPr marL="0" indent="0">
              <a:buNone/>
            </a:pPr>
            <a:r>
              <a:rPr lang="en-US" sz="2000" dirty="0" err="1" smtClean="0"/>
              <a:t>BidangTanggungJawabSosial</a:t>
            </a:r>
            <a:r>
              <a:rPr lang="en-US" sz="2000" dirty="0"/>
              <a:t>:</a:t>
            </a:r>
          </a:p>
          <a:p>
            <a:pPr lvl="0"/>
            <a:r>
              <a:rPr lang="en-US" sz="2000" dirty="0" err="1"/>
              <a:t>Peringkat</a:t>
            </a:r>
            <a:r>
              <a:rPr lang="en-US" sz="2000" dirty="0"/>
              <a:t> Astra Friendly Company (AFC) minimum </a:t>
            </a:r>
            <a:r>
              <a:rPr lang="en-US" sz="2000" dirty="0" err="1"/>
              <a:t>BintangTiga</a:t>
            </a:r>
            <a:r>
              <a:rPr lang="en-US" sz="2000" dirty="0"/>
              <a:t> (***)</a:t>
            </a:r>
          </a:p>
          <a:p>
            <a:pPr lvl="0"/>
            <a:r>
              <a:rPr lang="en-US" sz="2000" dirty="0"/>
              <a:t>Zero complaint</a:t>
            </a:r>
          </a:p>
          <a:p>
            <a:pPr lvl="0"/>
            <a:r>
              <a:rPr lang="en-US" sz="2000" dirty="0" err="1"/>
              <a:t>Identifikasi</a:t>
            </a:r>
            <a:r>
              <a:rPr lang="en-US" sz="2000" dirty="0"/>
              <a:t> </a:t>
            </a:r>
            <a:r>
              <a:rPr lang="en-US" sz="2000" dirty="0" err="1"/>
              <a:t>kebutuhan</a:t>
            </a:r>
            <a:r>
              <a:rPr lang="en-US" sz="2000" dirty="0"/>
              <a:t> </a:t>
            </a:r>
            <a:r>
              <a:rPr lang="en-US" sz="2000" dirty="0" err="1"/>
              <a:t>masyarakat</a:t>
            </a:r>
            <a:r>
              <a:rPr lang="en-US" sz="2000" dirty="0"/>
              <a:t> </a:t>
            </a:r>
            <a:r>
              <a:rPr lang="en-US" sz="2000" dirty="0" err="1"/>
              <a:t>pada</a:t>
            </a:r>
            <a:r>
              <a:rPr lang="en-US" sz="2000" dirty="0"/>
              <a:t>  ring 1</a:t>
            </a:r>
          </a:p>
          <a:p>
            <a:pPr marL="0" indent="0">
              <a:buNone/>
            </a:pPr>
            <a:endParaRPr lang="en-US" sz="1400" dirty="0" smtClean="0"/>
          </a:p>
          <a:p>
            <a:pPr marL="0" indent="0">
              <a:buNone/>
            </a:pPr>
            <a:r>
              <a:rPr lang="en-US" sz="2000" dirty="0" err="1" smtClean="0"/>
              <a:t>BidangKeamanan</a:t>
            </a:r>
            <a:r>
              <a:rPr lang="en-US" sz="2000" dirty="0"/>
              <a:t>:</a:t>
            </a:r>
          </a:p>
          <a:p>
            <a:pPr lvl="0"/>
            <a:r>
              <a:rPr lang="en-US" sz="2000" dirty="0" err="1"/>
              <a:t>Mencapai</a:t>
            </a:r>
            <a:r>
              <a:rPr lang="en-US" sz="2000" dirty="0"/>
              <a:t> </a:t>
            </a:r>
            <a:r>
              <a:rPr lang="en-US" sz="2000" dirty="0" err="1"/>
              <a:t>peringkat</a:t>
            </a:r>
            <a:r>
              <a:rPr lang="en-US" sz="2000" dirty="0"/>
              <a:t> Security Management System (SMS) minimum </a:t>
            </a:r>
            <a:r>
              <a:rPr lang="en-US" sz="2000" dirty="0" err="1"/>
              <a:t>biru</a:t>
            </a:r>
            <a:r>
              <a:rPr lang="en-US" sz="2000" dirty="0"/>
              <a:t>.</a:t>
            </a:r>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41210212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9773" y="186431"/>
            <a:ext cx="8544680" cy="10176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5127" y="247773"/>
            <a:ext cx="10515600" cy="1094330"/>
          </a:xfrm>
        </p:spPr>
        <p:txBody>
          <a:bodyPr/>
          <a:lstStyle/>
          <a:p>
            <a:r>
              <a:rPr lang="id-ID" dirty="0"/>
              <a:t>T</a:t>
            </a:r>
            <a:r>
              <a:rPr lang="id-ID" dirty="0" smtClean="0"/>
              <a:t>ipe </a:t>
            </a:r>
            <a:r>
              <a:rPr lang="id-ID" dirty="0"/>
              <a:t>Struktur PT. United </a:t>
            </a:r>
            <a:r>
              <a:rPr lang="id-ID" dirty="0" smtClean="0"/>
              <a:t>Tractors</a:t>
            </a:r>
            <a:endParaRPr lang="en-US" dirty="0"/>
          </a:p>
        </p:txBody>
      </p:sp>
      <p:sp>
        <p:nvSpPr>
          <p:cNvPr id="3" name="Content Placeholder 2"/>
          <p:cNvSpPr>
            <a:spLocks noGrp="1"/>
          </p:cNvSpPr>
          <p:nvPr>
            <p:ph idx="1"/>
          </p:nvPr>
        </p:nvSpPr>
        <p:spPr>
          <a:xfrm>
            <a:off x="845127" y="1342103"/>
            <a:ext cx="10515600" cy="938596"/>
          </a:xfrm>
        </p:spPr>
        <p:txBody>
          <a:bodyPr>
            <a:normAutofit/>
          </a:bodyPr>
          <a:lstStyle/>
          <a:p>
            <a:pPr marL="0" indent="0">
              <a:buNone/>
            </a:pPr>
            <a:r>
              <a:rPr lang="en-US" sz="1600" dirty="0" smtClean="0"/>
              <a:t>PT</a:t>
            </a:r>
            <a:r>
              <a:rPr lang="id-ID" sz="1600" dirty="0" smtClean="0"/>
              <a:t>. </a:t>
            </a:r>
            <a:r>
              <a:rPr lang="id-ID" sz="1600" dirty="0"/>
              <a:t>United Tractors, dapat diketahui bahwa tipe struktur yang diadopsi ialah </a:t>
            </a:r>
            <a:r>
              <a:rPr lang="id-ID" sz="1600" i="1" dirty="0"/>
              <a:t>Strategic Business Unit (SBU). </a:t>
            </a:r>
            <a:r>
              <a:rPr lang="id-ID" sz="1600" dirty="0" smtClean="0"/>
              <a:t>Didalam </a:t>
            </a:r>
            <a:r>
              <a:rPr lang="id-ID" sz="1600" dirty="0"/>
              <a:t>PT United Tractors, dibawah pengawasan komisaris dan dewan direksi, terdapat 7 direktur yang membawahi bagian – bagian lainnya</a:t>
            </a:r>
            <a:r>
              <a:rPr lang="en-US" sz="1600" dirty="0" smtClean="0">
                <a:effectLst/>
              </a:rPr>
              <a:t>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99647116"/>
              </p:ext>
            </p:extLst>
          </p:nvPr>
        </p:nvGraphicFramePr>
        <p:xfrm>
          <a:off x="1107009" y="2037244"/>
          <a:ext cx="9991835" cy="4495800"/>
        </p:xfrm>
        <a:graphic>
          <a:graphicData uri="http://schemas.openxmlformats.org/drawingml/2006/table">
            <a:tbl>
              <a:tblPr firstRow="1" bandRow="1">
                <a:tableStyleId>{5940675A-B579-460E-94D1-54222C63F5DA}</a:tableStyleId>
              </a:tblPr>
              <a:tblGrid>
                <a:gridCol w="1427405"/>
                <a:gridCol w="1427405"/>
                <a:gridCol w="1427405"/>
                <a:gridCol w="1427405"/>
                <a:gridCol w="1427405"/>
                <a:gridCol w="1427405"/>
                <a:gridCol w="1427405"/>
              </a:tblGrid>
              <a:tr h="1489030">
                <a:tc>
                  <a:txBody>
                    <a:bodyPr/>
                    <a:lstStyle/>
                    <a:p>
                      <a:r>
                        <a:rPr lang="en-US" sz="1300" kern="1200" dirty="0" err="1" smtClean="0">
                          <a:effectLst/>
                        </a:rPr>
                        <a:t>Presiden</a:t>
                      </a:r>
                      <a:r>
                        <a:rPr lang="en-US" sz="1300" kern="1200" dirty="0" smtClean="0">
                          <a:effectLst/>
                        </a:rPr>
                        <a:t> </a:t>
                      </a:r>
                      <a:r>
                        <a:rPr lang="en-US" sz="1300" kern="1200" dirty="0" err="1" smtClean="0">
                          <a:effectLst/>
                        </a:rPr>
                        <a:t>Direktur</a:t>
                      </a:r>
                      <a:r>
                        <a:rPr lang="en-US" sz="1300" kern="1200" dirty="0" smtClean="0">
                          <a:effectLst/>
                        </a:rPr>
                        <a:t>, </a:t>
                      </a:r>
                      <a:r>
                        <a:rPr lang="en-US" sz="1300" kern="1200" dirty="0" err="1" smtClean="0">
                          <a:effectLst/>
                        </a:rPr>
                        <a:t>membawahi</a:t>
                      </a:r>
                      <a:r>
                        <a:rPr lang="en-US" sz="1300" kern="1200" dirty="0" smtClean="0">
                          <a:effectLst/>
                        </a:rPr>
                        <a:t> </a:t>
                      </a:r>
                      <a:r>
                        <a:rPr lang="en-US" sz="1300" kern="1200" dirty="0" err="1" smtClean="0">
                          <a:effectLst/>
                        </a:rPr>
                        <a:t>Komite</a:t>
                      </a:r>
                      <a:r>
                        <a:rPr lang="en-US" sz="1300" kern="1200" dirty="0" smtClean="0">
                          <a:effectLst/>
                        </a:rPr>
                        <a:t> </a:t>
                      </a:r>
                      <a:r>
                        <a:rPr lang="en-US" sz="1300" kern="1200" dirty="0" err="1" smtClean="0">
                          <a:effectLst/>
                        </a:rPr>
                        <a:t>dan</a:t>
                      </a:r>
                      <a:r>
                        <a:rPr lang="en-US" sz="1300" kern="1200" dirty="0" smtClean="0">
                          <a:effectLst/>
                        </a:rPr>
                        <a:t> </a:t>
                      </a:r>
                      <a:r>
                        <a:rPr lang="en-US" sz="1300" kern="1200" dirty="0" err="1" smtClean="0">
                          <a:effectLst/>
                        </a:rPr>
                        <a:t>Fungsi</a:t>
                      </a:r>
                      <a:r>
                        <a:rPr lang="en-US" sz="1300" kern="1200" dirty="0" smtClean="0">
                          <a:effectLst/>
                        </a:rPr>
                        <a:t> </a:t>
                      </a:r>
                      <a:r>
                        <a:rPr lang="en-US" sz="1300" kern="1200" dirty="0" err="1" smtClean="0">
                          <a:effectLst/>
                        </a:rPr>
                        <a:t>Khusus</a:t>
                      </a:r>
                      <a:r>
                        <a:rPr lang="en-US" sz="1300" kern="1200" dirty="0" smtClean="0">
                          <a:effectLst/>
                        </a:rPr>
                        <a:t>. </a:t>
                      </a:r>
                      <a:r>
                        <a:rPr lang="en-US" sz="1300" kern="1200" dirty="0" err="1" smtClean="0">
                          <a:effectLst/>
                        </a:rPr>
                        <a:t>Dimana</a:t>
                      </a:r>
                      <a:r>
                        <a:rPr lang="en-US" sz="1300" kern="1200" dirty="0" smtClean="0">
                          <a:effectLst/>
                        </a:rPr>
                        <a:t> </a:t>
                      </a:r>
                      <a:r>
                        <a:rPr lang="en-US" sz="1300" kern="1200" dirty="0" err="1" smtClean="0">
                          <a:effectLst/>
                        </a:rPr>
                        <a:t>didalam</a:t>
                      </a:r>
                      <a:r>
                        <a:rPr lang="en-US" sz="1300" kern="1200" dirty="0" smtClean="0">
                          <a:effectLst/>
                        </a:rPr>
                        <a:t> </a:t>
                      </a:r>
                      <a:r>
                        <a:rPr lang="en-US" sz="1300" kern="1200" dirty="0" err="1" smtClean="0">
                          <a:effectLst/>
                        </a:rPr>
                        <a:t>Komite</a:t>
                      </a:r>
                      <a:r>
                        <a:rPr lang="en-US" sz="1300" kern="1200" dirty="0" smtClean="0">
                          <a:effectLst/>
                        </a:rPr>
                        <a:t> </a:t>
                      </a:r>
                      <a:r>
                        <a:rPr lang="en-US" sz="1300" kern="1200" dirty="0" err="1" smtClean="0">
                          <a:effectLst/>
                        </a:rPr>
                        <a:t>dan</a:t>
                      </a:r>
                      <a:r>
                        <a:rPr lang="en-US" sz="1300" kern="1200" dirty="0" smtClean="0">
                          <a:effectLst/>
                        </a:rPr>
                        <a:t> </a:t>
                      </a:r>
                      <a:r>
                        <a:rPr lang="en-US" sz="1300" kern="1200" dirty="0" err="1" smtClean="0">
                          <a:effectLst/>
                        </a:rPr>
                        <a:t>Fungsi</a:t>
                      </a:r>
                      <a:r>
                        <a:rPr lang="en-US" sz="1300" kern="1200" dirty="0" smtClean="0">
                          <a:effectLst/>
                        </a:rPr>
                        <a:t> </a:t>
                      </a:r>
                      <a:r>
                        <a:rPr lang="en-US" sz="1300" kern="1200" dirty="0" err="1" smtClean="0">
                          <a:effectLst/>
                        </a:rPr>
                        <a:t>khusus</a:t>
                      </a:r>
                      <a:r>
                        <a:rPr lang="en-US" sz="1300" kern="1200" dirty="0" smtClean="0">
                          <a:effectLst/>
                        </a:rPr>
                        <a:t> </a:t>
                      </a:r>
                      <a:r>
                        <a:rPr lang="en-US" sz="1300" kern="1200" dirty="0" err="1" smtClean="0">
                          <a:effectLst/>
                        </a:rPr>
                        <a:t>terbagi</a:t>
                      </a:r>
                      <a:r>
                        <a:rPr lang="en-US" sz="1300" kern="1200" dirty="0" smtClean="0">
                          <a:effectLst/>
                        </a:rPr>
                        <a:t> </a:t>
                      </a:r>
                      <a:r>
                        <a:rPr lang="en-US" sz="1300" kern="1200" dirty="0" err="1" smtClean="0">
                          <a:effectLst/>
                        </a:rPr>
                        <a:t>lagi</a:t>
                      </a:r>
                      <a:r>
                        <a:rPr lang="en-US" sz="1300" kern="1200" dirty="0" smtClean="0">
                          <a:effectLst/>
                        </a:rPr>
                        <a:t> </a:t>
                      </a:r>
                      <a:r>
                        <a:rPr lang="en-US" sz="1300" kern="1200" dirty="0" err="1" smtClean="0">
                          <a:effectLst/>
                        </a:rPr>
                        <a:t>menjadi</a:t>
                      </a:r>
                      <a:r>
                        <a:rPr lang="en-US" sz="1300" dirty="0" smtClean="0">
                          <a:effectLst/>
                        </a:rPr>
                        <a:t> </a:t>
                      </a:r>
                      <a:endParaRPr lang="en-US" sz="1300" dirty="0"/>
                    </a:p>
                  </a:txBody>
                  <a:tcPr/>
                </a:tc>
                <a:tc>
                  <a:txBody>
                    <a:bodyPr/>
                    <a:lstStyle/>
                    <a:p>
                      <a:r>
                        <a:rPr lang="en-US" sz="1300" kern="1200" dirty="0" err="1" smtClean="0">
                          <a:effectLst/>
                        </a:rPr>
                        <a:t>Direktur</a:t>
                      </a:r>
                      <a:r>
                        <a:rPr lang="en-US" sz="1300" kern="1200" dirty="0" smtClean="0">
                          <a:effectLst/>
                        </a:rPr>
                        <a:t> Corporate Human Capital ESRSGA &amp; Communication, yang </a:t>
                      </a:r>
                      <a:r>
                        <a:rPr lang="en-US" sz="1300" kern="1200" dirty="0" err="1" smtClean="0">
                          <a:effectLst/>
                        </a:rPr>
                        <a:t>membawahi</a:t>
                      </a:r>
                      <a:r>
                        <a:rPr lang="en-US" sz="1300" kern="1200" dirty="0" smtClean="0">
                          <a:effectLst/>
                        </a:rPr>
                        <a:t> </a:t>
                      </a:r>
                      <a:r>
                        <a:rPr lang="en-US" sz="1300" kern="1200" dirty="0" err="1" smtClean="0">
                          <a:effectLst/>
                        </a:rPr>
                        <a:t>Fungsi</a:t>
                      </a:r>
                      <a:r>
                        <a:rPr lang="en-US" sz="1300" kern="1200" dirty="0" smtClean="0">
                          <a:effectLst/>
                        </a:rPr>
                        <a:t> </a:t>
                      </a:r>
                      <a:r>
                        <a:rPr lang="en-US" sz="1300" kern="1200" dirty="0" err="1" smtClean="0">
                          <a:effectLst/>
                        </a:rPr>
                        <a:t>Korporat</a:t>
                      </a:r>
                      <a:r>
                        <a:rPr lang="en-US" sz="1300" kern="1200" dirty="0" smtClean="0">
                          <a:effectLst/>
                        </a:rPr>
                        <a:t> yang </a:t>
                      </a:r>
                      <a:r>
                        <a:rPr lang="en-US" sz="1300" kern="1200" dirty="0" err="1" smtClean="0">
                          <a:effectLst/>
                        </a:rPr>
                        <a:t>terbagi</a:t>
                      </a:r>
                      <a:r>
                        <a:rPr lang="en-US" sz="1300" kern="1200" dirty="0" smtClean="0">
                          <a:effectLst/>
                        </a:rPr>
                        <a:t> </a:t>
                      </a:r>
                      <a:r>
                        <a:rPr lang="en-US" sz="1300" kern="1200" dirty="0" err="1" smtClean="0">
                          <a:effectLst/>
                        </a:rPr>
                        <a:t>lagi</a:t>
                      </a:r>
                      <a:r>
                        <a:rPr lang="en-US" sz="1300" kern="1200" dirty="0" smtClean="0">
                          <a:effectLst/>
                        </a:rPr>
                        <a:t> </a:t>
                      </a:r>
                      <a:r>
                        <a:rPr lang="en-US" sz="1300" kern="1200" dirty="0" err="1" smtClean="0">
                          <a:effectLst/>
                        </a:rPr>
                        <a:t>menjadi</a:t>
                      </a:r>
                      <a:r>
                        <a:rPr lang="en-US" sz="1300" dirty="0" smtClean="0">
                          <a:effectLst/>
                        </a:rPr>
                        <a:t> </a:t>
                      </a:r>
                      <a:endParaRPr lang="en-US" sz="1300" dirty="0"/>
                    </a:p>
                  </a:txBody>
                  <a:tcPr/>
                </a:tc>
                <a:tc>
                  <a:txBody>
                    <a:bodyPr/>
                    <a:lstStyle/>
                    <a:p>
                      <a:r>
                        <a:rPr lang="en-US" sz="1300" kern="1200" dirty="0" err="1" smtClean="0">
                          <a:effectLst/>
                        </a:rPr>
                        <a:t>Direktur</a:t>
                      </a:r>
                      <a:r>
                        <a:rPr lang="en-US" sz="1300" kern="1200" dirty="0" smtClean="0">
                          <a:effectLst/>
                        </a:rPr>
                        <a:t> Corporate Strategic &amp; Technology, yang </a:t>
                      </a:r>
                      <a:r>
                        <a:rPr lang="en-US" sz="1300" kern="1200" dirty="0" err="1" smtClean="0">
                          <a:effectLst/>
                        </a:rPr>
                        <a:t>membawahi</a:t>
                      </a:r>
                      <a:r>
                        <a:rPr lang="en-US" sz="1300" kern="1200" dirty="0" smtClean="0">
                          <a:effectLst/>
                        </a:rPr>
                        <a:t> </a:t>
                      </a:r>
                      <a:r>
                        <a:rPr lang="en-US" sz="1300" kern="1200" dirty="0" err="1" smtClean="0">
                          <a:effectLst/>
                        </a:rPr>
                        <a:t>Fungsi</a:t>
                      </a:r>
                      <a:r>
                        <a:rPr lang="en-US" sz="1300" kern="1200" dirty="0" smtClean="0">
                          <a:effectLst/>
                        </a:rPr>
                        <a:t> </a:t>
                      </a:r>
                      <a:r>
                        <a:rPr lang="en-US" sz="1300" kern="1200" dirty="0" err="1" smtClean="0">
                          <a:effectLst/>
                        </a:rPr>
                        <a:t>Korporat</a:t>
                      </a:r>
                      <a:r>
                        <a:rPr lang="en-US" sz="1300" kern="1200" dirty="0" smtClean="0">
                          <a:effectLst/>
                        </a:rPr>
                        <a:t> </a:t>
                      </a:r>
                      <a:r>
                        <a:rPr lang="en-US" sz="1300" kern="1200" dirty="0" err="1" smtClean="0">
                          <a:effectLst/>
                        </a:rPr>
                        <a:t>antara</a:t>
                      </a:r>
                      <a:r>
                        <a:rPr lang="en-US" sz="1300" kern="1200" dirty="0" smtClean="0">
                          <a:effectLst/>
                        </a:rPr>
                        <a:t> lain</a:t>
                      </a:r>
                      <a:r>
                        <a:rPr lang="en-US" sz="1300" dirty="0" smtClean="0">
                          <a:effectLst/>
                        </a:rPr>
                        <a:t> </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err="1" smtClean="0">
                          <a:effectLst/>
                        </a:rPr>
                        <a:t>Direktur</a:t>
                      </a:r>
                      <a:r>
                        <a:rPr lang="en-US" sz="1300" kern="1200" dirty="0" smtClean="0">
                          <a:effectLst/>
                        </a:rPr>
                        <a:t> Corporate Finance &amp; Accounting, yang </a:t>
                      </a:r>
                      <a:r>
                        <a:rPr lang="en-US" sz="1300" kern="1200" dirty="0" err="1" smtClean="0">
                          <a:effectLst/>
                        </a:rPr>
                        <a:t>membawahi</a:t>
                      </a:r>
                      <a:r>
                        <a:rPr lang="en-US" sz="1300" kern="1200" dirty="0" smtClean="0">
                          <a:effectLst/>
                        </a:rPr>
                        <a:t> </a:t>
                      </a:r>
                      <a:r>
                        <a:rPr lang="en-US" sz="1300" kern="1200" dirty="0" err="1" smtClean="0">
                          <a:effectLst/>
                        </a:rPr>
                        <a:t>Fungsi</a:t>
                      </a:r>
                      <a:r>
                        <a:rPr lang="en-US" sz="1300" kern="1200" dirty="0" smtClean="0">
                          <a:effectLst/>
                        </a:rPr>
                        <a:t> </a:t>
                      </a:r>
                      <a:r>
                        <a:rPr lang="en-US" sz="1300" kern="1200" dirty="0" err="1" smtClean="0">
                          <a:effectLst/>
                        </a:rPr>
                        <a:t>Korporat</a:t>
                      </a:r>
                      <a:r>
                        <a:rPr lang="en-US" sz="1300" kern="1200" dirty="0" smtClean="0">
                          <a:effectLst/>
                        </a:rPr>
                        <a:t> </a:t>
                      </a:r>
                      <a:r>
                        <a:rPr lang="en-US" sz="1300" kern="1200" dirty="0" err="1" smtClean="0">
                          <a:effectLst/>
                        </a:rPr>
                        <a:t>antara</a:t>
                      </a:r>
                      <a:r>
                        <a:rPr lang="en-US" sz="1300" kern="1200" dirty="0" smtClean="0">
                          <a:effectLst/>
                        </a:rPr>
                        <a:t> lain;</a:t>
                      </a:r>
                      <a:endParaRPr lang="en-US" sz="1300" dirty="0" smtClean="0">
                        <a:effectLst/>
                      </a:endParaRPr>
                    </a:p>
                    <a:p>
                      <a:endParaRPr lang="en-US" sz="1300" dirty="0"/>
                    </a:p>
                  </a:txBody>
                  <a:tcPr/>
                </a:tc>
                <a:tc>
                  <a:txBody>
                    <a:bodyPr/>
                    <a:lstStyle/>
                    <a:p>
                      <a:r>
                        <a:rPr lang="en-US" sz="1300" kern="1200" dirty="0" err="1" smtClean="0">
                          <a:effectLst/>
                        </a:rPr>
                        <a:t>Direktur</a:t>
                      </a:r>
                      <a:r>
                        <a:rPr lang="en-US" sz="1300" kern="1200" dirty="0" smtClean="0">
                          <a:effectLst/>
                        </a:rPr>
                        <a:t> Marketing, yang </a:t>
                      </a:r>
                      <a:r>
                        <a:rPr lang="en-US" sz="1300" kern="1200" dirty="0" err="1" smtClean="0">
                          <a:effectLst/>
                        </a:rPr>
                        <a:t>membawahi</a:t>
                      </a:r>
                      <a:r>
                        <a:rPr lang="en-US" sz="1300" kern="1200" dirty="0" smtClean="0">
                          <a:effectLst/>
                        </a:rPr>
                        <a:t>  </a:t>
                      </a:r>
                      <a:r>
                        <a:rPr lang="en-US" sz="1300" kern="1200" dirty="0" err="1" smtClean="0">
                          <a:effectLst/>
                        </a:rPr>
                        <a:t>antara</a:t>
                      </a:r>
                      <a:r>
                        <a:rPr lang="en-US" sz="1300" kern="1200" dirty="0" smtClean="0">
                          <a:effectLst/>
                        </a:rPr>
                        <a:t> lain</a:t>
                      </a:r>
                      <a:r>
                        <a:rPr lang="en-US" sz="1300" dirty="0" smtClean="0">
                          <a:effectLst/>
                        </a:rPr>
                        <a:t> </a:t>
                      </a:r>
                      <a:endParaRPr lang="en-US" sz="1300" dirty="0"/>
                    </a:p>
                  </a:txBody>
                  <a:tcPr/>
                </a:tc>
                <a:tc>
                  <a:txBody>
                    <a:bodyPr/>
                    <a:lstStyle/>
                    <a:p>
                      <a:r>
                        <a:rPr lang="en-US" sz="1300" kern="1200" dirty="0" err="1" smtClean="0">
                          <a:effectLst/>
                        </a:rPr>
                        <a:t>Direktur</a:t>
                      </a:r>
                      <a:r>
                        <a:rPr lang="en-US" sz="1300" kern="1200" dirty="0" smtClean="0">
                          <a:effectLst/>
                        </a:rPr>
                        <a:t> </a:t>
                      </a:r>
                      <a:r>
                        <a:rPr lang="en-US" sz="1300" kern="1200" dirty="0" err="1" smtClean="0">
                          <a:effectLst/>
                        </a:rPr>
                        <a:t>Operasional</a:t>
                      </a:r>
                      <a:r>
                        <a:rPr lang="en-US" sz="1300" kern="1200" dirty="0" smtClean="0">
                          <a:effectLst/>
                        </a:rPr>
                        <a:t>, yang </a:t>
                      </a:r>
                      <a:r>
                        <a:rPr lang="en-US" sz="1300" kern="1200" dirty="0" err="1" smtClean="0">
                          <a:effectLst/>
                        </a:rPr>
                        <a:t>membawahi</a:t>
                      </a:r>
                      <a:r>
                        <a:rPr lang="en-US" sz="1300" kern="1200" dirty="0" smtClean="0">
                          <a:effectLst/>
                        </a:rPr>
                        <a:t> </a:t>
                      </a:r>
                      <a:r>
                        <a:rPr lang="en-US" sz="1300" kern="1200" dirty="0" err="1" smtClean="0">
                          <a:effectLst/>
                        </a:rPr>
                        <a:t>antara</a:t>
                      </a:r>
                      <a:r>
                        <a:rPr lang="en-US" sz="1300" kern="1200" dirty="0" smtClean="0">
                          <a:effectLst/>
                        </a:rPr>
                        <a:t> lain</a:t>
                      </a:r>
                      <a:r>
                        <a:rPr lang="en-US" sz="1300" dirty="0" smtClean="0">
                          <a:effectLst/>
                        </a:rPr>
                        <a:t> </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err="1" smtClean="0">
                          <a:effectLst/>
                        </a:rPr>
                        <a:t>Direktur</a:t>
                      </a:r>
                      <a:r>
                        <a:rPr lang="en-US" sz="1300" kern="1200" dirty="0" smtClean="0">
                          <a:effectLst/>
                        </a:rPr>
                        <a:t> Product Support, yang </a:t>
                      </a:r>
                      <a:r>
                        <a:rPr lang="en-US" sz="1300" kern="1200" dirty="0" err="1" smtClean="0">
                          <a:effectLst/>
                        </a:rPr>
                        <a:t>membawahi</a:t>
                      </a:r>
                      <a:r>
                        <a:rPr lang="en-US" sz="1300" kern="1200" dirty="0" smtClean="0">
                          <a:effectLst/>
                        </a:rPr>
                        <a:t> </a:t>
                      </a:r>
                      <a:r>
                        <a:rPr lang="en-US" sz="1300" kern="1200" dirty="0" err="1" smtClean="0">
                          <a:effectLst/>
                        </a:rPr>
                        <a:t>antara</a:t>
                      </a:r>
                      <a:r>
                        <a:rPr lang="en-US" sz="1300" kern="1200" dirty="0" smtClean="0">
                          <a:effectLst/>
                        </a:rPr>
                        <a:t> lain;</a:t>
                      </a:r>
                      <a:endParaRPr lang="en-US" sz="1300" dirty="0" smtClean="0">
                        <a:effectLst/>
                      </a:endParaRPr>
                    </a:p>
                    <a:p>
                      <a:endParaRPr lang="en-US" sz="1300" dirty="0"/>
                    </a:p>
                  </a:txBody>
                  <a:tcPr/>
                </a:tc>
              </a:tr>
              <a:tr h="397529">
                <a:tc>
                  <a:txBody>
                    <a:bodyPr/>
                    <a:lstStyle/>
                    <a:p>
                      <a:pPr lvl="0"/>
                      <a:r>
                        <a:rPr lang="en-US" sz="1300" kern="1200" dirty="0" err="1" smtClean="0">
                          <a:effectLst/>
                        </a:rPr>
                        <a:t>Komite</a:t>
                      </a:r>
                      <a:r>
                        <a:rPr lang="en-US" sz="1300" kern="1200" dirty="0" smtClean="0">
                          <a:effectLst/>
                        </a:rPr>
                        <a:t> GCG,</a:t>
                      </a:r>
                      <a:endParaRPr lang="en-US" sz="1300" dirty="0" smtClean="0">
                        <a:effectLst/>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smtClean="0">
                          <a:effectLst/>
                        </a:rPr>
                        <a:t>Human Capital Management &amp; Corporate University</a:t>
                      </a:r>
                      <a:endParaRPr lang="en-US" sz="1300" dirty="0" smtClean="0">
                        <a:effectLst/>
                      </a:endParaRPr>
                    </a:p>
                    <a:p>
                      <a:endParaRPr lang="en-US" sz="1300" dirty="0"/>
                    </a:p>
                  </a:txBody>
                  <a:tcPr/>
                </a:tc>
                <a:tc rowSpan="5">
                  <a:txBody>
                    <a:bodyPr/>
                    <a:lstStyle/>
                    <a:p>
                      <a:pPr lvl="0"/>
                      <a:r>
                        <a:rPr lang="en-US" sz="1800" kern="1200" dirty="0" smtClean="0">
                          <a:effectLst/>
                        </a:rPr>
                        <a:t>Corporate Strategic &amp; Technology</a:t>
                      </a:r>
                      <a:endParaRPr lang="en-US" dirty="0">
                        <a:effectLst/>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Procurement &amp; Finance, Investor Relations, Investment</a:t>
                      </a:r>
                      <a:endParaRPr lang="en-US" sz="1400" dirty="0" smtClean="0">
                        <a:effectLst/>
                      </a:endParaRPr>
                    </a:p>
                    <a:p>
                      <a:endParaRPr lang="en-US" sz="140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Marketing</a:t>
                      </a:r>
                      <a:endParaRPr lang="en-US" dirty="0" smtClean="0">
                        <a:effectLst/>
                      </a:endParaRPr>
                    </a:p>
                    <a:p>
                      <a:endParaRPr lang="en-US"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Truck and Bus Sales Operation</a:t>
                      </a:r>
                      <a:endParaRPr lang="en-US" sz="1400" dirty="0" smtClean="0">
                        <a:effectLst/>
                      </a:endParaRPr>
                    </a:p>
                    <a:p>
                      <a:endParaRPr lang="en-US" sz="140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Parts</a:t>
                      </a:r>
                      <a:endParaRPr lang="en-US" dirty="0" smtClean="0">
                        <a:effectLst/>
                      </a:endParaRPr>
                    </a:p>
                    <a:p>
                      <a:endParaRPr lang="en-US" dirty="0"/>
                    </a:p>
                  </a:txBody>
                  <a:tcPr/>
                </a:tc>
              </a:tr>
              <a:tr h="457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err="1" smtClean="0">
                          <a:effectLst/>
                        </a:rPr>
                        <a:t>Sekretaris</a:t>
                      </a:r>
                      <a:r>
                        <a:rPr lang="en-US" sz="1300" kern="1200" dirty="0" smtClean="0">
                          <a:effectLst/>
                        </a:rPr>
                        <a:t> Perusahaan, </a:t>
                      </a:r>
                      <a:endParaRPr lang="en-US" sz="1300" dirty="0" smtClean="0">
                        <a:effectLst/>
                      </a:endParaRPr>
                    </a:p>
                  </a:txBody>
                  <a:tcPr/>
                </a:tc>
                <a:tc vMerge="1">
                  <a:txBody>
                    <a:bodyPr/>
                    <a:lstStyle/>
                    <a:p>
                      <a:endParaRPr lang="en-US" sz="1100" dirty="0"/>
                    </a:p>
                  </a:txBody>
                  <a:tcPr/>
                </a:tc>
                <a:tc vMerge="1">
                  <a:txBody>
                    <a:bodyPr/>
                    <a:lstStyle/>
                    <a:p>
                      <a:endParaRPr lang="en-US" dirty="0"/>
                    </a:p>
                  </a:txBody>
                  <a:tcPr/>
                </a:tc>
                <a:tc vMerge="1">
                  <a:txBody>
                    <a:bodyPr/>
                    <a:lstStyle/>
                    <a:p>
                      <a:endParaRPr lang="en-US" sz="1100"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r>
              <a:tr h="457430">
                <a:tc>
                  <a:txBody>
                    <a:bodyPr/>
                    <a:lstStyle/>
                    <a:p>
                      <a:r>
                        <a:rPr lang="en-US" sz="1300" kern="1200" dirty="0" err="1" smtClean="0">
                          <a:effectLst/>
                        </a:rPr>
                        <a:t>Grup</a:t>
                      </a:r>
                      <a:r>
                        <a:rPr lang="en-US" sz="1300" kern="1200" dirty="0" smtClean="0">
                          <a:effectLst/>
                        </a:rPr>
                        <a:t> Audit </a:t>
                      </a:r>
                      <a:r>
                        <a:rPr lang="en-US" sz="1300" kern="1200" dirty="0" err="1" smtClean="0">
                          <a:effectLst/>
                        </a:rPr>
                        <a:t>Operasional</a:t>
                      </a:r>
                      <a:endParaRPr lang="en-US" sz="1300"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smtClean="0">
                          <a:effectLst/>
                        </a:rPr>
                        <a:t>Corporate ESR, Security, GA &amp; Communication</a:t>
                      </a:r>
                      <a:endParaRPr lang="en-US" sz="1300" dirty="0" smtClean="0">
                        <a:effectLst/>
                      </a:endParaRPr>
                    </a:p>
                    <a:p>
                      <a:endParaRPr lang="en-US" sz="1300" dirty="0"/>
                    </a:p>
                  </a:txBody>
                  <a:tcPr/>
                </a:tc>
                <a:tc vMerge="1">
                  <a:txBody>
                    <a:bodyPr/>
                    <a:lstStyle/>
                    <a:p>
                      <a:endParaRPr lang="en-US"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Accounting</a:t>
                      </a:r>
                      <a:endParaRPr lang="en-US" sz="1400" dirty="0" smtClean="0">
                        <a:effectLst/>
                      </a:endParaRPr>
                    </a:p>
                    <a:p>
                      <a:endParaRPr lang="en-US" sz="1400"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Truck &amp; Bus Marketing</a:t>
                      </a:r>
                      <a:endParaRPr lang="en-US" dirty="0" smtClean="0">
                        <a:effectLst/>
                      </a:endParaRPr>
                    </a:p>
                    <a:p>
                      <a:endParaRPr lang="en-US"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Mining and site Operation</a:t>
                      </a:r>
                      <a:endParaRPr lang="en-US" sz="1400" dirty="0" smtClean="0">
                        <a:effectLst/>
                      </a:endParaRPr>
                    </a:p>
                    <a:p>
                      <a:endParaRPr lang="en-US" sz="1400"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Service</a:t>
                      </a:r>
                      <a:endParaRPr lang="en-US" dirty="0" smtClean="0">
                        <a:effectLst/>
                      </a:endParaRPr>
                    </a:p>
                    <a:p>
                      <a:endParaRPr lang="en-US" dirty="0"/>
                    </a:p>
                  </a:txBody>
                  <a:tcPr/>
                </a:tc>
              </a:tr>
              <a:tr h="457430">
                <a:tc>
                  <a:txBody>
                    <a:bodyPr/>
                    <a:lstStyle/>
                    <a:p>
                      <a:pPr lvl="0"/>
                      <a:r>
                        <a:rPr lang="en-US" sz="1300" kern="1200" dirty="0" err="1" smtClean="0">
                          <a:effectLst/>
                        </a:rPr>
                        <a:t>Grup</a:t>
                      </a:r>
                      <a:r>
                        <a:rPr lang="en-US" sz="1300" kern="1200" dirty="0" smtClean="0">
                          <a:effectLst/>
                        </a:rPr>
                        <a:t> Legal,</a:t>
                      </a:r>
                      <a:endParaRPr lang="en-US" sz="1300" dirty="0" smtClean="0">
                        <a:effectLst/>
                      </a:endParaRPr>
                    </a:p>
                    <a:p>
                      <a:r>
                        <a:rPr lang="en-US" sz="1300" kern="1200" dirty="0" smtClean="0">
                          <a:effectLst/>
                        </a:rPr>
                        <a:t>Corporate </a:t>
                      </a:r>
                      <a:endParaRPr lang="en-US" sz="1300" dirty="0"/>
                    </a:p>
                  </a:txBody>
                  <a:tcPr/>
                </a:tc>
                <a:tc vMerge="1">
                  <a:txBody>
                    <a:bodyPr/>
                    <a:lstStyle/>
                    <a:p>
                      <a:endParaRPr lang="en-US" dirty="0"/>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dirty="0"/>
                    </a:p>
                  </a:txBody>
                  <a:tcPr/>
                </a:tc>
              </a:tr>
              <a:tr h="4033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smtClean="0">
                          <a:effectLst/>
                        </a:rPr>
                        <a:t>Business Development</a:t>
                      </a:r>
                      <a:r>
                        <a:rPr lang="en-US" sz="1300" dirty="0" smtClean="0">
                          <a:effectLst/>
                        </a:rPr>
                        <a:t> </a:t>
                      </a:r>
                      <a:endParaRPr lang="en-US" sz="1300" dirty="0" smtClean="0"/>
                    </a:p>
                    <a:p>
                      <a:endParaRPr lang="en-US" sz="1300"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smtClean="0">
                          <a:effectLst/>
                        </a:rPr>
                        <a:t>Business &amp; Branch Operation </a:t>
                      </a:r>
                      <a:endParaRPr lang="en-US" sz="1300" dirty="0" smtClean="0">
                        <a:effectLst/>
                      </a:endParaRPr>
                    </a:p>
                    <a:p>
                      <a:endParaRPr lang="en-US" sz="1300" dirty="0"/>
                    </a:p>
                  </a:txBody>
                  <a:tcPr/>
                </a:tc>
                <a:tc vMerge="1">
                  <a:txBody>
                    <a:bodyPr/>
                    <a:lstStyle/>
                    <a:p>
                      <a:endParaRPr lang="en-US" dirty="0"/>
                    </a:p>
                  </a:txBody>
                  <a:tcPr/>
                </a:tc>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1085" y="186431"/>
            <a:ext cx="1379283" cy="608507"/>
          </a:xfrm>
          <a:prstGeom prst="rect">
            <a:avLst/>
          </a:prstGeom>
        </p:spPr>
      </p:pic>
    </p:spTree>
    <p:extLst>
      <p:ext uri="{BB962C8B-B14F-4D97-AF65-F5344CB8AC3E}">
        <p14:creationId xmlns:p14="http://schemas.microsoft.com/office/powerpoint/2010/main" val="40679010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772635" y="-209550"/>
            <a:ext cx="8544680" cy="122718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7175" y="0"/>
            <a:ext cx="10515600" cy="1325562"/>
          </a:xfrm>
        </p:spPr>
        <p:txBody>
          <a:bodyPr/>
          <a:lstStyle/>
          <a:p>
            <a:pPr algn="ctr"/>
            <a:r>
              <a:rPr lang="id-ID" dirty="0"/>
              <a:t>Hierarchy of </a:t>
            </a:r>
            <a:r>
              <a:rPr lang="en-US" dirty="0" smtClean="0"/>
              <a:t>O</a:t>
            </a:r>
            <a:r>
              <a:rPr lang="id-ID" dirty="0" smtClean="0"/>
              <a:t>bjectives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2470830"/>
              </p:ext>
            </p:extLst>
          </p:nvPr>
        </p:nvGraphicFramePr>
        <p:xfrm>
          <a:off x="1386350" y="1686579"/>
          <a:ext cx="8985949" cy="4488250"/>
        </p:xfrm>
        <a:graphic>
          <a:graphicData uri="http://schemas.openxmlformats.org/drawingml/2006/table">
            <a:tbl>
              <a:tblPr firstRow="1" firstCol="1" bandRow="1">
                <a:tableStyleId>{00A15C55-8517-42AA-B614-E9B94910E393}</a:tableStyleId>
              </a:tblPr>
              <a:tblGrid>
                <a:gridCol w="1866831"/>
                <a:gridCol w="1866831"/>
                <a:gridCol w="1604657"/>
                <a:gridCol w="1823815"/>
                <a:gridCol w="1823815"/>
              </a:tblGrid>
              <a:tr h="365558">
                <a:tc rowSpan="2">
                  <a:txBody>
                    <a:bodyPr/>
                    <a:lstStyle/>
                    <a:p>
                      <a:pPr algn="ctr">
                        <a:lnSpc>
                          <a:spcPct val="107000"/>
                        </a:lnSpc>
                        <a:spcAft>
                          <a:spcPts val="0"/>
                        </a:spcAft>
                      </a:pPr>
                      <a:r>
                        <a:rPr lang="id-ID" sz="2000" dirty="0">
                          <a:effectLst/>
                        </a:rPr>
                        <a:t>Ends (what is to be achieved?)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ctr">
                        <a:lnSpc>
                          <a:spcPct val="107000"/>
                        </a:lnSpc>
                        <a:spcAft>
                          <a:spcPts val="0"/>
                        </a:spcAft>
                      </a:pPr>
                      <a:r>
                        <a:rPr lang="id-ID" sz="2000" dirty="0">
                          <a:effectLst/>
                        </a:rPr>
                        <a:t>Means (How is it tobe achieved?)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0"/>
                        </a:spcAft>
                      </a:pPr>
                      <a:r>
                        <a:rPr lang="id-ID" sz="1800">
                          <a:effectLst/>
                        </a:rPr>
                        <a:t>Strategic Desicion Makers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r>
              <a:tr h="748042">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id-ID" sz="2000">
                          <a:effectLst/>
                        </a:rPr>
                        <a:t>Komisaris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Board of Directors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000">
                          <a:effectLst/>
                        </a:rPr>
                        <a:t>Fungsional Manager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130524">
                <a:tc>
                  <a:txBody>
                    <a:bodyPr/>
                    <a:lstStyle/>
                    <a:p>
                      <a:pPr>
                        <a:lnSpc>
                          <a:spcPct val="107000"/>
                        </a:lnSpc>
                        <a:spcAft>
                          <a:spcPts val="0"/>
                        </a:spcAft>
                      </a:pPr>
                      <a:r>
                        <a:rPr lang="id-ID" sz="2000">
                          <a:effectLst/>
                        </a:rPr>
                        <a:t>Mission including goals and philosophy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V</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8042">
                <a:tc>
                  <a:txBody>
                    <a:bodyPr/>
                    <a:lstStyle/>
                    <a:p>
                      <a:pPr>
                        <a:lnSpc>
                          <a:spcPct val="107000"/>
                        </a:lnSpc>
                        <a:spcAft>
                          <a:spcPts val="0"/>
                        </a:spcAft>
                      </a:pPr>
                      <a:r>
                        <a:rPr lang="id-ID" sz="2000">
                          <a:effectLst/>
                        </a:rPr>
                        <a:t>Long term objectives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Grand strategy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V</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8042">
                <a:tc>
                  <a:txBody>
                    <a:bodyPr/>
                    <a:lstStyle/>
                    <a:p>
                      <a:pPr>
                        <a:lnSpc>
                          <a:spcPct val="107000"/>
                        </a:lnSpc>
                        <a:spcAft>
                          <a:spcPts val="0"/>
                        </a:spcAft>
                      </a:pPr>
                      <a:r>
                        <a:rPr lang="id-ID" sz="2000">
                          <a:effectLst/>
                        </a:rPr>
                        <a:t>Annual objective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Short term strategy policy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V</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8042">
                <a:tc>
                  <a:txBody>
                    <a:bodyPr/>
                    <a:lstStyle/>
                    <a:p>
                      <a:pPr>
                        <a:lnSpc>
                          <a:spcPct val="107000"/>
                        </a:lnSpc>
                        <a:spcAft>
                          <a:spcPts val="0"/>
                        </a:spcAft>
                      </a:pPr>
                      <a:r>
                        <a:rPr lang="id-ID" sz="2000">
                          <a:effectLst/>
                        </a:rPr>
                        <a:t>Functional objective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Tactics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d-ID" sz="2000" dirty="0">
                          <a:effectLst/>
                        </a:rPr>
                        <a:t>v</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8758628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6026727"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419100" y="545690"/>
            <a:ext cx="4814119" cy="8701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id-ID" dirty="0" smtClean="0"/>
              <a:t>ANALISIS </a:t>
            </a:r>
            <a:r>
              <a:rPr lang="id-ID" b="1" dirty="0" smtClean="0"/>
              <a:t>MISI</a:t>
            </a:r>
            <a:endParaRPr lang="id-ID" b="1" dirty="0"/>
          </a:p>
        </p:txBody>
      </p:sp>
      <p:sp>
        <p:nvSpPr>
          <p:cNvPr id="5" name="Content Placeholder 4"/>
          <p:cNvSpPr>
            <a:spLocks noGrp="1"/>
          </p:cNvSpPr>
          <p:nvPr>
            <p:ph sz="half" idx="1"/>
          </p:nvPr>
        </p:nvSpPr>
        <p:spPr>
          <a:xfrm>
            <a:off x="654058" y="1691322"/>
            <a:ext cx="5181600" cy="4351337"/>
          </a:xfrm>
        </p:spPr>
        <p:txBody>
          <a:bodyPr>
            <a:noAutofit/>
          </a:bodyPr>
          <a:lstStyle/>
          <a:p>
            <a:pPr marL="0" indent="0">
              <a:lnSpc>
                <a:spcPct val="120000"/>
              </a:lnSpc>
              <a:buNone/>
            </a:pPr>
            <a:r>
              <a:rPr lang="id-ID" sz="1600" dirty="0" smtClean="0"/>
              <a:t>MISI</a:t>
            </a:r>
          </a:p>
          <a:p>
            <a:pPr>
              <a:lnSpc>
                <a:spcPct val="120000"/>
              </a:lnSpc>
            </a:pPr>
            <a:r>
              <a:rPr lang="id-ID" sz="1600" dirty="0"/>
              <a:t>Menjadi perusahaan yang :</a:t>
            </a:r>
          </a:p>
          <a:p>
            <a:pPr lvl="0">
              <a:lnSpc>
                <a:spcPct val="120000"/>
              </a:lnSpc>
            </a:pPr>
            <a:r>
              <a:rPr lang="id-ID" sz="1600" dirty="0"/>
              <a:t>Bertekad membantu pelanggan meraih keberhasilan melalui pemahaman usaha yang komprehensif dan interaksi berkelanjutan.</a:t>
            </a:r>
          </a:p>
          <a:p>
            <a:pPr lvl="0">
              <a:lnSpc>
                <a:spcPct val="120000"/>
              </a:lnSpc>
            </a:pPr>
            <a:r>
              <a:rPr lang="id-ID" sz="1600" dirty="0"/>
              <a:t>Menciptakan peluang bagi insan perusahaan untuk dapat meningkatkan status sosial dan aktualisasi diri melalui kinerjanya.</a:t>
            </a:r>
          </a:p>
          <a:p>
            <a:pPr lvl="0">
              <a:lnSpc>
                <a:spcPct val="120000"/>
              </a:lnSpc>
            </a:pPr>
            <a:r>
              <a:rPr lang="id-ID" sz="1600" dirty="0"/>
              <a:t>Menghasilkan nilai tambah yang berkelanjutan bagi para pemangku kepentingan melalui tiga aspek berimbang dalam hal ekonomi, sosial dan lingkungan.</a:t>
            </a:r>
          </a:p>
          <a:p>
            <a:pPr lvl="0">
              <a:lnSpc>
                <a:spcPct val="120000"/>
              </a:lnSpc>
            </a:pPr>
            <a:r>
              <a:rPr lang="id-ID" sz="1600" dirty="0"/>
              <a:t>Memberi sumbangan yang bermakna bagi kesejahteraan bangsa.</a:t>
            </a:r>
          </a:p>
          <a:p>
            <a:pPr marL="0" indent="0">
              <a:lnSpc>
                <a:spcPct val="120000"/>
              </a:lnSpc>
              <a:buNone/>
            </a:pPr>
            <a:endParaRPr lang="id-ID" sz="16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091401027"/>
              </p:ext>
            </p:extLst>
          </p:nvPr>
        </p:nvGraphicFramePr>
        <p:xfrm>
          <a:off x="6223380" y="668742"/>
          <a:ext cx="5759354" cy="5882181"/>
        </p:xfrm>
        <a:graphic>
          <a:graphicData uri="http://schemas.openxmlformats.org/drawingml/2006/table">
            <a:tbl>
              <a:tblPr firstRow="1" firstCol="1" bandRow="1">
                <a:tableStyleId>{C4B1156A-380E-4F78-BDF5-A606A8083BF9}</a:tableStyleId>
              </a:tblPr>
              <a:tblGrid>
                <a:gridCol w="1656276"/>
                <a:gridCol w="4103078"/>
              </a:tblGrid>
              <a:tr h="343656">
                <a:tc>
                  <a:txBody>
                    <a:bodyPr/>
                    <a:lstStyle/>
                    <a:p>
                      <a:pPr algn="ctr">
                        <a:lnSpc>
                          <a:spcPct val="107000"/>
                        </a:lnSpc>
                        <a:spcAft>
                          <a:spcPts val="0"/>
                        </a:spcAft>
                      </a:pPr>
                      <a:r>
                        <a:rPr lang="en-US" sz="1400" dirty="0" err="1">
                          <a:effectLst/>
                        </a:rPr>
                        <a:t>Kriteria</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ctr">
                        <a:lnSpc>
                          <a:spcPct val="107000"/>
                        </a:lnSpc>
                        <a:spcAft>
                          <a:spcPts val="0"/>
                        </a:spcAft>
                      </a:pPr>
                      <a:r>
                        <a:rPr lang="id-ID" sz="1400">
                          <a:effectLst/>
                        </a:rPr>
                        <a:t>Keterangan</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343656">
                <a:tc>
                  <a:txBody>
                    <a:bodyPr/>
                    <a:lstStyle/>
                    <a:p>
                      <a:pPr algn="just">
                        <a:lnSpc>
                          <a:spcPct val="107000"/>
                        </a:lnSpc>
                        <a:spcAft>
                          <a:spcPts val="0"/>
                        </a:spcAft>
                      </a:pPr>
                      <a:r>
                        <a:rPr lang="en-US" sz="1400" dirty="0">
                          <a:effectLst/>
                        </a:rPr>
                        <a:t>Customers</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343656">
                <a:tc>
                  <a:txBody>
                    <a:bodyPr/>
                    <a:lstStyle/>
                    <a:p>
                      <a:pPr algn="just">
                        <a:lnSpc>
                          <a:spcPct val="107000"/>
                        </a:lnSpc>
                        <a:spcAft>
                          <a:spcPts val="0"/>
                        </a:spcAft>
                      </a:pPr>
                      <a:r>
                        <a:rPr lang="en-US" sz="1400">
                          <a:effectLst/>
                        </a:rPr>
                        <a:t>Product or service</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343656">
                <a:tc>
                  <a:txBody>
                    <a:bodyPr/>
                    <a:lstStyle/>
                    <a:p>
                      <a:pPr algn="just">
                        <a:lnSpc>
                          <a:spcPct val="107000"/>
                        </a:lnSpc>
                        <a:spcAft>
                          <a:spcPts val="0"/>
                        </a:spcAft>
                      </a:pPr>
                      <a:r>
                        <a:rPr lang="en-US" sz="1400">
                          <a:effectLst/>
                        </a:rPr>
                        <a:t>Markets</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343656">
                <a:tc>
                  <a:txBody>
                    <a:bodyPr/>
                    <a:lstStyle/>
                    <a:p>
                      <a:pPr algn="just">
                        <a:lnSpc>
                          <a:spcPct val="107000"/>
                        </a:lnSpc>
                        <a:spcAft>
                          <a:spcPts val="0"/>
                        </a:spcAft>
                      </a:pPr>
                      <a:r>
                        <a:rPr lang="en-US" sz="1400">
                          <a:effectLst/>
                        </a:rPr>
                        <a:t>Technology</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491666">
                <a:tc>
                  <a:txBody>
                    <a:bodyPr/>
                    <a:lstStyle/>
                    <a:p>
                      <a:pPr algn="just">
                        <a:lnSpc>
                          <a:spcPct val="107000"/>
                        </a:lnSpc>
                        <a:spcAft>
                          <a:spcPts val="0"/>
                        </a:spcAft>
                      </a:pPr>
                      <a:r>
                        <a:rPr lang="en-US" sz="1400" dirty="0">
                          <a:effectLst/>
                        </a:rPr>
                        <a:t>Concern for survival</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a:effectLst/>
                        </a:rPr>
                        <a:t>-</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343656">
                <a:tc>
                  <a:txBody>
                    <a:bodyPr/>
                    <a:lstStyle/>
                    <a:p>
                      <a:pPr algn="just">
                        <a:lnSpc>
                          <a:spcPct val="107000"/>
                        </a:lnSpc>
                        <a:spcAft>
                          <a:spcPts val="0"/>
                        </a:spcAft>
                      </a:pPr>
                      <a:r>
                        <a:rPr lang="en-US" sz="1400" dirty="0">
                          <a:effectLst/>
                        </a:rPr>
                        <a:t>Philosophy</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1088285">
                <a:tc>
                  <a:txBody>
                    <a:bodyPr/>
                    <a:lstStyle/>
                    <a:p>
                      <a:pPr algn="just">
                        <a:lnSpc>
                          <a:spcPct val="107000"/>
                        </a:lnSpc>
                        <a:spcAft>
                          <a:spcPts val="0"/>
                        </a:spcAft>
                      </a:pPr>
                      <a:r>
                        <a:rPr lang="en-US" sz="1400">
                          <a:effectLst/>
                        </a:rPr>
                        <a:t>Self-concept</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3. Menghasilkan nilai tambah yang berkelanjutan bagi para pemangku kepentingan melalui tiga aspek berimbang dalam hal ekonomi, sosial dan lingkungan.</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1497236">
                <a:tc>
                  <a:txBody>
                    <a:bodyPr/>
                    <a:lstStyle/>
                    <a:p>
                      <a:pPr algn="just">
                        <a:lnSpc>
                          <a:spcPct val="107000"/>
                        </a:lnSpc>
                        <a:spcAft>
                          <a:spcPts val="0"/>
                        </a:spcAft>
                      </a:pPr>
                      <a:r>
                        <a:rPr lang="en-US" sz="1400">
                          <a:effectLst/>
                        </a:rPr>
                        <a:t>Concern of public image</a:t>
                      </a:r>
                      <a:endParaRPr lang="id-ID" sz="120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3. Menghasilkan nilai tambah yang berkelanjutan bagi para pemangku kepentingan melalui tiga aspek berimbang dalam hal ekonomi, sosial dan lingkungan.</a:t>
                      </a:r>
                      <a:endParaRPr lang="id-ID" sz="1200" dirty="0">
                        <a:effectLst/>
                      </a:endParaRPr>
                    </a:p>
                    <a:p>
                      <a:pPr algn="just">
                        <a:lnSpc>
                          <a:spcPct val="107000"/>
                        </a:lnSpc>
                        <a:spcAft>
                          <a:spcPts val="0"/>
                        </a:spcAft>
                      </a:pPr>
                      <a:r>
                        <a:rPr lang="id-ID" sz="1400" dirty="0">
                          <a:effectLst/>
                        </a:rPr>
                        <a:t>4. Memberi sumbangan yang bermakna bagi kesejahteraan bangsa.</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r h="743058">
                <a:tc>
                  <a:txBody>
                    <a:bodyPr/>
                    <a:lstStyle/>
                    <a:p>
                      <a:pPr algn="just">
                        <a:lnSpc>
                          <a:spcPct val="107000"/>
                        </a:lnSpc>
                        <a:spcAft>
                          <a:spcPts val="0"/>
                        </a:spcAft>
                      </a:pPr>
                      <a:r>
                        <a:rPr lang="en-US" sz="1400" dirty="0" smtClean="0">
                          <a:effectLst/>
                        </a:rPr>
                        <a:t>Concern</a:t>
                      </a:r>
                      <a:r>
                        <a:rPr lang="en-US" sz="1400" baseline="0" dirty="0" smtClean="0">
                          <a:effectLst/>
                        </a:rPr>
                        <a:t>  </a:t>
                      </a:r>
                      <a:r>
                        <a:rPr lang="en-US" sz="1400" dirty="0" smtClean="0">
                          <a:effectLst/>
                        </a:rPr>
                        <a:t>for </a:t>
                      </a:r>
                      <a:r>
                        <a:rPr lang="en-US" sz="1400" dirty="0">
                          <a:effectLst/>
                        </a:rPr>
                        <a:t>employee</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c>
                  <a:txBody>
                    <a:bodyPr/>
                    <a:lstStyle/>
                    <a:p>
                      <a:pPr algn="just">
                        <a:lnSpc>
                          <a:spcPct val="107000"/>
                        </a:lnSpc>
                        <a:spcAft>
                          <a:spcPts val="0"/>
                        </a:spcAft>
                      </a:pPr>
                      <a:r>
                        <a:rPr lang="id-ID" sz="1400" dirty="0">
                          <a:effectLst/>
                        </a:rPr>
                        <a:t>2. Menciptakan peluang bagi insan perusahaan untuk dapat meningkatkan status sosial dan aktualisasi diri melalui kinerjanya.</a:t>
                      </a:r>
                      <a:endParaRPr lang="id-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599" marR="50599" marT="0" marB="0"/>
                </a:tc>
              </a:tr>
            </a:tbl>
          </a:graphicData>
        </a:graphic>
      </p:graphicFrame>
    </p:spTree>
    <p:extLst>
      <p:ext uri="{BB962C8B-B14F-4D97-AF65-F5344CB8AC3E}">
        <p14:creationId xmlns:p14="http://schemas.microsoft.com/office/powerpoint/2010/main" val="41592241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74073" y="471947"/>
            <a:ext cx="8544680" cy="10176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id-ID" dirty="0" smtClean="0"/>
              <a:t>ANALISIS </a:t>
            </a:r>
            <a:r>
              <a:rPr lang="id-ID" b="1" dirty="0" smtClean="0"/>
              <a:t>FAKTOR EKSTERNAL</a:t>
            </a:r>
            <a:endParaRPr lang="id-ID" b="1" dirty="0"/>
          </a:p>
        </p:txBody>
      </p:sp>
      <p:sp>
        <p:nvSpPr>
          <p:cNvPr id="3" name="Content Placeholder 2"/>
          <p:cNvSpPr>
            <a:spLocks noGrp="1"/>
          </p:cNvSpPr>
          <p:nvPr>
            <p:ph sz="half" idx="1"/>
          </p:nvPr>
        </p:nvSpPr>
        <p:spPr/>
        <p:txBody>
          <a:bodyPr>
            <a:normAutofit fontScale="77500" lnSpcReduction="20000"/>
          </a:bodyPr>
          <a:lstStyle/>
          <a:p>
            <a:pPr marL="457200" indent="-457200">
              <a:buFont typeface="+mj-lt"/>
              <a:buAutoNum type="arabicPeriod"/>
            </a:pPr>
            <a:r>
              <a:rPr lang="id-ID" dirty="0" smtClean="0"/>
              <a:t>Operating Environment</a:t>
            </a:r>
          </a:p>
          <a:p>
            <a:pPr marL="815975" indent="-371475">
              <a:buFont typeface="+mj-lt"/>
              <a:buAutoNum type="alphaLcPeriod"/>
            </a:pPr>
            <a:r>
              <a:rPr lang="id-ID" dirty="0" smtClean="0"/>
              <a:t>Competitor  </a:t>
            </a:r>
            <a:r>
              <a:rPr lang="id-ID" dirty="0"/>
              <a:t>: PT Intraco Penta Tbk., PT Hexindo Adiperkasa Tbk.,PT Kobexindo Tractors Tbk</a:t>
            </a:r>
            <a:r>
              <a:rPr lang="id-ID" dirty="0" smtClean="0"/>
              <a:t>.</a:t>
            </a:r>
          </a:p>
          <a:p>
            <a:pPr marL="815975" indent="-371475">
              <a:buFont typeface="+mj-lt"/>
              <a:buAutoNum type="alphaLcPeriod"/>
            </a:pPr>
            <a:r>
              <a:rPr lang="id-ID" dirty="0" smtClean="0"/>
              <a:t>Creditur : PT. Astra International</a:t>
            </a:r>
          </a:p>
          <a:p>
            <a:pPr marL="815975" indent="-371475">
              <a:buFont typeface="+mj-lt"/>
              <a:buAutoNum type="alphaLcPeriod"/>
            </a:pPr>
            <a:r>
              <a:rPr lang="id-ID" dirty="0" smtClean="0"/>
              <a:t>Customers : </a:t>
            </a:r>
            <a:r>
              <a:rPr lang="id-ID" dirty="0"/>
              <a:t>mempunyai proyek besar seperti proyek pembuatan jalan, pembuatan gedung, pengangkut bahan tambang,konstruksi bangunan dll. </a:t>
            </a:r>
            <a:endParaRPr lang="id-ID" dirty="0" smtClean="0"/>
          </a:p>
          <a:p>
            <a:pPr marL="815975" indent="-371475">
              <a:buFont typeface="+mj-lt"/>
              <a:buAutoNum type="alphaLcPeriod"/>
            </a:pPr>
            <a:r>
              <a:rPr lang="id-ID" dirty="0" smtClean="0"/>
              <a:t>Labor</a:t>
            </a:r>
          </a:p>
          <a:p>
            <a:pPr marL="815975" indent="-371475">
              <a:buFont typeface="+mj-lt"/>
              <a:buAutoNum type="alphaLcPeriod"/>
            </a:pPr>
            <a:r>
              <a:rPr lang="id-ID" dirty="0" smtClean="0"/>
              <a:t>Suppliers : Komatsu</a:t>
            </a:r>
            <a:r>
              <a:rPr lang="id-ID" dirty="0"/>
              <a:t>, UD Trucks, </a:t>
            </a:r>
            <a:r>
              <a:rPr lang="id-ID" dirty="0" smtClean="0"/>
              <a:t>Scania</a:t>
            </a:r>
            <a:r>
              <a:rPr lang="id-ID" dirty="0"/>
              <a:t>, Bomag, Tadano dan Komatsu Forest.</a:t>
            </a:r>
          </a:p>
          <a:p>
            <a:pPr marL="0" indent="0">
              <a:buNone/>
            </a:pPr>
            <a:endParaRPr lang="id-ID" dirty="0"/>
          </a:p>
        </p:txBody>
      </p:sp>
      <p:sp>
        <p:nvSpPr>
          <p:cNvPr id="4" name="Content Placeholder 3"/>
          <p:cNvSpPr>
            <a:spLocks noGrp="1"/>
          </p:cNvSpPr>
          <p:nvPr>
            <p:ph sz="half" idx="2"/>
          </p:nvPr>
        </p:nvSpPr>
        <p:spPr/>
        <p:txBody>
          <a:bodyPr>
            <a:normAutofit fontScale="77500" lnSpcReduction="20000"/>
          </a:bodyPr>
          <a:lstStyle/>
          <a:p>
            <a:pPr marL="514350" indent="-514350">
              <a:buFont typeface="+mj-lt"/>
              <a:buAutoNum type="arabicPeriod" startAt="2"/>
            </a:pPr>
            <a:r>
              <a:rPr lang="id-ID" dirty="0" smtClean="0"/>
              <a:t>Industrial Environment</a:t>
            </a:r>
          </a:p>
          <a:p>
            <a:pPr marL="976313" indent="-436563">
              <a:buFont typeface="+mj-lt"/>
              <a:buAutoNum type="alphaLcPeriod"/>
            </a:pPr>
            <a:r>
              <a:rPr lang="id-ID" dirty="0" smtClean="0"/>
              <a:t>Entry Barriers : Pendatang baru   PT. Jaya  Trade Indonesia</a:t>
            </a:r>
          </a:p>
          <a:p>
            <a:pPr marL="976313" indent="-436563">
              <a:buFont typeface="+mj-lt"/>
              <a:buAutoNum type="alphaLcPeriod"/>
            </a:pPr>
            <a:r>
              <a:rPr lang="id-ID" dirty="0" smtClean="0"/>
              <a:t>Supplier Power : </a:t>
            </a:r>
            <a:r>
              <a:rPr lang="id-ID" dirty="0"/>
              <a:t>Komatsu, UD Trucks, Scania, Bomag, Tadano dan Komatsu Forest</a:t>
            </a:r>
            <a:r>
              <a:rPr lang="id-ID" dirty="0" smtClean="0"/>
              <a:t>. </a:t>
            </a:r>
          </a:p>
          <a:p>
            <a:pPr marL="976313" indent="-436563">
              <a:buFont typeface="+mj-lt"/>
              <a:buAutoNum type="alphaLcPeriod"/>
            </a:pPr>
            <a:r>
              <a:rPr lang="id-ID" dirty="0" smtClean="0"/>
              <a:t>Buyer Power : Pemerintah dan pemegang proyek infrastruktur</a:t>
            </a:r>
          </a:p>
          <a:p>
            <a:pPr marL="976313" indent="-436563">
              <a:buFont typeface="+mj-lt"/>
              <a:buAutoNum type="alphaLcPeriod"/>
            </a:pPr>
            <a:r>
              <a:rPr lang="id-ID" dirty="0" smtClean="0"/>
              <a:t>Substitute : </a:t>
            </a:r>
            <a:r>
              <a:rPr lang="id-ID" dirty="0"/>
              <a:t>P</a:t>
            </a:r>
            <a:r>
              <a:rPr lang="id-ID" dirty="0" smtClean="0"/>
              <a:t>roduk </a:t>
            </a:r>
            <a:r>
              <a:rPr lang="id-ID" dirty="0"/>
              <a:t>pesaing yang bisa memberikan inovasi baru yang belum pernah dilakukan oleh UT</a:t>
            </a:r>
            <a:endParaRPr lang="id-ID" dirty="0" smtClean="0"/>
          </a:p>
          <a:p>
            <a:pPr marL="976313" indent="-436563">
              <a:buFont typeface="+mj-lt"/>
              <a:buAutoNum type="alphaLcPeriod"/>
            </a:pPr>
            <a:r>
              <a:rPr lang="id-ID" dirty="0" smtClean="0"/>
              <a:t>Competitive Rivalry : </a:t>
            </a:r>
            <a:r>
              <a:rPr lang="id-ID" dirty="0"/>
              <a:t>Intraco Penta dan Kobexindo Tractors</a:t>
            </a:r>
            <a:endParaRPr lang="id-ID" dirty="0" smtClean="0"/>
          </a:p>
          <a:p>
            <a:pPr marL="514350" indent="-514350">
              <a:buFont typeface="+mj-lt"/>
              <a:buAutoNum type="arabicPeriod" startAt="2"/>
            </a:pPr>
            <a:endParaRPr lang="id-ID"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36665711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707004" cy="466753"/>
          </a:xfrm>
        </p:spPr>
        <p:txBody>
          <a:bodyPr>
            <a:normAutofit/>
          </a:bodyPr>
          <a:lstStyle/>
          <a:p>
            <a:r>
              <a:rPr lang="en-US" sz="1600" dirty="0" err="1" smtClean="0"/>
              <a:t>Faktor</a:t>
            </a:r>
            <a:r>
              <a:rPr lang="en-US" sz="1600" dirty="0" smtClean="0"/>
              <a:t> </a:t>
            </a:r>
            <a:r>
              <a:rPr lang="en-US" sz="1600" dirty="0" err="1" smtClean="0"/>
              <a:t>ekternal</a:t>
            </a:r>
            <a:r>
              <a:rPr lang="en-US" sz="1600" dirty="0" smtClean="0"/>
              <a:t>….</a:t>
            </a:r>
            <a:endParaRPr lang="id-ID" sz="1600" dirty="0"/>
          </a:p>
        </p:txBody>
      </p:sp>
      <p:sp>
        <p:nvSpPr>
          <p:cNvPr id="5" name="Rounded Rectangle 4"/>
          <p:cNvSpPr/>
          <p:nvPr/>
        </p:nvSpPr>
        <p:spPr>
          <a:xfrm rot="1983026">
            <a:off x="-872213" y="-2022488"/>
            <a:ext cx="5932774" cy="698285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845127" y="1132765"/>
            <a:ext cx="9316512" cy="3601468"/>
          </a:xfrm>
        </p:spPr>
        <p:txBody>
          <a:bodyPr>
            <a:noAutofit/>
          </a:bodyPr>
          <a:lstStyle/>
          <a:p>
            <a:pPr marL="514350" indent="-514350" algn="just">
              <a:buFont typeface="+mj-lt"/>
              <a:buAutoNum type="arabicPeriod" startAt="3"/>
            </a:pPr>
            <a:r>
              <a:rPr lang="id-ID" sz="3200" dirty="0" smtClean="0"/>
              <a:t>Makro </a:t>
            </a:r>
            <a:r>
              <a:rPr lang="id-ID" sz="3200" b="1" dirty="0" smtClean="0"/>
              <a:t>Environment</a:t>
            </a:r>
          </a:p>
          <a:p>
            <a:pPr marL="893763" indent="-436563" algn="just">
              <a:buFont typeface="+mj-lt"/>
              <a:buAutoNum type="alphaLcPeriod"/>
            </a:pPr>
            <a:r>
              <a:rPr lang="id-ID" sz="2000" dirty="0" smtClean="0"/>
              <a:t>Economics : </a:t>
            </a:r>
            <a:r>
              <a:rPr lang="id-ID" sz="2000" dirty="0"/>
              <a:t>Badan Pusat Statistik (BPS) mengumumkan bahwa sepanjang tahun 2016 kinerja sektor pertambangan menunjukkan tren yang membaik</a:t>
            </a:r>
            <a:endParaRPr lang="id-ID" sz="2000" dirty="0" smtClean="0"/>
          </a:p>
          <a:p>
            <a:pPr marL="893763" indent="-436563" algn="just">
              <a:buFont typeface="+mj-lt"/>
              <a:buAutoNum type="alphaLcPeriod"/>
            </a:pPr>
            <a:r>
              <a:rPr lang="id-ID" sz="2000" dirty="0" smtClean="0"/>
              <a:t>Social </a:t>
            </a:r>
            <a:r>
              <a:rPr lang="en-US" sz="2000" dirty="0" smtClean="0"/>
              <a:t>	</a:t>
            </a:r>
            <a:r>
              <a:rPr lang="id-ID" sz="2000" dirty="0" smtClean="0"/>
              <a:t>: UTREES, UTFUTURE, UTGROWTH, UTCARE, UTACTION</a:t>
            </a:r>
          </a:p>
          <a:p>
            <a:pPr marL="893763" indent="-436563" algn="just">
              <a:buFont typeface="+mj-lt"/>
              <a:buAutoNum type="alphaLcPeriod"/>
            </a:pPr>
            <a:r>
              <a:rPr lang="id-ID" sz="2000" dirty="0" smtClean="0"/>
              <a:t>Political : </a:t>
            </a:r>
            <a:r>
              <a:rPr lang="id-ID" sz="2000" dirty="0"/>
              <a:t>kebijakan pemerintah dalam Peraturan Menteri Perdagangan (Permendag) No 127 tahun 2015 tentang Ketentuan Impor Barang Modal dalam Keadaan Tidak Baru</a:t>
            </a:r>
            <a:endParaRPr lang="id-ID" sz="2000" dirty="0" smtClean="0"/>
          </a:p>
          <a:p>
            <a:pPr marL="893763" indent="-436563" algn="just">
              <a:buFont typeface="+mj-lt"/>
              <a:buAutoNum type="alphaLcPeriod"/>
            </a:pPr>
            <a:r>
              <a:rPr lang="id-ID" sz="2000" dirty="0" smtClean="0"/>
              <a:t>Technological : </a:t>
            </a:r>
            <a:r>
              <a:rPr lang="id-ID" sz="2000" dirty="0"/>
              <a:t>sistem </a:t>
            </a:r>
            <a:r>
              <a:rPr lang="id-ID" sz="2000" i="1" dirty="0"/>
              <a:t>online tracking</a:t>
            </a:r>
            <a:r>
              <a:rPr lang="id-ID" sz="2000" dirty="0"/>
              <a:t> untuk kecelakaan yang hampir terjadi, serta </a:t>
            </a:r>
            <a:r>
              <a:rPr lang="id-ID" sz="2000" i="1" dirty="0"/>
              <a:t>teknologi vehicle telematics</a:t>
            </a:r>
            <a:r>
              <a:rPr lang="id-ID" sz="2000" dirty="0"/>
              <a:t> guna menghindari bahaya dan mengurangi </a:t>
            </a:r>
            <a:r>
              <a:rPr lang="id-ID" sz="2000" dirty="0" smtClean="0"/>
              <a:t>risiko</a:t>
            </a:r>
          </a:p>
          <a:p>
            <a:pPr marL="893763" indent="-436563" algn="just">
              <a:buFont typeface="+mj-lt"/>
              <a:buAutoNum type="alphaLcPeriod"/>
            </a:pPr>
            <a:r>
              <a:rPr lang="id-ID" sz="2000" dirty="0" smtClean="0"/>
              <a:t>Ecological : </a:t>
            </a:r>
            <a:r>
              <a:rPr lang="id-ID" sz="2000" dirty="0"/>
              <a:t>PT United Tractor terlibat dalam pendekatan kegiatan perhubungan antara perusahaan dengan </a:t>
            </a:r>
            <a:r>
              <a:rPr lang="id-ID" sz="2000" dirty="0" smtClean="0"/>
              <a:t>lingkungannya</a:t>
            </a:r>
            <a:endParaRPr lang="id-ID"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19621192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141" y="1065211"/>
            <a:ext cx="5391901" cy="927047"/>
          </a:xfrm>
        </p:spPr>
        <p:txBody>
          <a:bodyPr>
            <a:noAutofit/>
          </a:bodyPr>
          <a:lstStyle/>
          <a:p>
            <a:r>
              <a:rPr lang="en-US" sz="3400" dirty="0"/>
              <a:t> </a:t>
            </a:r>
            <a:r>
              <a:rPr lang="id-ID" sz="3400" dirty="0"/>
              <a:t/>
            </a:r>
            <a:br>
              <a:rPr lang="id-ID" sz="3400" dirty="0"/>
            </a:br>
            <a:r>
              <a:rPr lang="id-ID" sz="3400" dirty="0"/>
              <a:t>Finance and Accounting</a:t>
            </a:r>
          </a:p>
        </p:txBody>
      </p:sp>
      <p:sp>
        <p:nvSpPr>
          <p:cNvPr id="3" name="Content Placeholder 2"/>
          <p:cNvSpPr>
            <a:spLocks noGrp="1"/>
          </p:cNvSpPr>
          <p:nvPr>
            <p:ph idx="1"/>
          </p:nvPr>
        </p:nvSpPr>
        <p:spPr>
          <a:xfrm>
            <a:off x="258273" y="2263817"/>
            <a:ext cx="3672282" cy="4351337"/>
          </a:xfrm>
        </p:spPr>
        <p:txBody>
          <a:bodyPr>
            <a:normAutofit/>
          </a:bodyPr>
          <a:lstStyle/>
          <a:p>
            <a:pPr marL="0" lvl="0" indent="0" algn="just">
              <a:buNone/>
            </a:pPr>
            <a:r>
              <a:rPr lang="en-US" sz="2000" b="1" dirty="0" smtClean="0"/>
              <a:t>Tingkat </a:t>
            </a:r>
            <a:r>
              <a:rPr lang="en-US" sz="2000" b="1" dirty="0" err="1" smtClean="0"/>
              <a:t>Likuiditas</a:t>
            </a:r>
            <a:endParaRPr lang="id-ID" sz="2000" b="1" dirty="0" smtClean="0"/>
          </a:p>
          <a:p>
            <a:pPr marL="0" indent="0" algn="just">
              <a:buNone/>
            </a:pPr>
            <a:r>
              <a:rPr lang="en-US" sz="1900" dirty="0" err="1" smtClean="0"/>
              <a:t>Pada</a:t>
            </a:r>
            <a:r>
              <a:rPr lang="en-US" sz="1900" dirty="0" smtClean="0"/>
              <a:t> </a:t>
            </a:r>
            <a:r>
              <a:rPr lang="en-US" sz="1900" dirty="0" err="1" smtClean="0"/>
              <a:t>tahu</a:t>
            </a:r>
            <a:r>
              <a:rPr lang="id-ID" sz="1900" dirty="0" smtClean="0"/>
              <a:t>n</a:t>
            </a:r>
            <a:r>
              <a:rPr lang="en-US" sz="1900" dirty="0" smtClean="0"/>
              <a:t> 2016, </a:t>
            </a:r>
            <a:r>
              <a:rPr lang="en-US" sz="1900" dirty="0" err="1" smtClean="0"/>
              <a:t>rasio</a:t>
            </a:r>
            <a:r>
              <a:rPr lang="en-US" sz="1900" dirty="0" smtClean="0"/>
              <a:t> </a:t>
            </a:r>
            <a:r>
              <a:rPr lang="en-US" sz="1900" dirty="0" err="1" smtClean="0"/>
              <a:t>lanc</a:t>
            </a:r>
            <a:r>
              <a:rPr lang="id-ID" sz="1900" dirty="0" smtClean="0"/>
              <a:t>a</a:t>
            </a:r>
            <a:r>
              <a:rPr lang="en-US" sz="1900" dirty="0" smtClean="0"/>
              <a:t>r </a:t>
            </a:r>
            <a:r>
              <a:rPr lang="en-US" sz="1900" dirty="0" err="1" smtClean="0"/>
              <a:t>sebesar</a:t>
            </a:r>
            <a:r>
              <a:rPr lang="en-US" sz="1900" dirty="0" smtClean="0"/>
              <a:t> 2,3 </a:t>
            </a:r>
            <a:r>
              <a:rPr lang="en-US" sz="1900" dirty="0" err="1" smtClean="0"/>
              <a:t>lebih</a:t>
            </a:r>
            <a:r>
              <a:rPr lang="en-US" sz="1900" dirty="0" smtClean="0"/>
              <a:t> </a:t>
            </a:r>
            <a:r>
              <a:rPr lang="en-US" sz="1900" dirty="0" err="1" smtClean="0"/>
              <a:t>tinggi</a:t>
            </a:r>
            <a:r>
              <a:rPr lang="en-US" sz="1900" dirty="0" smtClean="0"/>
              <a:t> </a:t>
            </a:r>
            <a:r>
              <a:rPr lang="en-US" sz="1900" dirty="0" err="1" smtClean="0"/>
              <a:t>dibanding</a:t>
            </a:r>
            <a:r>
              <a:rPr lang="en-US" sz="1900" dirty="0" smtClean="0"/>
              <a:t> </a:t>
            </a:r>
            <a:r>
              <a:rPr lang="en-US" sz="1900" dirty="0" err="1" smtClean="0"/>
              <a:t>tahun</a:t>
            </a:r>
            <a:r>
              <a:rPr lang="en-US" sz="1900" dirty="0" smtClean="0"/>
              <a:t> 2015 </a:t>
            </a:r>
            <a:r>
              <a:rPr lang="en-US" sz="1900" dirty="0" err="1" smtClean="0"/>
              <a:t>sebesar</a:t>
            </a:r>
            <a:r>
              <a:rPr lang="en-US" sz="1900" dirty="0" smtClean="0"/>
              <a:t> 2,1. Hal </a:t>
            </a:r>
            <a:r>
              <a:rPr lang="en-US" sz="1900" dirty="0" err="1" smtClean="0"/>
              <a:t>ini</a:t>
            </a:r>
            <a:r>
              <a:rPr lang="en-US" sz="1900" dirty="0" smtClean="0"/>
              <a:t> </a:t>
            </a:r>
            <a:r>
              <a:rPr lang="en-US" sz="1900" dirty="0" err="1" smtClean="0"/>
              <a:t>menunjukan</a:t>
            </a:r>
            <a:r>
              <a:rPr lang="en-US" sz="1900" dirty="0" smtClean="0"/>
              <a:t> </a:t>
            </a:r>
            <a:r>
              <a:rPr lang="en-US" sz="1900" dirty="0" err="1" smtClean="0"/>
              <a:t>perusahaan</a:t>
            </a:r>
            <a:r>
              <a:rPr lang="en-US" sz="1900" dirty="0" smtClean="0"/>
              <a:t> </a:t>
            </a:r>
            <a:r>
              <a:rPr lang="en-US" sz="1900" dirty="0" err="1" smtClean="0"/>
              <a:t>memiliki</a:t>
            </a:r>
            <a:r>
              <a:rPr lang="en-US" sz="1900" dirty="0" smtClean="0"/>
              <a:t> li</a:t>
            </a:r>
            <a:r>
              <a:rPr lang="id-ID" sz="1900" dirty="0" smtClean="0"/>
              <a:t>k</a:t>
            </a:r>
            <a:r>
              <a:rPr lang="en-US" sz="1900" dirty="0" err="1" smtClean="0"/>
              <a:t>uiditas</a:t>
            </a:r>
            <a:r>
              <a:rPr lang="en-US" sz="1900" dirty="0" smtClean="0"/>
              <a:t> yang </a:t>
            </a:r>
            <a:r>
              <a:rPr lang="en-US" sz="1900" dirty="0" err="1" smtClean="0"/>
              <a:t>sehat</a:t>
            </a:r>
            <a:r>
              <a:rPr lang="en-US" sz="1900" dirty="0" smtClean="0"/>
              <a:t> </a:t>
            </a:r>
            <a:r>
              <a:rPr lang="en-US" sz="1900" dirty="0" err="1" smtClean="0"/>
              <a:t>dan</a:t>
            </a:r>
            <a:r>
              <a:rPr lang="en-US" sz="1900" dirty="0" smtClean="0"/>
              <a:t> </a:t>
            </a:r>
            <a:r>
              <a:rPr lang="en-US" sz="1900" dirty="0" err="1" smtClean="0"/>
              <a:t>sangat</a:t>
            </a:r>
            <a:r>
              <a:rPr lang="en-US" sz="1900" dirty="0" smtClean="0"/>
              <a:t> </a:t>
            </a:r>
            <a:r>
              <a:rPr lang="en-US" sz="1900" dirty="0" err="1" smtClean="0"/>
              <a:t>meyakinkan</a:t>
            </a:r>
            <a:r>
              <a:rPr lang="en-US" sz="1900" dirty="0" smtClean="0"/>
              <a:t> </a:t>
            </a:r>
            <a:r>
              <a:rPr lang="en-US" sz="1900" dirty="0" err="1" smtClean="0"/>
              <a:t>untuk</a:t>
            </a:r>
            <a:r>
              <a:rPr lang="en-US" sz="1900" dirty="0" smtClean="0"/>
              <a:t> </a:t>
            </a:r>
            <a:r>
              <a:rPr lang="en-US" sz="1900" dirty="0" err="1" smtClean="0"/>
              <a:t>mendukun</a:t>
            </a:r>
            <a:r>
              <a:rPr lang="id-ID" sz="1900" dirty="0" smtClean="0"/>
              <a:t>g</a:t>
            </a:r>
            <a:r>
              <a:rPr lang="en-US" sz="1900" dirty="0" smtClean="0"/>
              <a:t> </a:t>
            </a:r>
            <a:r>
              <a:rPr lang="en-US" sz="1900" dirty="0" err="1" smtClean="0"/>
              <a:t>ekspansi</a:t>
            </a:r>
            <a:r>
              <a:rPr lang="en-US" sz="1900" dirty="0" smtClean="0"/>
              <a:t> </a:t>
            </a:r>
            <a:r>
              <a:rPr lang="en-US" sz="1900" dirty="0" err="1" smtClean="0"/>
              <a:t>bisnis</a:t>
            </a:r>
            <a:r>
              <a:rPr lang="en-US" sz="1900" dirty="0" smtClean="0"/>
              <a:t> di </a:t>
            </a:r>
            <a:r>
              <a:rPr lang="en-US" sz="1900" dirty="0" err="1" smtClean="0"/>
              <a:t>masa</a:t>
            </a:r>
            <a:r>
              <a:rPr lang="en-US" sz="1900" dirty="0" smtClean="0"/>
              <a:t> </a:t>
            </a:r>
            <a:r>
              <a:rPr lang="en-US" sz="1900" dirty="0" err="1" smtClean="0"/>
              <a:t>depan</a:t>
            </a:r>
            <a:r>
              <a:rPr lang="en-US" sz="1900" dirty="0" smtClean="0"/>
              <a:t>.</a:t>
            </a:r>
            <a:endParaRPr lang="en-US" sz="1900" dirty="0"/>
          </a:p>
        </p:txBody>
      </p:sp>
      <p:sp>
        <p:nvSpPr>
          <p:cNvPr id="6" name="Content Placeholder 2"/>
          <p:cNvSpPr txBox="1">
            <a:spLocks/>
          </p:cNvSpPr>
          <p:nvPr/>
        </p:nvSpPr>
        <p:spPr>
          <a:xfrm>
            <a:off x="4232046" y="2263817"/>
            <a:ext cx="3642712" cy="47913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None/>
            </a:pPr>
            <a:r>
              <a:rPr lang="en-US" sz="2000" b="1" dirty="0"/>
              <a:t>Tingkat </a:t>
            </a:r>
            <a:r>
              <a:rPr lang="en-US" sz="2000" b="1" dirty="0" err="1"/>
              <a:t>Solvabilitas</a:t>
            </a:r>
            <a:endParaRPr lang="id-ID" sz="2000" b="1" dirty="0"/>
          </a:p>
          <a:p>
            <a:pPr marL="0" indent="0" algn="just">
              <a:buNone/>
            </a:pPr>
            <a:r>
              <a:rPr lang="en-US" sz="2000" dirty="0" err="1"/>
              <a:t>Utang</a:t>
            </a:r>
            <a:r>
              <a:rPr lang="en-US" sz="2000" dirty="0"/>
              <a:t> </a:t>
            </a:r>
            <a:r>
              <a:rPr lang="en-US" sz="2000" dirty="0" err="1"/>
              <a:t>perusahaan</a:t>
            </a:r>
            <a:r>
              <a:rPr lang="en-US" sz="2000" dirty="0"/>
              <a:t> </a:t>
            </a:r>
            <a:r>
              <a:rPr lang="en-US" sz="2000" dirty="0" err="1"/>
              <a:t>terdiri</a:t>
            </a:r>
            <a:r>
              <a:rPr lang="en-US" sz="2000" dirty="0"/>
              <a:t> </a:t>
            </a:r>
            <a:r>
              <a:rPr lang="en-US" sz="2000" dirty="0" err="1"/>
              <a:t>dari</a:t>
            </a:r>
            <a:r>
              <a:rPr lang="en-US" sz="2000" dirty="0"/>
              <a:t> </a:t>
            </a:r>
            <a:r>
              <a:rPr lang="en-US" sz="2000" dirty="0" err="1"/>
              <a:t>pinjaman</a:t>
            </a:r>
            <a:r>
              <a:rPr lang="en-US" sz="2000" dirty="0"/>
              <a:t> bank, </a:t>
            </a:r>
            <a:r>
              <a:rPr lang="en-US" sz="2000" dirty="0" err="1"/>
              <a:t>liabilitas</a:t>
            </a:r>
            <a:r>
              <a:rPr lang="en-US" sz="2000" dirty="0"/>
              <a:t> </a:t>
            </a:r>
            <a:r>
              <a:rPr lang="en-US" sz="2000" dirty="0" err="1"/>
              <a:t>sewa</a:t>
            </a:r>
            <a:r>
              <a:rPr lang="en-US" sz="2000" dirty="0"/>
              <a:t> </a:t>
            </a:r>
            <a:r>
              <a:rPr lang="en-US" sz="2000" dirty="0" err="1"/>
              <a:t>pembiyaan</a:t>
            </a:r>
            <a:r>
              <a:rPr lang="en-US" sz="2000" dirty="0"/>
              <a:t> </a:t>
            </a:r>
            <a:r>
              <a:rPr lang="en-US" sz="2000" dirty="0" err="1"/>
              <a:t>dan</a:t>
            </a:r>
            <a:r>
              <a:rPr lang="en-US" sz="2000" dirty="0"/>
              <a:t> </a:t>
            </a:r>
            <a:r>
              <a:rPr lang="en-US" sz="2000" dirty="0" err="1"/>
              <a:t>pinjaman</a:t>
            </a:r>
            <a:r>
              <a:rPr lang="en-US" sz="2000" dirty="0"/>
              <a:t> </a:t>
            </a:r>
            <a:r>
              <a:rPr lang="en-US" sz="2000" dirty="0" err="1"/>
              <a:t>lainnya</a:t>
            </a:r>
            <a:r>
              <a:rPr lang="en-US" sz="2000" dirty="0"/>
              <a:t> </a:t>
            </a:r>
            <a:r>
              <a:rPr lang="en-US" sz="2000" dirty="0" err="1"/>
              <a:t>dengan</a:t>
            </a:r>
            <a:r>
              <a:rPr lang="en-US" sz="2000" dirty="0"/>
              <a:t> total </a:t>
            </a:r>
            <a:r>
              <a:rPr lang="en-US" sz="2000" dirty="0" err="1"/>
              <a:t>mencapai</a:t>
            </a:r>
            <a:r>
              <a:rPr lang="en-US" sz="2000" dirty="0"/>
              <a:t> </a:t>
            </a:r>
            <a:r>
              <a:rPr lang="en-US" sz="2000" dirty="0" err="1"/>
              <a:t>Rp</a:t>
            </a:r>
            <a:r>
              <a:rPr lang="en-US" sz="2000" dirty="0"/>
              <a:t> 1,1 </a:t>
            </a:r>
            <a:r>
              <a:rPr lang="en-US" sz="2000" dirty="0" err="1"/>
              <a:t>triliun</a:t>
            </a:r>
            <a:r>
              <a:rPr lang="en-US" sz="2000" dirty="0"/>
              <a:t>. </a:t>
            </a:r>
            <a:endParaRPr lang="en-US" sz="2000" dirty="0" smtClean="0"/>
          </a:p>
          <a:p>
            <a:pPr marL="0" indent="0" algn="just">
              <a:buNone/>
            </a:pPr>
            <a:r>
              <a:rPr lang="en-US" sz="2000" dirty="0" err="1" smtClean="0"/>
              <a:t>Rasio</a:t>
            </a:r>
            <a:r>
              <a:rPr lang="en-US" sz="2000" dirty="0" smtClean="0"/>
              <a:t> </a:t>
            </a:r>
            <a:r>
              <a:rPr lang="en-US" sz="2000" dirty="0" err="1"/>
              <a:t>utang</a:t>
            </a:r>
            <a:r>
              <a:rPr lang="en-US" sz="2000" dirty="0"/>
              <a:t> </a:t>
            </a:r>
            <a:r>
              <a:rPr lang="en-US" sz="2000" dirty="0" err="1"/>
              <a:t>perusahaan</a:t>
            </a:r>
            <a:r>
              <a:rPr lang="en-US" sz="2000" dirty="0"/>
              <a:t> </a:t>
            </a:r>
            <a:r>
              <a:rPr lang="en-US" sz="2000" dirty="0" err="1"/>
              <a:t>mencapai</a:t>
            </a:r>
            <a:r>
              <a:rPr lang="en-US" sz="2000" dirty="0"/>
              <a:t> 0,02 kali </a:t>
            </a:r>
            <a:r>
              <a:rPr lang="en-US" sz="2000" dirty="0" err="1"/>
              <a:t>dari</a:t>
            </a:r>
            <a:r>
              <a:rPr lang="en-US" sz="2000" dirty="0"/>
              <a:t> total asset yang </a:t>
            </a:r>
            <a:r>
              <a:rPr lang="en-US" sz="2000" dirty="0" err="1" smtClean="0"/>
              <a:t>Rasio</a:t>
            </a:r>
            <a:r>
              <a:rPr lang="en-US" sz="2000" dirty="0" smtClean="0"/>
              <a:t> </a:t>
            </a:r>
            <a:r>
              <a:rPr lang="en-US" sz="2000" dirty="0" err="1" smtClean="0"/>
              <a:t>utang</a:t>
            </a:r>
            <a:r>
              <a:rPr lang="en-US" sz="2000" dirty="0" smtClean="0"/>
              <a:t> </a:t>
            </a:r>
            <a:r>
              <a:rPr lang="en-US" sz="2000" dirty="0" err="1" smtClean="0"/>
              <a:t>terhadap</a:t>
            </a:r>
            <a:r>
              <a:rPr lang="en-US" sz="2000" dirty="0" smtClean="0"/>
              <a:t> modal (Debt to Equity) yang </a:t>
            </a:r>
            <a:r>
              <a:rPr lang="en-US" sz="2000" dirty="0" err="1" smtClean="0"/>
              <a:t>mencapai</a:t>
            </a:r>
            <a:r>
              <a:rPr lang="en-US" sz="2000" dirty="0" smtClean="0"/>
              <a:t> </a:t>
            </a:r>
            <a:r>
              <a:rPr lang="en-US" sz="2000" dirty="0" err="1" smtClean="0"/>
              <a:t>sebesar</a:t>
            </a:r>
            <a:r>
              <a:rPr lang="en-US" sz="2000" dirty="0" smtClean="0"/>
              <a:t> 0,03 </a:t>
            </a:r>
            <a:r>
              <a:rPr lang="en-US" sz="2000" dirty="0" err="1" smtClean="0"/>
              <a:t>dari</a:t>
            </a:r>
            <a:r>
              <a:rPr lang="en-US" sz="2000" dirty="0" smtClean="0"/>
              <a:t> total modal Perseroan. </a:t>
            </a:r>
          </a:p>
          <a:p>
            <a:pPr marL="0" indent="0" algn="just">
              <a:buNone/>
            </a:pPr>
            <a:endParaRPr lang="id-ID" sz="2000" dirty="0"/>
          </a:p>
          <a:p>
            <a:pPr algn="just"/>
            <a:endParaRPr lang="en-US" sz="2000" dirty="0"/>
          </a:p>
          <a:p>
            <a:pPr marL="0" indent="0" algn="just">
              <a:buFont typeface="Wingdings 2" pitchFamily="18" charset="2"/>
              <a:buNone/>
            </a:pPr>
            <a:endParaRPr lang="en-US" sz="2000" dirty="0"/>
          </a:p>
        </p:txBody>
      </p:sp>
      <p:sp>
        <p:nvSpPr>
          <p:cNvPr id="7" name="Content Placeholder 2"/>
          <p:cNvSpPr txBox="1">
            <a:spLocks/>
          </p:cNvSpPr>
          <p:nvPr/>
        </p:nvSpPr>
        <p:spPr>
          <a:xfrm>
            <a:off x="8176249" y="2263817"/>
            <a:ext cx="3672282"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None/>
            </a:pPr>
            <a:r>
              <a:rPr lang="en-US" sz="2000" b="1" dirty="0" smtClean="0"/>
              <a:t>Tingkat </a:t>
            </a:r>
            <a:r>
              <a:rPr lang="en-US" sz="2000" b="1" dirty="0" err="1" smtClean="0"/>
              <a:t>Profitabilitas</a:t>
            </a:r>
            <a:endParaRPr lang="en-US" sz="2000" b="1" dirty="0" smtClean="0"/>
          </a:p>
          <a:p>
            <a:pPr marL="0" indent="0" algn="just">
              <a:buNone/>
            </a:pPr>
            <a:r>
              <a:rPr lang="id-ID" sz="1900" dirty="0" smtClean="0"/>
              <a:t>Perseroan </a:t>
            </a:r>
            <a:r>
              <a:rPr lang="id-ID" sz="1900" dirty="0"/>
              <a:t>mencatat laba bersih tahun 2016 yang mencapai Rp5,0 triliun, naik 30% jika dibandingkan dengan laba bersih tahun 2015 sebesar Rp3,9 triliun setelah adanya pembebanan biaya atas kerugian penurunan nilai properti pertambangan pada tahun 2015. </a:t>
            </a:r>
            <a:endParaRPr lang="en-US" sz="1900" dirty="0" smtClean="0"/>
          </a:p>
          <a:p>
            <a:pPr marL="0" indent="0" algn="just">
              <a:buNone/>
            </a:pPr>
            <a:r>
              <a:rPr lang="id-ID" sz="1900" dirty="0" smtClean="0"/>
              <a:t>Tanpa </a:t>
            </a:r>
            <a:r>
              <a:rPr lang="id-ID" sz="1900" dirty="0"/>
              <a:t>memperhitungkan pembebanan biaya non kas atas  penurunan nilai ini, laba bersih Perseroan turun 22% (2015: Rp6,4 triliun</a:t>
            </a:r>
            <a:r>
              <a:rPr lang="id-ID" sz="1900" dirty="0" smtClean="0"/>
              <a:t>).</a:t>
            </a:r>
            <a:endParaRPr lang="id-ID" sz="1900" dirty="0"/>
          </a:p>
        </p:txBody>
      </p:sp>
      <p:sp>
        <p:nvSpPr>
          <p:cNvPr id="9" name="Rounded Rectangle 8"/>
          <p:cNvSpPr/>
          <p:nvPr/>
        </p:nvSpPr>
        <p:spPr>
          <a:xfrm>
            <a:off x="-138545" y="284832"/>
            <a:ext cx="6400800" cy="10176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1378953" y="227696"/>
            <a:ext cx="6085661" cy="11319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t>ANALISIS</a:t>
            </a:r>
            <a:r>
              <a:rPr lang="en-US" sz="3200" b="1" dirty="0" smtClean="0"/>
              <a:t> FAKTOR INTERNAL</a:t>
            </a:r>
            <a:endParaRPr lang="id-ID" sz="3200" b="1" dirty="0"/>
          </a:p>
        </p:txBody>
      </p:sp>
    </p:spTree>
    <p:extLst>
      <p:ext uri="{BB962C8B-B14F-4D97-AF65-F5344CB8AC3E}">
        <p14:creationId xmlns:p14="http://schemas.microsoft.com/office/powerpoint/2010/main" val="14687416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rot="2185609">
            <a:off x="7621635" y="-531588"/>
            <a:ext cx="6423938" cy="782483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95350" y="913396"/>
            <a:ext cx="4891302" cy="5631930"/>
          </a:xfrm>
        </p:spPr>
        <p:txBody>
          <a:bodyPr>
            <a:normAutofit/>
          </a:bodyPr>
          <a:lstStyle/>
          <a:p>
            <a:pPr marL="0" indent="0" algn="just">
              <a:buNone/>
            </a:pPr>
            <a:r>
              <a:rPr lang="en-US" sz="2400" b="1" dirty="0" err="1" smtClean="0"/>
              <a:t>Aset</a:t>
            </a:r>
            <a:endParaRPr lang="en-US" sz="2400" b="1" dirty="0" smtClean="0"/>
          </a:p>
          <a:p>
            <a:pPr marL="0" indent="0" algn="just">
              <a:buNone/>
            </a:pPr>
            <a:r>
              <a:rPr lang="en-US" sz="1900" dirty="0" smtClean="0"/>
              <a:t>2016 </a:t>
            </a:r>
            <a:r>
              <a:rPr lang="en-US" sz="1900" dirty="0"/>
              <a:t>total </a:t>
            </a:r>
            <a:r>
              <a:rPr lang="en-US" sz="1900" dirty="0" err="1"/>
              <a:t>aset</a:t>
            </a:r>
            <a:r>
              <a:rPr lang="en-US" sz="1900" dirty="0"/>
              <a:t> Perseroan </a:t>
            </a:r>
            <a:r>
              <a:rPr lang="en-US" sz="1900" dirty="0" err="1"/>
              <a:t>mencapai</a:t>
            </a:r>
            <a:r>
              <a:rPr lang="en-US" sz="1900" dirty="0"/>
              <a:t> Rp64,0 </a:t>
            </a:r>
            <a:r>
              <a:rPr lang="en-US" sz="1900" dirty="0" err="1"/>
              <a:t>triliun</a:t>
            </a:r>
            <a:r>
              <a:rPr lang="en-US" sz="1900" dirty="0"/>
              <a:t>, </a:t>
            </a:r>
            <a:r>
              <a:rPr lang="en-US" sz="1900" dirty="0" err="1"/>
              <a:t>meningkat</a:t>
            </a:r>
            <a:r>
              <a:rPr lang="en-US" sz="1900" dirty="0"/>
              <a:t> </a:t>
            </a:r>
            <a:r>
              <a:rPr lang="en-US" sz="1900" dirty="0" err="1"/>
              <a:t>sebesar</a:t>
            </a:r>
            <a:r>
              <a:rPr lang="en-US" sz="1900" dirty="0"/>
              <a:t> 4% </a:t>
            </a:r>
            <a:r>
              <a:rPr lang="en-US" sz="1900" dirty="0" err="1"/>
              <a:t>secara</a:t>
            </a:r>
            <a:r>
              <a:rPr lang="en-US" sz="1900" dirty="0"/>
              <a:t> year on year (YoY) </a:t>
            </a:r>
            <a:r>
              <a:rPr lang="en-US" sz="1900" dirty="0" err="1"/>
              <a:t>jika</a:t>
            </a:r>
            <a:r>
              <a:rPr lang="en-US" sz="1900" dirty="0"/>
              <a:t> </a:t>
            </a:r>
            <a:r>
              <a:rPr lang="en-US" sz="1900" dirty="0" err="1"/>
              <a:t>dibandingkan</a:t>
            </a:r>
            <a:r>
              <a:rPr lang="en-US" sz="1900" dirty="0"/>
              <a:t> </a:t>
            </a:r>
            <a:r>
              <a:rPr lang="en-US" sz="1900" dirty="0" err="1"/>
              <a:t>tahun</a:t>
            </a:r>
            <a:r>
              <a:rPr lang="en-US" sz="1900" dirty="0"/>
              <a:t> 2015 yang </a:t>
            </a:r>
            <a:r>
              <a:rPr lang="en-US" sz="1900" dirty="0" err="1"/>
              <a:t>mencapai</a:t>
            </a:r>
            <a:r>
              <a:rPr lang="en-US" sz="1900" dirty="0"/>
              <a:t> Rp61,7 </a:t>
            </a:r>
            <a:r>
              <a:rPr lang="en-US" sz="1900" dirty="0" err="1"/>
              <a:t>triliun</a:t>
            </a:r>
            <a:r>
              <a:rPr lang="en-US" sz="1900" dirty="0"/>
              <a:t>. </a:t>
            </a:r>
            <a:endParaRPr lang="en-US" sz="1900" dirty="0" smtClean="0"/>
          </a:p>
          <a:p>
            <a:pPr marL="0" indent="0" algn="just">
              <a:buNone/>
            </a:pPr>
            <a:r>
              <a:rPr lang="en-US" sz="1900" dirty="0" err="1" smtClean="0"/>
              <a:t>Peningkatan</a:t>
            </a:r>
            <a:r>
              <a:rPr lang="en-US" sz="1900" dirty="0" smtClean="0"/>
              <a:t> </a:t>
            </a:r>
            <a:r>
              <a:rPr lang="en-US" sz="1900" dirty="0" err="1"/>
              <a:t>aset</a:t>
            </a:r>
            <a:r>
              <a:rPr lang="en-US" sz="1900" dirty="0"/>
              <a:t> </a:t>
            </a:r>
            <a:r>
              <a:rPr lang="en-US" sz="1900" dirty="0" err="1"/>
              <a:t>terutama</a:t>
            </a:r>
            <a:r>
              <a:rPr lang="en-US" sz="1900" dirty="0"/>
              <a:t> </a:t>
            </a:r>
            <a:r>
              <a:rPr lang="en-US" sz="1900" dirty="0" err="1"/>
              <a:t>dikontribusi</a:t>
            </a:r>
            <a:r>
              <a:rPr lang="en-US" sz="1900" dirty="0"/>
              <a:t> </a:t>
            </a:r>
            <a:r>
              <a:rPr lang="en-US" sz="1900" dirty="0" err="1"/>
              <a:t>dari</a:t>
            </a:r>
            <a:r>
              <a:rPr lang="en-US" sz="1900" dirty="0"/>
              <a:t> </a:t>
            </a:r>
            <a:r>
              <a:rPr lang="en-US" sz="1900" dirty="0" err="1"/>
              <a:t>naiknya</a:t>
            </a:r>
            <a:r>
              <a:rPr lang="en-US" sz="1900" dirty="0"/>
              <a:t> </a:t>
            </a:r>
            <a:r>
              <a:rPr lang="en-US" sz="1900" dirty="0" err="1"/>
              <a:t>aset</a:t>
            </a:r>
            <a:r>
              <a:rPr lang="en-US" sz="1900" dirty="0"/>
              <a:t> lancer yang </a:t>
            </a:r>
            <a:r>
              <a:rPr lang="en-US" sz="1900" dirty="0" err="1"/>
              <a:t>tumbuh</a:t>
            </a:r>
            <a:r>
              <a:rPr lang="en-US" sz="1900" dirty="0"/>
              <a:t> </a:t>
            </a:r>
            <a:r>
              <a:rPr lang="en-US" sz="1900" dirty="0" err="1"/>
              <a:t>sebesar</a:t>
            </a:r>
            <a:r>
              <a:rPr lang="en-US" sz="1900" dirty="0"/>
              <a:t> 7% </a:t>
            </a:r>
            <a:r>
              <a:rPr lang="en-US" sz="1900" dirty="0" err="1"/>
              <a:t>dari</a:t>
            </a:r>
            <a:r>
              <a:rPr lang="en-US" sz="1900" dirty="0"/>
              <a:t> </a:t>
            </a:r>
            <a:r>
              <a:rPr lang="en-US" sz="1900" dirty="0" err="1"/>
              <a:t>tahun</a:t>
            </a:r>
            <a:r>
              <a:rPr lang="en-US" sz="1900" dirty="0"/>
              <a:t> 2015 </a:t>
            </a:r>
            <a:r>
              <a:rPr lang="en-US" sz="1900" dirty="0" err="1"/>
              <a:t>sebesar</a:t>
            </a:r>
            <a:r>
              <a:rPr lang="en-US" sz="1900" dirty="0"/>
              <a:t> Rp39,3 </a:t>
            </a:r>
            <a:r>
              <a:rPr lang="en-US" sz="1900" dirty="0" err="1"/>
              <a:t>triliun</a:t>
            </a:r>
            <a:r>
              <a:rPr lang="en-US" sz="1900" dirty="0"/>
              <a:t> </a:t>
            </a:r>
            <a:r>
              <a:rPr lang="en-US" sz="1900" dirty="0" err="1"/>
              <a:t>menjadi</a:t>
            </a:r>
            <a:r>
              <a:rPr lang="en-US" sz="1900" dirty="0"/>
              <a:t> Rp42,2 </a:t>
            </a:r>
            <a:r>
              <a:rPr lang="en-US" sz="1900" dirty="0" err="1"/>
              <a:t>triliun</a:t>
            </a:r>
            <a:r>
              <a:rPr lang="en-US" sz="1900" dirty="0"/>
              <a:t> </a:t>
            </a:r>
            <a:r>
              <a:rPr lang="en-US" sz="1900" dirty="0" err="1"/>
              <a:t>pada</a:t>
            </a:r>
            <a:r>
              <a:rPr lang="en-US" sz="1900" dirty="0"/>
              <a:t> </a:t>
            </a:r>
            <a:r>
              <a:rPr lang="en-US" sz="1900" dirty="0" err="1"/>
              <a:t>tahun</a:t>
            </a:r>
            <a:r>
              <a:rPr lang="en-US" sz="1900" dirty="0"/>
              <a:t> 2016. </a:t>
            </a:r>
            <a:endParaRPr lang="en-US" sz="1900" dirty="0" smtClean="0"/>
          </a:p>
          <a:p>
            <a:pPr marL="0" indent="0" algn="just">
              <a:buNone/>
            </a:pPr>
            <a:r>
              <a:rPr lang="en-US" sz="1900" dirty="0" err="1" smtClean="0"/>
              <a:t>Kenaikan</a:t>
            </a:r>
            <a:r>
              <a:rPr lang="en-US" sz="1900" dirty="0" smtClean="0"/>
              <a:t> </a:t>
            </a:r>
            <a:r>
              <a:rPr lang="en-US" sz="1900" dirty="0" err="1"/>
              <a:t>terbesar</a:t>
            </a:r>
            <a:r>
              <a:rPr lang="en-US" sz="1900" dirty="0"/>
              <a:t> </a:t>
            </a:r>
            <a:r>
              <a:rPr lang="en-US" sz="1900" dirty="0" err="1"/>
              <a:t>secara</a:t>
            </a:r>
            <a:r>
              <a:rPr lang="en-US" sz="1900" dirty="0"/>
              <a:t> nominal </a:t>
            </a:r>
            <a:r>
              <a:rPr lang="en-US" sz="1900" dirty="0" err="1"/>
              <a:t>berasal</a:t>
            </a:r>
            <a:r>
              <a:rPr lang="en-US" sz="1900" dirty="0"/>
              <a:t> </a:t>
            </a:r>
            <a:r>
              <a:rPr lang="en-US" sz="1900" dirty="0" err="1"/>
              <a:t>dari</a:t>
            </a:r>
            <a:r>
              <a:rPr lang="en-US" sz="1900" dirty="0"/>
              <a:t> </a:t>
            </a:r>
            <a:r>
              <a:rPr lang="en-US" sz="1900" dirty="0" err="1"/>
              <a:t>meningkatnya</a:t>
            </a:r>
            <a:r>
              <a:rPr lang="en-US" sz="1900" dirty="0"/>
              <a:t> </a:t>
            </a:r>
            <a:r>
              <a:rPr lang="en-US" sz="1900" dirty="0" err="1"/>
              <a:t>kas</a:t>
            </a:r>
            <a:r>
              <a:rPr lang="en-US" sz="1900" dirty="0"/>
              <a:t> </a:t>
            </a:r>
            <a:r>
              <a:rPr lang="en-US" sz="1900" dirty="0" err="1"/>
              <a:t>dan</a:t>
            </a:r>
            <a:r>
              <a:rPr lang="en-US" sz="1900" dirty="0"/>
              <a:t> </a:t>
            </a:r>
            <a:r>
              <a:rPr lang="en-US" sz="1900" dirty="0" err="1"/>
              <a:t>setara</a:t>
            </a:r>
            <a:r>
              <a:rPr lang="en-US" sz="1900" dirty="0"/>
              <a:t> </a:t>
            </a:r>
            <a:r>
              <a:rPr lang="en-US" sz="1900" dirty="0" err="1"/>
              <a:t>kas</a:t>
            </a:r>
            <a:r>
              <a:rPr lang="en-US" sz="1900" dirty="0"/>
              <a:t> (</a:t>
            </a:r>
            <a:r>
              <a:rPr lang="en-US" sz="1900" dirty="0" err="1"/>
              <a:t>naik</a:t>
            </a:r>
            <a:r>
              <a:rPr lang="en-US" sz="1900" dirty="0"/>
              <a:t> 26% YoY) </a:t>
            </a:r>
            <a:r>
              <a:rPr lang="en-US" sz="1900" dirty="0" err="1"/>
              <a:t>karena</a:t>
            </a:r>
            <a:r>
              <a:rPr lang="en-US" sz="1900" dirty="0"/>
              <a:t> </a:t>
            </a:r>
            <a:r>
              <a:rPr lang="en-US" sz="1900" dirty="0" err="1"/>
              <a:t>pengelolaan</a:t>
            </a:r>
            <a:r>
              <a:rPr lang="en-US" sz="1900" dirty="0"/>
              <a:t> modal </a:t>
            </a:r>
            <a:r>
              <a:rPr lang="en-US" sz="1900" dirty="0" err="1"/>
              <a:t>kerja</a:t>
            </a:r>
            <a:r>
              <a:rPr lang="en-US" sz="1900" dirty="0"/>
              <a:t> </a:t>
            </a:r>
            <a:r>
              <a:rPr lang="en-US" sz="1900" dirty="0" err="1"/>
              <a:t>dan</a:t>
            </a:r>
            <a:r>
              <a:rPr lang="en-US" sz="1900" dirty="0"/>
              <a:t> </a:t>
            </a:r>
            <a:r>
              <a:rPr lang="en-US" sz="1900" dirty="0" err="1"/>
              <a:t>belanja</a:t>
            </a:r>
            <a:r>
              <a:rPr lang="en-US" sz="1900" dirty="0"/>
              <a:t> modal yang </a:t>
            </a:r>
            <a:r>
              <a:rPr lang="en-US" sz="1900" dirty="0" err="1"/>
              <a:t>lebih</a:t>
            </a:r>
            <a:r>
              <a:rPr lang="en-US" sz="1900" dirty="0"/>
              <a:t> optimal </a:t>
            </a:r>
            <a:r>
              <a:rPr lang="en-US" sz="1900" dirty="0" err="1"/>
              <a:t>dan</a:t>
            </a:r>
            <a:r>
              <a:rPr lang="en-US" sz="1900" dirty="0"/>
              <a:t> </a:t>
            </a:r>
            <a:r>
              <a:rPr lang="en-US" sz="1900" dirty="0" err="1"/>
              <a:t>efisien</a:t>
            </a:r>
            <a:r>
              <a:rPr lang="en-US" sz="1900" dirty="0"/>
              <a:t>.</a:t>
            </a:r>
            <a:endParaRPr lang="id-ID" sz="1900" dirty="0"/>
          </a:p>
          <a:p>
            <a:pPr marL="0" indent="0" algn="just">
              <a:buNone/>
            </a:pPr>
            <a:endParaRPr lang="id-ID" sz="1900" dirty="0"/>
          </a:p>
          <a:p>
            <a:pPr marL="0" indent="0" algn="just">
              <a:buNone/>
            </a:pPr>
            <a:endParaRPr lang="id-ID" sz="1900" dirty="0"/>
          </a:p>
          <a:p>
            <a:pPr marL="0" indent="0" algn="just">
              <a:buNone/>
            </a:pPr>
            <a:endParaRPr lang="id-ID" sz="1900" dirty="0"/>
          </a:p>
        </p:txBody>
      </p:sp>
      <p:sp>
        <p:nvSpPr>
          <p:cNvPr id="5" name="Content Placeholder 2"/>
          <p:cNvSpPr txBox="1">
            <a:spLocks/>
          </p:cNvSpPr>
          <p:nvPr/>
        </p:nvSpPr>
        <p:spPr>
          <a:xfrm>
            <a:off x="6172200" y="913396"/>
            <a:ext cx="4773304" cy="43513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None/>
            </a:pPr>
            <a:r>
              <a:rPr lang="en-US" sz="2400" b="1" dirty="0" err="1" smtClean="0"/>
              <a:t>Pendapatan</a:t>
            </a:r>
            <a:endParaRPr lang="en-US" sz="2400" b="1" dirty="0" smtClean="0"/>
          </a:p>
          <a:p>
            <a:pPr marL="0" indent="0" algn="just">
              <a:buNone/>
            </a:pPr>
            <a:r>
              <a:rPr lang="id-ID" sz="1900" dirty="0" smtClean="0"/>
              <a:t>PT </a:t>
            </a:r>
            <a:r>
              <a:rPr lang="id-ID" sz="1900" dirty="0"/>
              <a:t>United Tractors Tbk mencatat pendapatan bersih konsolidasian mengalami penurunan sebesar 8% menjadi Rp45,5 triliun pada tahun 2016 dibandingkan Rp49,3 triliun pada tahun 2015. </a:t>
            </a:r>
            <a:endParaRPr lang="en-US" sz="1900" dirty="0" smtClean="0"/>
          </a:p>
          <a:p>
            <a:pPr marL="0" indent="0" algn="just">
              <a:buNone/>
            </a:pPr>
            <a:r>
              <a:rPr lang="id-ID" sz="1900" dirty="0" smtClean="0"/>
              <a:t>Penurunan </a:t>
            </a:r>
            <a:r>
              <a:rPr lang="id-ID" sz="1900" dirty="0"/>
              <a:t>ini disebabkan oleh penurunan volume produksi dan pendapatan dari Mesin Konstruksi, Kontraktor Penambangan, Pertambangan, dan Industri Konstruksi secara berturut-turut memberikan kontribusi sebesar 32%, 53%, 11% dan 4% terhadap total pendapatan bersih konsolidasian.</a:t>
            </a:r>
          </a:p>
          <a:p>
            <a:pPr marL="0" indent="0" algn="just">
              <a:buFont typeface="Wingdings 2" pitchFamily="18" charset="2"/>
              <a:buNone/>
            </a:pPr>
            <a:endParaRPr lang="en-US" sz="19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413" y="5936819"/>
            <a:ext cx="1379283" cy="608507"/>
          </a:xfrm>
          <a:prstGeom prst="rect">
            <a:avLst/>
          </a:prstGeom>
        </p:spPr>
      </p:pic>
    </p:spTree>
    <p:extLst>
      <p:ext uri="{BB962C8B-B14F-4D97-AF65-F5344CB8AC3E}">
        <p14:creationId xmlns:p14="http://schemas.microsoft.com/office/powerpoint/2010/main" val="41179620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000" y="831512"/>
            <a:ext cx="4532091" cy="831513"/>
          </a:xfrm>
        </p:spPr>
        <p:txBody>
          <a:bodyPr>
            <a:normAutofit/>
          </a:bodyPr>
          <a:lstStyle/>
          <a:p>
            <a:r>
              <a:rPr lang="id-ID" sz="2800" b="1" dirty="0"/>
              <a:t>Human </a:t>
            </a:r>
            <a:r>
              <a:rPr lang="id-ID" sz="2800" b="1" dirty="0" smtClean="0"/>
              <a:t>Resource</a:t>
            </a:r>
            <a:endParaRPr lang="id-ID" sz="2800" b="1" dirty="0"/>
          </a:p>
        </p:txBody>
      </p:sp>
      <p:sp>
        <p:nvSpPr>
          <p:cNvPr id="3" name="Content Placeholder 2"/>
          <p:cNvSpPr>
            <a:spLocks noGrp="1"/>
          </p:cNvSpPr>
          <p:nvPr>
            <p:ph idx="1"/>
          </p:nvPr>
        </p:nvSpPr>
        <p:spPr>
          <a:xfrm>
            <a:off x="786000" y="1663025"/>
            <a:ext cx="4980722" cy="4674116"/>
          </a:xfrm>
        </p:spPr>
        <p:txBody>
          <a:bodyPr>
            <a:normAutofit fontScale="85000" lnSpcReduction="10000"/>
          </a:bodyPr>
          <a:lstStyle/>
          <a:p>
            <a:pPr marL="0" indent="0" algn="just">
              <a:buNone/>
            </a:pPr>
            <a:r>
              <a:rPr lang="id-ID" sz="2400" dirty="0" smtClean="0"/>
              <a:t>3 </a:t>
            </a:r>
            <a:r>
              <a:rPr lang="id-ID" sz="2400" dirty="0"/>
              <a:t>pilar </a:t>
            </a:r>
            <a:r>
              <a:rPr lang="en-US" sz="2400" dirty="0"/>
              <a:t>(HC Master Plan) </a:t>
            </a:r>
            <a:endParaRPr lang="en-US" sz="2400" dirty="0" smtClean="0"/>
          </a:p>
          <a:p>
            <a:pPr marL="0" indent="0" algn="just">
              <a:buNone/>
            </a:pPr>
            <a:endParaRPr lang="id-ID" sz="1400" dirty="0"/>
          </a:p>
          <a:p>
            <a:pPr marL="514350" indent="-514350" algn="just">
              <a:buFont typeface="+mj-lt"/>
              <a:buAutoNum type="arabicPeriod"/>
            </a:pPr>
            <a:r>
              <a:rPr lang="id-ID" sz="2400" dirty="0" smtClean="0"/>
              <a:t>UT Fit</a:t>
            </a:r>
            <a:r>
              <a:rPr lang="en-US" sz="2400" dirty="0"/>
              <a:t> </a:t>
            </a:r>
            <a:r>
              <a:rPr lang="en-US" sz="2400" dirty="0" smtClean="0"/>
              <a:t>: </a:t>
            </a:r>
            <a:r>
              <a:rPr lang="id-ID" sz="2400" dirty="0" smtClean="0"/>
              <a:t>memastikan </a:t>
            </a:r>
            <a:r>
              <a:rPr lang="id-ID" sz="2400" dirty="0"/>
              <a:t>penempatan karyawan menurut kebutuhan dan ketersediaan talenta, sehingga </a:t>
            </a:r>
            <a:r>
              <a:rPr lang="id-ID" sz="2400" dirty="0" smtClean="0"/>
              <a:t>sesuai.</a:t>
            </a:r>
            <a:endParaRPr lang="en-US" sz="2400" dirty="0" smtClean="0"/>
          </a:p>
          <a:p>
            <a:pPr marL="514350" indent="-514350" algn="just">
              <a:buFont typeface="+mj-lt"/>
              <a:buAutoNum type="arabicPeriod"/>
            </a:pPr>
            <a:r>
              <a:rPr lang="en-US" sz="2400" dirty="0" smtClean="0"/>
              <a:t>UT </a:t>
            </a:r>
            <a:r>
              <a:rPr lang="en-US" sz="2400" dirty="0"/>
              <a:t>People </a:t>
            </a:r>
            <a:r>
              <a:rPr lang="en-US" sz="2400" dirty="0" smtClean="0"/>
              <a:t>: </a:t>
            </a:r>
            <a:r>
              <a:rPr lang="id-ID" sz="2400" dirty="0" smtClean="0"/>
              <a:t>untuk </a:t>
            </a:r>
            <a:r>
              <a:rPr lang="id-ID" sz="2400" dirty="0"/>
              <a:t>pengelolaan dan pengembangannya disesuaikan dengan tingkat kecerdasan, kematangan emosi, ketahanan dan spiritual, melalui pengumpulan, pengelompokan dan pemetaan </a:t>
            </a:r>
            <a:r>
              <a:rPr lang="id-ID" sz="2400" dirty="0" smtClean="0"/>
              <a:t>talenta.</a:t>
            </a:r>
            <a:endParaRPr lang="en-US" sz="2400" dirty="0" smtClean="0"/>
          </a:p>
          <a:p>
            <a:pPr marL="514350" indent="-514350" algn="just">
              <a:buFont typeface="+mj-lt"/>
              <a:buAutoNum type="arabicPeriod"/>
            </a:pPr>
            <a:r>
              <a:rPr lang="en-US" sz="2400" dirty="0" smtClean="0"/>
              <a:t>UT </a:t>
            </a:r>
            <a:r>
              <a:rPr lang="en-US" sz="2400" dirty="0"/>
              <a:t>Culture</a:t>
            </a:r>
            <a:r>
              <a:rPr lang="id-ID" sz="2400" dirty="0"/>
              <a:t> </a:t>
            </a:r>
            <a:r>
              <a:rPr lang="en-US" sz="2400" dirty="0" smtClean="0"/>
              <a:t>: </a:t>
            </a:r>
            <a:r>
              <a:rPr lang="id-ID" sz="2400" dirty="0" smtClean="0"/>
              <a:t>memastikan </a:t>
            </a:r>
            <a:r>
              <a:rPr lang="id-ID" sz="2400" dirty="0"/>
              <a:t>talenta yang beretika pada budaya organisasi yang disebut SOLUTION (Serve, Organized, Leading, Uniqueness, Totality, Innovation, Open-mind dan Networking).</a:t>
            </a:r>
          </a:p>
          <a:p>
            <a:pPr marL="0" indent="0" algn="just">
              <a:buNone/>
            </a:pPr>
            <a:endParaRPr lang="id-ID" sz="2400" dirty="0"/>
          </a:p>
          <a:p>
            <a:pPr algn="just"/>
            <a:endParaRPr lang="id-ID" sz="2400" dirty="0"/>
          </a:p>
        </p:txBody>
      </p:sp>
      <p:sp>
        <p:nvSpPr>
          <p:cNvPr id="4" name="TextBox 3"/>
          <p:cNvSpPr txBox="1"/>
          <p:nvPr/>
        </p:nvSpPr>
        <p:spPr>
          <a:xfrm>
            <a:off x="6346209" y="1787857"/>
            <a:ext cx="5104263" cy="2862322"/>
          </a:xfrm>
          <a:prstGeom prst="rect">
            <a:avLst/>
          </a:prstGeom>
          <a:noFill/>
        </p:spPr>
        <p:txBody>
          <a:bodyPr wrap="square" rtlCol="0">
            <a:spAutoFit/>
          </a:bodyPr>
          <a:lstStyle/>
          <a:p>
            <a:pPr algn="ctr"/>
            <a:r>
              <a:rPr lang="en-US" dirty="0" smtClean="0"/>
              <a:t>I-Fuel</a:t>
            </a:r>
          </a:p>
          <a:p>
            <a:pPr algn="ctr"/>
            <a:endParaRPr lang="en-US" dirty="0" smtClean="0"/>
          </a:p>
          <a:p>
            <a:pPr algn="just"/>
            <a:r>
              <a:rPr lang="id-ID" dirty="0" smtClean="0"/>
              <a:t>Salah </a:t>
            </a:r>
            <a:r>
              <a:rPr lang="id-ID" dirty="0"/>
              <a:t>satu inovasi yang telah diimplementasikan dan mendapatkan paten dari Direktorat Jenderal HAKI (Hak Kekayaan Intelektual) adalah inovasi berjudul i-Fuel (Intelligent control of Fuel Use and Energy Lost). I-Fuel merupakan alat yang berfungsi dalam penghematan bahan bakar excavator Komatsu PC 200-8. penghematan yang didapat dalam 1 tahun untuk 1 unit adalah sebesar Rp 165.000.000,. </a:t>
            </a:r>
            <a:endParaRPr lang="en-US" dirty="0"/>
          </a:p>
        </p:txBody>
      </p:sp>
      <p:sp>
        <p:nvSpPr>
          <p:cNvPr id="5" name="Title 1"/>
          <p:cNvSpPr txBox="1">
            <a:spLocks/>
          </p:cNvSpPr>
          <p:nvPr/>
        </p:nvSpPr>
        <p:spPr>
          <a:xfrm>
            <a:off x="6346209" y="831513"/>
            <a:ext cx="4532091" cy="8315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id-ID" sz="2800" b="1" dirty="0"/>
              <a:t>Resource and Development</a:t>
            </a:r>
            <a:endParaRPr lang="en-US" sz="28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
        <p:nvSpPr>
          <p:cNvPr id="7" name="Rounded Rectangle 6"/>
          <p:cNvSpPr/>
          <p:nvPr/>
        </p:nvSpPr>
        <p:spPr>
          <a:xfrm rot="5400000">
            <a:off x="2977076" y="3339650"/>
            <a:ext cx="6248400" cy="16295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00449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rot="2519950">
            <a:off x="-2844542" y="144408"/>
            <a:ext cx="6830632" cy="739196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46326" y="587595"/>
            <a:ext cx="3935609" cy="1325562"/>
          </a:xfrm>
        </p:spPr>
        <p:txBody>
          <a:bodyPr/>
          <a:lstStyle/>
          <a:p>
            <a:pPr lvl="0"/>
            <a:r>
              <a:rPr lang="id-ID" dirty="0"/>
              <a:t>Marketing</a:t>
            </a:r>
          </a:p>
        </p:txBody>
      </p:sp>
      <p:sp>
        <p:nvSpPr>
          <p:cNvPr id="3" name="Content Placeholder 2"/>
          <p:cNvSpPr>
            <a:spLocks noGrp="1"/>
          </p:cNvSpPr>
          <p:nvPr>
            <p:ph idx="1"/>
          </p:nvPr>
        </p:nvSpPr>
        <p:spPr>
          <a:xfrm>
            <a:off x="677335" y="1913157"/>
            <a:ext cx="3935608" cy="4674116"/>
          </a:xfrm>
        </p:spPr>
        <p:txBody>
          <a:bodyPr>
            <a:normAutofit/>
          </a:bodyPr>
          <a:lstStyle/>
          <a:p>
            <a:pPr marL="0" indent="0" algn="just">
              <a:buNone/>
            </a:pPr>
            <a:r>
              <a:rPr lang="en-US" sz="2400" b="1" dirty="0" err="1"/>
              <a:t>Lini</a:t>
            </a:r>
            <a:r>
              <a:rPr lang="en-US" sz="2400" b="1" dirty="0"/>
              <a:t> </a:t>
            </a:r>
            <a:r>
              <a:rPr lang="en-US" sz="2400" b="1" dirty="0" err="1"/>
              <a:t>Bidang</a:t>
            </a:r>
            <a:r>
              <a:rPr lang="en-US" sz="2400" b="1" dirty="0"/>
              <a:t> </a:t>
            </a:r>
            <a:r>
              <a:rPr lang="en-US" sz="2400" b="1" dirty="0" err="1" smtClean="0"/>
              <a:t>usaha</a:t>
            </a:r>
            <a:endParaRPr lang="id-ID" sz="2400" b="1" dirty="0" smtClean="0"/>
          </a:p>
          <a:p>
            <a:pPr marL="0" indent="0" algn="just">
              <a:buNone/>
            </a:pPr>
            <a:r>
              <a:rPr lang="en-US" sz="2400" dirty="0" err="1"/>
              <a:t>Bidang</a:t>
            </a:r>
            <a:r>
              <a:rPr lang="en-US" sz="2400" dirty="0"/>
              <a:t> </a:t>
            </a:r>
            <a:r>
              <a:rPr lang="en-US" sz="2400" dirty="0" err="1"/>
              <a:t>usaha</a:t>
            </a:r>
            <a:r>
              <a:rPr lang="en-US" sz="2400" dirty="0"/>
              <a:t> PT United Tractor </a:t>
            </a:r>
            <a:r>
              <a:rPr lang="en-US" sz="2400" dirty="0" err="1"/>
              <a:t>yaitu</a:t>
            </a:r>
            <a:r>
              <a:rPr lang="en-US" sz="2400" dirty="0"/>
              <a:t> </a:t>
            </a:r>
            <a:r>
              <a:rPr lang="en-US" sz="2400" dirty="0" err="1"/>
              <a:t>pada</a:t>
            </a:r>
            <a:r>
              <a:rPr lang="en-US" sz="2400" dirty="0"/>
              <a:t> </a:t>
            </a:r>
            <a:r>
              <a:rPr lang="en-US" sz="2400" dirty="0" smtClean="0"/>
              <a:t>bi</a:t>
            </a:r>
            <a:r>
              <a:rPr lang="id-ID" sz="2400" dirty="0" smtClean="0"/>
              <a:t>d</a:t>
            </a:r>
            <a:r>
              <a:rPr lang="en-US" sz="2400" dirty="0" err="1" smtClean="0"/>
              <a:t>ang</a:t>
            </a:r>
            <a:r>
              <a:rPr lang="en-US" sz="2400" dirty="0" smtClean="0"/>
              <a:t> </a:t>
            </a:r>
            <a:r>
              <a:rPr lang="en-US" sz="2400" dirty="0" err="1"/>
              <a:t>Mesin</a:t>
            </a:r>
            <a:r>
              <a:rPr lang="en-US" sz="2400" dirty="0"/>
              <a:t> </a:t>
            </a:r>
            <a:r>
              <a:rPr lang="en-US" sz="2400" dirty="0" err="1"/>
              <a:t>Konstruksi</a:t>
            </a:r>
            <a:r>
              <a:rPr lang="en-US" sz="2400" dirty="0"/>
              <a:t>, </a:t>
            </a:r>
            <a:r>
              <a:rPr lang="en-US" sz="2400" dirty="0" err="1"/>
              <a:t>Kontraktor</a:t>
            </a:r>
            <a:r>
              <a:rPr lang="en-US" sz="2400" dirty="0"/>
              <a:t> </a:t>
            </a:r>
            <a:r>
              <a:rPr lang="en-US" sz="2400" dirty="0" err="1"/>
              <a:t>penambangan</a:t>
            </a:r>
            <a:r>
              <a:rPr lang="en-US" sz="2400" dirty="0"/>
              <a:t>, </a:t>
            </a:r>
            <a:r>
              <a:rPr lang="en-US" sz="2400" dirty="0" err="1"/>
              <a:t>Pertambangan</a:t>
            </a:r>
            <a:r>
              <a:rPr lang="en-US" sz="2400" dirty="0"/>
              <a:t> </a:t>
            </a:r>
            <a:r>
              <a:rPr lang="en-US" sz="2400" dirty="0" err="1"/>
              <a:t>dan</a:t>
            </a:r>
            <a:r>
              <a:rPr lang="en-US" sz="2400" dirty="0"/>
              <a:t> </a:t>
            </a:r>
            <a:r>
              <a:rPr lang="en-US" sz="2400" dirty="0" err="1"/>
              <a:t>Industri</a:t>
            </a:r>
            <a:r>
              <a:rPr lang="en-US" sz="2400" dirty="0"/>
              <a:t> </a:t>
            </a:r>
            <a:r>
              <a:rPr lang="en-US" sz="2400" dirty="0" err="1" smtClean="0"/>
              <a:t>kontruksi</a:t>
            </a:r>
            <a:endParaRPr lang="id-ID" sz="24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372100" y="1582991"/>
            <a:ext cx="6711099" cy="3122359"/>
          </a:xfrm>
          <a:prstGeom prst="rect">
            <a:avLst/>
          </a:prstGeom>
        </p:spPr>
      </p:pic>
      <p:sp>
        <p:nvSpPr>
          <p:cNvPr id="5" name="Content Placeholder 2"/>
          <p:cNvSpPr txBox="1">
            <a:spLocks/>
          </p:cNvSpPr>
          <p:nvPr/>
        </p:nvSpPr>
        <p:spPr>
          <a:xfrm>
            <a:off x="8081941" y="1162037"/>
            <a:ext cx="2688608" cy="6230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Font typeface="Wingdings 2" pitchFamily="18" charset="2"/>
              <a:buNone/>
            </a:pPr>
            <a:r>
              <a:rPr lang="en-US" sz="2400" b="1" dirty="0" smtClean="0"/>
              <a:t>Market Share</a:t>
            </a:r>
            <a:endParaRPr lang="id-ID" sz="2400" b="1"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3134" y="5936819"/>
            <a:ext cx="1379283" cy="608507"/>
          </a:xfrm>
          <a:prstGeom prst="rect">
            <a:avLst/>
          </a:prstGeom>
        </p:spPr>
      </p:pic>
    </p:spTree>
    <p:extLst>
      <p:ext uri="{BB962C8B-B14F-4D97-AF65-F5344CB8AC3E}">
        <p14:creationId xmlns:p14="http://schemas.microsoft.com/office/powerpoint/2010/main" val="35509730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621</TotalTime>
  <Words>2825</Words>
  <Application>Microsoft Office PowerPoint</Application>
  <PresentationFormat>Widescreen</PresentationFormat>
  <Paragraphs>499</Paragraphs>
  <Slides>25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Times New Roman</vt:lpstr>
      <vt:lpstr>Wingdings</vt:lpstr>
      <vt:lpstr>Wingdings 2</vt:lpstr>
      <vt:lpstr>HDOfficeLightV0</vt:lpstr>
      <vt:lpstr>Create by</vt:lpstr>
      <vt:lpstr>ANALISIS VISI</vt:lpstr>
      <vt:lpstr>ANALISIS MISI</vt:lpstr>
      <vt:lpstr>ANALISIS FAKTOR EKSTERNAL</vt:lpstr>
      <vt:lpstr>Faktor ekternal….</vt:lpstr>
      <vt:lpstr>  Finance and Accounting</vt:lpstr>
      <vt:lpstr>PowerPoint Presentation</vt:lpstr>
      <vt:lpstr>Human Resource</vt:lpstr>
      <vt:lpstr>Marketing</vt:lpstr>
      <vt:lpstr>Strategi Pemasaran</vt:lpstr>
      <vt:lpstr>System Information Management</vt:lpstr>
      <vt:lpstr>Internal Factor Evaluation (IFE) Matrix </vt:lpstr>
      <vt:lpstr>Internal Factor Evaluation (IFE) Matrix </vt:lpstr>
      <vt:lpstr>Matrix EFE (External Factors Evaluation)</vt:lpstr>
      <vt:lpstr>COMPETITIVE PROFILE MATRIX</vt:lpstr>
      <vt:lpstr>BALANCE SCORECARD</vt:lpstr>
      <vt:lpstr>PowerPoint Presentation</vt:lpstr>
      <vt:lpstr>PowerPoint Presentation</vt:lpstr>
      <vt:lpstr>Best Practice PT United Tractor</vt:lpstr>
      <vt:lpstr>Annual Objective </vt:lpstr>
      <vt:lpstr>  Division 1 Finance, Investor Relation, Procurement &amp; Investment, &amp; Accounting </vt:lpstr>
      <vt:lpstr>Division 2 Corpotate Strategic. </vt:lpstr>
      <vt:lpstr>Divisi 3 Human Capital management, ESRSGA &amp; Communication, Corporate ESR, Security, GA &amp; Technology. </vt:lpstr>
      <vt:lpstr>Tipe Struktur PT. United Tractors</vt:lpstr>
      <vt:lpstr>Hierarchy of Objectives Strategies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1</dc:title>
  <dc:creator>bhayu 03</dc:creator>
  <cp:lastModifiedBy>bhayu 03</cp:lastModifiedBy>
  <cp:revision>43</cp:revision>
  <dcterms:created xsi:type="dcterms:W3CDTF">2017-11-19T09:21:11Z</dcterms:created>
  <dcterms:modified xsi:type="dcterms:W3CDTF">2017-12-11T00:12:14Z</dcterms:modified>
</cp:coreProperties>
</file>