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5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84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22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81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77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30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24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4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396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672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23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D006-5591-4974-9C22-EC10C88831B5}" type="datetimeFigureOut">
              <a:rPr lang="id-ID" smtClean="0"/>
              <a:t>22/11/2017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88CE-0EC0-4BD0-A4B7-8CF8C30D6D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0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F77CC2-D8A5-46B6-BD21-4085CF70550D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1FBA48-06AA-48A1-BB2D-8D80C3CC20AF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CD6C3AA-8C17-4331-BCD7-46BF3BE3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0" y="-471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2000" b="1" dirty="0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131A90-1A6D-477A-9CFD-0DFF33FDA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11300" y="38345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mtClean="0"/>
              <a:t>Manajemen Strategi </a:t>
            </a:r>
            <a:br>
              <a:rPr lang="id-ID" smtClean="0"/>
            </a:br>
            <a:r>
              <a:rPr lang="id-ID" smtClean="0"/>
              <a:t>PT HM SAMPOERNA Tbk.</a:t>
            </a:r>
            <a:endParaRPr lang="id-ID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11300" y="2858936"/>
            <a:ext cx="9144000" cy="315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Reynaldi Ramadhana Iman					(1401154206)</a:t>
            </a:r>
          </a:p>
          <a:p>
            <a:pPr marL="0" indent="0">
              <a:buNone/>
            </a:pPr>
            <a:r>
              <a:rPr lang="id-ID" dirty="0" smtClean="0"/>
              <a:t>Aulia Gati Nirmalasari</a:t>
            </a:r>
            <a:r>
              <a:rPr lang="en-US" dirty="0" smtClean="0"/>
              <a:t>	</a:t>
            </a:r>
            <a:r>
              <a:rPr lang="id-ID" dirty="0" smtClean="0"/>
              <a:t>	</a:t>
            </a:r>
            <a:r>
              <a:rPr lang="en-US" dirty="0" smtClean="0"/>
              <a:t>				(1401154</a:t>
            </a:r>
            <a:r>
              <a:rPr lang="id-ID" dirty="0" smtClean="0"/>
              <a:t>444</a:t>
            </a:r>
            <a:r>
              <a:rPr lang="en-US" dirty="0" smtClean="0"/>
              <a:t>)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Galih Prambudiarta			</a:t>
            </a:r>
            <a:r>
              <a:rPr lang="en-US" dirty="0" smtClean="0"/>
              <a:t>			(140115</a:t>
            </a:r>
            <a:r>
              <a:rPr lang="id-ID" dirty="0" smtClean="0"/>
              <a:t>4108</a:t>
            </a:r>
            <a:r>
              <a:rPr lang="en-US" dirty="0" smtClean="0"/>
              <a:t>)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Ripval Nur Hisyam						(1401154150)</a:t>
            </a:r>
          </a:p>
          <a:p>
            <a:pPr marL="0" indent="0">
              <a:buNone/>
            </a:pPr>
            <a:r>
              <a:rPr lang="id-ID" dirty="0" smtClean="0"/>
              <a:t>Roy Harry Bagaskara 						(1401154276)</a:t>
            </a:r>
          </a:p>
          <a:p>
            <a:pPr marL="0" indent="0">
              <a:buNone/>
            </a:pPr>
            <a:r>
              <a:rPr lang="id-ID" dirty="0" smtClean="0"/>
              <a:t>Muhammad Naufal Aly 						(1401154094)</a:t>
            </a:r>
          </a:p>
          <a:p>
            <a:pPr marL="0" indent="0">
              <a:buNone/>
            </a:pPr>
            <a:r>
              <a:rPr lang="en-US" dirty="0" smtClean="0"/>
              <a:t>Natalia Celeste					</a:t>
            </a:r>
            <a:r>
              <a:rPr lang="id-ID" dirty="0" smtClean="0"/>
              <a:t>	</a:t>
            </a:r>
            <a:r>
              <a:rPr lang="en-US" dirty="0" smtClean="0"/>
              <a:t>	(1401154374)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Nuranisa Khodijah 						(1401154556)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663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Balance Score card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76C59C5-7418-4F02-846F-D50297691CFE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D735B1-5D48-4C2B-BF0F-41CAA2242945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3E317BE-4ED2-4FA2-9A4A-87D00A7B6A09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42FD49-0260-4726-B3C7-7D1C8BDA2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44200"/>
              </p:ext>
            </p:extLst>
          </p:nvPr>
        </p:nvGraphicFramePr>
        <p:xfrm>
          <a:off x="3552847" y="1313786"/>
          <a:ext cx="5086306" cy="49222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7116"/>
                <a:gridCol w="1017116"/>
                <a:gridCol w="1017116"/>
                <a:gridCol w="1017479"/>
                <a:gridCol w="1017479"/>
              </a:tblGrid>
              <a:tr h="13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Perspektif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Objectives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Measures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Targets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Initiatives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</a:tr>
              <a:tr h="39748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Finance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Menambah Modal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Berdasarkan Selisih Modal periode lalu dengan periode sekarang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Melakukan Stock split 1:25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3974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Memberikan keuntungan kepada Investor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Labar per saham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Menambah nominal deviden yang diberikan kepada investor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2649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Pendapatan Meningkat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Annual Report 2016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3,90%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Mengevaluasi kinerja periode sebelumnya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5299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700" dirty="0">
                          <a:effectLst/>
                        </a:rPr>
                        <a:t>Customer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Loyalitas Konsumen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Laporan Penjualan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Memberikan Sponsor acara kepada acara musik yang di gelar para pengguna sampoerna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3974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Meningkatkan Brand Awareness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Awareness Konsumen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75,00%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Promosi besar besaran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65862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Learning and growth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Peningkatan Konsumen Sampoerna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Laporan Penjualan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Memberikan Pelatihan yang sesuai dengan kebutuhan sekarang dan di masa yang akan datang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5299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Memperluas Pangsa Pasar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Awareness Konsumen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Mempromosika Produk Sampoerna di luar negeri melalui bantuan Philip Morris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2649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Inovasi Produk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Produk sebelumnya dengan produk yang baru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Membuat Rokok Putih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6586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Internal Business Process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Meningkatkan Performa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Perkembangan Kinerja Periode sebelumnya dengan Periode sekarang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5,00%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Memberikan Pelatihan yang sesuai dengan kebutuhan sekarang dan di masa yang akan datang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4251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Tata Kelola Perusahaan yang Baik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Penghargaan penghargaan yang telah di terima Sampoerna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Mendorong Bisnis dengan Tata Kelola Perusahaan yang Baik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Patuh pada semua Aturan yang berlaku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  <a:tr h="264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Mengendalikan Pangsa Pasar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Tingkat Penjualan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100%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Menurukan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harga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produk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Sampoerna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55" marR="410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17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Implementasi Strategi Berdasarkan “Generic Porter”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pic>
        <p:nvPicPr>
          <p:cNvPr id="8" name="Picture 7" descr="Image result for iklan a mild">
            <a:extLst>
              <a:ext uri="{FF2B5EF4-FFF2-40B4-BE49-F238E27FC236}">
                <a16:creationId xmlns="" xmlns:a16="http://schemas.microsoft.com/office/drawing/2014/main" id="{7CD14C11-A181-43F2-9B52-3F455FB476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7" y="1623951"/>
            <a:ext cx="4572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 result for iklan a mild">
            <a:extLst>
              <a:ext uri="{FF2B5EF4-FFF2-40B4-BE49-F238E27FC236}">
                <a16:creationId xmlns="" xmlns:a16="http://schemas.microsoft.com/office/drawing/2014/main" id="{8743D43B-1F36-4BFF-99D3-CA132E1A06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7" y="4091046"/>
            <a:ext cx="3766573" cy="211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age result for iklan sampoerna">
            <a:extLst>
              <a:ext uri="{FF2B5EF4-FFF2-40B4-BE49-F238E27FC236}">
                <a16:creationId xmlns="" xmlns:a16="http://schemas.microsoft.com/office/drawing/2014/main" id="{9E4DB344-8BC0-485F-A4B9-9275E4AB40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32" y="1617953"/>
            <a:ext cx="4562475" cy="228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8992FB3C-E6F0-4194-AD87-BA521049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832" y="4477031"/>
            <a:ext cx="3898112" cy="110115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D</a:t>
            </a: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iferensiasi</a:t>
            </a:r>
          </a:p>
          <a:p>
            <a:pPr marL="0" lvl="0" indent="0">
              <a:buNone/>
            </a:pPr>
            <a:endParaRPr lang="id-ID" b="1" dirty="0">
              <a:solidFill>
                <a:srgbClr val="D52729"/>
              </a:solidFill>
              <a:latin typeface="Square721 BT" panose="020B050402020206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dirty="0">
              <a:latin typeface="Square721 BT" panose="020B050402020206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934E5-9B30-41F5-92D9-E9D792395568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DCC46E-095B-471F-9CB1-155C0D14CF32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0EC4F8C-CE6F-4D09-A3E2-FC66C4C37761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1FEC39E-09DC-4516-8C50-89CA31862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Implementasi Strategi Berdasarkan “Generic Porter”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934E5-9B30-41F5-92D9-E9D792395568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DCC46E-095B-471F-9CB1-155C0D14CF32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0EC4F8C-CE6F-4D09-A3E2-FC66C4C37761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1FEC39E-09DC-4516-8C50-89CA31862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="" xmlns:a16="http://schemas.microsoft.com/office/drawing/2014/main" id="{D0B4EEED-5AED-4EF5-8DBE-DC9EB18AB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704925"/>
            <a:ext cx="8803214" cy="42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Annual Objective 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D31AC7-BFF1-4E9A-833C-B4DE26218BFE}"/>
              </a:ext>
            </a:extLst>
          </p:cNvPr>
          <p:cNvSpPr/>
          <p:nvPr/>
        </p:nvSpPr>
        <p:spPr>
          <a:xfrm>
            <a:off x="201561" y="1443075"/>
            <a:ext cx="1178887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Square721 BT" panose="020B0504020202060204" pitchFamily="34" charset="0"/>
              </a:rPr>
              <a:t>Tujuan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utama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adalah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menjadi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perusahaan</a:t>
            </a:r>
            <a:r>
              <a:rPr lang="en-US" sz="1600" dirty="0">
                <a:latin typeface="Square721 BT" panose="020B0504020202060204" pitchFamily="34" charset="0"/>
              </a:rPr>
              <a:t> yang </a:t>
            </a:r>
            <a:r>
              <a:rPr lang="en-US" sz="1600" dirty="0" err="1">
                <a:latin typeface="Square721 BT" panose="020B0504020202060204" pitchFamily="34" charset="0"/>
              </a:rPr>
              <a:t>bertanggung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jawab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secara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sosial</a:t>
            </a:r>
            <a:r>
              <a:rPr lang="en-US" sz="1600" dirty="0">
                <a:latin typeface="Square721 BT" panose="020B0504020202060204" pitchFamily="34" charset="0"/>
              </a:rPr>
              <a:t>, di </a:t>
            </a:r>
            <a:r>
              <a:rPr lang="en-US" sz="1600" dirty="0" err="1">
                <a:latin typeface="Square721 BT" panose="020B0504020202060204" pitchFamily="34" charset="0"/>
              </a:rPr>
              <a:t>tingkat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lokal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maupun</a:t>
            </a:r>
            <a:r>
              <a:rPr lang="en-US" sz="1600" dirty="0">
                <a:latin typeface="Square721 BT" panose="020B0504020202060204" pitchFamily="34" charset="0"/>
              </a:rPr>
              <a:t> global</a:t>
            </a:r>
          </a:p>
          <a:p>
            <a:r>
              <a:rPr lang="en-US" sz="1600" dirty="0" err="1"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dipandu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oleh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prinsip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dasar</a:t>
            </a:r>
            <a:r>
              <a:rPr lang="en-US" sz="1600" dirty="0">
                <a:latin typeface="Square721 BT" panose="020B0504020202060204" pitchFamily="34" charset="0"/>
              </a:rPr>
              <a:t> yang </a:t>
            </a:r>
            <a:r>
              <a:rPr lang="en-US" sz="1600" dirty="0" err="1">
                <a:latin typeface="Square721 BT" panose="020B0504020202060204" pitchFamily="34" charset="0"/>
              </a:rPr>
              <a:t>sama</a:t>
            </a:r>
            <a:r>
              <a:rPr lang="en-US" sz="1600" dirty="0">
                <a:latin typeface="Square721 BT" panose="020B0504020202060204" pitchFamily="34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menyampaikan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dampak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serius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merokok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terhadap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kesehatan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menganjurkan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regulasi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tembakau</a:t>
            </a:r>
            <a:r>
              <a:rPr lang="en-US" sz="1600" dirty="0">
                <a:latin typeface="Square721 BT" panose="020B0504020202060204" pitchFamily="34" charset="0"/>
              </a:rPr>
              <a:t> yang </a:t>
            </a:r>
            <a:r>
              <a:rPr lang="en-US" sz="1600" dirty="0" err="1">
                <a:latin typeface="Square721 BT" panose="020B0504020202060204" pitchFamily="34" charset="0"/>
              </a:rPr>
              <a:t>efektif</a:t>
            </a:r>
            <a:r>
              <a:rPr lang="en-US" sz="1600" dirty="0">
                <a:latin typeface="Square721 BT" panose="020B0504020202060204" pitchFamily="34" charset="0"/>
              </a:rPr>
              <a:t>, </a:t>
            </a:r>
            <a:r>
              <a:rPr lang="en-US" sz="1600" dirty="0" err="1">
                <a:latin typeface="Square721 BT" panose="020B0504020202060204" pitchFamily="34" charset="0"/>
              </a:rPr>
              <a:t>berdasarkan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bukti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serta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berlandaskan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pada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prinsip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pengurangan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bahaya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mendukung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pelaksanaan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pemberlakuan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tegas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ketentuan</a:t>
            </a:r>
            <a:r>
              <a:rPr lang="en-US" sz="1600" dirty="0">
                <a:latin typeface="Square721 BT" panose="020B0504020202060204" pitchFamily="34" charset="0"/>
              </a:rPr>
              <a:t> yang </a:t>
            </a:r>
            <a:r>
              <a:rPr lang="en-US" sz="1600" dirty="0" err="1">
                <a:latin typeface="Square721 BT" panose="020B0504020202060204" pitchFamily="34" charset="0"/>
              </a:rPr>
              <a:t>mengatur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usia</a:t>
            </a:r>
            <a:r>
              <a:rPr lang="en-US" sz="1600" dirty="0">
                <a:latin typeface="Square721 BT" panose="020B0504020202060204" pitchFamily="34" charset="0"/>
              </a:rPr>
              <a:t> minimum </a:t>
            </a:r>
            <a:r>
              <a:rPr lang="en-US" sz="1600" dirty="0" err="1">
                <a:latin typeface="Square721 BT" panose="020B0504020202060204" pitchFamily="34" charset="0"/>
              </a:rPr>
              <a:t>pembelian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produk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tembakau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bekerja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sama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dengan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beberapa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pihak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dalam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memerangi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perdagangan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ilegal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rokok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palsu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selundupan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menerapkan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kebijakan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dan</a:t>
            </a:r>
            <a:r>
              <a:rPr lang="en-US" sz="1600" dirty="0">
                <a:latin typeface="Square721 BT" panose="020B0504020202060204" pitchFamily="34" charset="0"/>
              </a:rPr>
              <a:t> program </a:t>
            </a:r>
            <a:r>
              <a:rPr lang="en-US" sz="1600" dirty="0" err="1">
                <a:latin typeface="Square721 BT" panose="020B0504020202060204" pitchFamily="34" charset="0"/>
              </a:rPr>
              <a:t>untuk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menjalankan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operasi</a:t>
            </a:r>
            <a:r>
              <a:rPr lang="en-US" sz="1600" dirty="0">
                <a:latin typeface="Square721 BT" panose="020B0504020202060204" pitchFamily="34" charset="0"/>
              </a:rPr>
              <a:t> yang </a:t>
            </a:r>
            <a:r>
              <a:rPr lang="en-US" sz="1600" dirty="0" err="1">
                <a:latin typeface="Square721 BT" panose="020B0504020202060204" pitchFamily="34" charset="0"/>
              </a:rPr>
              <a:t>mendukung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keberlanjutan</a:t>
            </a:r>
            <a:r>
              <a:rPr lang="en-US" sz="1600" dirty="0">
                <a:latin typeface="Square721 BT" panose="020B0504020202060204" pitchFamily="34" charset="0"/>
              </a:rPr>
              <a:t>, </a:t>
            </a:r>
            <a:r>
              <a:rPr lang="en-US" sz="1600" dirty="0" err="1">
                <a:latin typeface="Square721 BT" panose="020B0504020202060204" pitchFamily="34" charset="0"/>
              </a:rPr>
              <a:t>termasuk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mengurangi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penggunaan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sumber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daya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alam</a:t>
            </a:r>
            <a:r>
              <a:rPr lang="en-US" sz="1600" dirty="0">
                <a:latin typeface="Square721 BT" panose="020B0504020202060204" pitchFamily="34" charset="0"/>
              </a:rPr>
              <a:t>, </a:t>
            </a:r>
            <a:r>
              <a:rPr lang="en-US" sz="1600" dirty="0" err="1">
                <a:latin typeface="Square721 BT" panose="020B0504020202060204" pitchFamily="34" charset="0"/>
              </a:rPr>
              <a:t>menurunkan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emisi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karbon</a:t>
            </a:r>
            <a:r>
              <a:rPr lang="en-US" sz="1600" dirty="0">
                <a:latin typeface="Square721 BT" panose="020B0504020202060204" pitchFamily="34" charset="0"/>
              </a:rPr>
              <a:t>, </a:t>
            </a:r>
            <a:r>
              <a:rPr lang="en-US" sz="1600" dirty="0" err="1">
                <a:latin typeface="Square721 BT" panose="020B0504020202060204" pitchFamily="34" charset="0"/>
              </a:rPr>
              <a:t>mendaur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ulang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serta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mengurangi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limbah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bekerja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sama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dengan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petani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pemasok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untuk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mengembangkan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pertanian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tembakau</a:t>
            </a:r>
            <a:r>
              <a:rPr lang="en-US" sz="1600" dirty="0">
                <a:latin typeface="Square721 BT" panose="020B0504020202060204" pitchFamily="34" charset="0"/>
              </a:rPr>
              <a:t> yang </a:t>
            </a:r>
            <a:r>
              <a:rPr lang="en-US" sz="1600" dirty="0" err="1">
                <a:latin typeface="Square721 BT" panose="020B0504020202060204" pitchFamily="34" charset="0"/>
              </a:rPr>
              <a:t>berkelanjutan</a:t>
            </a:r>
            <a:r>
              <a:rPr lang="en-US" sz="1600" dirty="0">
                <a:latin typeface="Square721 BT" panose="020B0504020202060204" pitchFamily="34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quare721 BT" panose="020B0504020202060204" pitchFamily="34" charset="0"/>
              </a:rPr>
              <a:t>Melalui</a:t>
            </a:r>
            <a:r>
              <a:rPr lang="en-US" sz="1600" dirty="0">
                <a:latin typeface="Square721 BT" panose="020B0504020202060204" pitchFamily="34" charset="0"/>
              </a:rPr>
              <a:t> program Agricultural Labor Practices, </a:t>
            </a: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bekerjasama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dalam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mengatasi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masalah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pekerja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anak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pelanggaran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lainnya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tentang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ketenagakerjaan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terkait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dengan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mata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rantai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pasokan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berkontribusi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untuk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meningkatkan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kehidupan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masyarakat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lokal</a:t>
            </a:r>
            <a:r>
              <a:rPr lang="en-US" sz="1600" dirty="0">
                <a:latin typeface="Square721 BT" panose="020B0504020202060204" pitchFamily="34" charset="0"/>
              </a:rPr>
              <a:t> di mana </a:t>
            </a:r>
            <a:r>
              <a:rPr lang="en-US" sz="16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beroperasi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dan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membantu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masyarakat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melalui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kegiatan</a:t>
            </a:r>
            <a:r>
              <a:rPr lang="en-US" sz="1600" dirty="0">
                <a:latin typeface="Square721 BT" panose="020B0504020202060204" pitchFamily="34" charset="0"/>
              </a:rPr>
              <a:t> </a:t>
            </a:r>
            <a:r>
              <a:rPr lang="en-US" sz="1600" dirty="0" err="1">
                <a:latin typeface="Square721 BT" panose="020B0504020202060204" pitchFamily="34" charset="0"/>
              </a:rPr>
              <a:t>sosial</a:t>
            </a:r>
            <a:r>
              <a:rPr lang="en-US" sz="1600" dirty="0">
                <a:latin typeface="Square721 BT" panose="020B0504020202060204" pitchFamily="34" charset="0"/>
              </a:rPr>
              <a:t>.</a:t>
            </a:r>
            <a:endParaRPr lang="id-ID" sz="1600" dirty="0">
              <a:latin typeface="Square721 BT" panose="020B050402020206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AEB440-AE26-4538-9EF4-786CC7C88A4E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F6DBEAB-C33C-4CAF-ADBD-04D02AA1A176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56C65F20-0C91-40DA-A649-B4BCE5D5A60A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D6949C3-DE8E-453C-8E8F-FD396F689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Hirarchy Policies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11E83F24-604C-40AE-9BCD-6F7AAE2B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65" y="1443075"/>
            <a:ext cx="11847870" cy="4351338"/>
          </a:xfrm>
        </p:spPr>
        <p:txBody>
          <a:bodyPr>
            <a:noAutofit/>
          </a:bodyPr>
          <a:lstStyle/>
          <a:p>
            <a:pPr algn="just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quare721 BT" panose="020B0504020202060204" pitchFamily="34" charset="0"/>
              </a:rPr>
              <a:t>Company Strategies : </a:t>
            </a:r>
            <a:r>
              <a:rPr 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quare721 BT" panose="020B0504020202060204" pitchFamily="34" charset="0"/>
              </a:rPr>
              <a:t>Memahami kebutuhan dan keinginan konsumen</a:t>
            </a:r>
            <a:endParaRPr lang="id-ID" sz="2000" b="1" dirty="0">
              <a:solidFill>
                <a:schemeClr val="tx1">
                  <a:lumMod val="95000"/>
                  <a:lumOff val="5000"/>
                </a:schemeClr>
              </a:solidFill>
              <a:latin typeface="Square721 BT" panose="020B0504020202060204" pitchFamily="34" charset="0"/>
            </a:endParaRPr>
          </a:p>
          <a:p>
            <a:pPr marL="0" lvl="0" indent="0" algn="just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quare721 BT" panose="020B0504020202060204" pitchFamily="34" charset="0"/>
              </a:rPr>
              <a:t>Information System </a:t>
            </a:r>
            <a:r>
              <a:rPr lang="en-US" sz="2000" b="1" dirty="0">
                <a:latin typeface="Square721 BT" panose="020B0504020202060204" pitchFamily="34" charset="0"/>
              </a:rPr>
              <a:t>: </a:t>
            </a:r>
            <a:r>
              <a:rPr lang="en-US" sz="2000" dirty="0" err="1">
                <a:latin typeface="Square721 BT" panose="020B0504020202060204" pitchFamily="34" charset="0"/>
              </a:rPr>
              <a:t>untuk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menyediakan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solusi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sistem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untuk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semua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pengguna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sistem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informasi</a:t>
            </a:r>
            <a:r>
              <a:rPr lang="en-US" sz="2000" dirty="0">
                <a:latin typeface="Square721 BT" panose="020B0504020202060204" pitchFamily="34" charset="0"/>
              </a:rPr>
              <a:t> di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. </a:t>
            </a:r>
            <a:r>
              <a:rPr lang="en-US" sz="2000" dirty="0" err="1">
                <a:latin typeface="Square721 BT" panose="020B0504020202060204" pitchFamily="34" charset="0"/>
              </a:rPr>
              <a:t>Konsumen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adalah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seluruh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departemen</a:t>
            </a:r>
            <a:r>
              <a:rPr lang="en-US" sz="2000" dirty="0">
                <a:latin typeface="Square721 BT" panose="020B0504020202060204" pitchFamily="34" charset="0"/>
              </a:rPr>
              <a:t> di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, </a:t>
            </a:r>
            <a:r>
              <a:rPr lang="en-US" sz="2000" dirty="0" err="1">
                <a:latin typeface="Square721 BT" panose="020B0504020202060204" pitchFamily="34" charset="0"/>
              </a:rPr>
              <a:t>maka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dari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itu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selalu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bekerja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sama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dengan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pihak-pihak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tersebut</a:t>
            </a:r>
            <a:r>
              <a:rPr lang="en-US" sz="2000" dirty="0">
                <a:latin typeface="Square721 BT" panose="020B0504020202060204" pitchFamily="34" charset="0"/>
              </a:rPr>
              <a:t> demi </a:t>
            </a:r>
            <a:r>
              <a:rPr lang="en-US" sz="2000" dirty="0" err="1">
                <a:latin typeface="Square721 BT" panose="020B0504020202060204" pitchFamily="34" charset="0"/>
              </a:rPr>
              <a:t>tercapainya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fungsi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sistem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informasi</a:t>
            </a:r>
            <a:r>
              <a:rPr lang="en-US" sz="2000" dirty="0">
                <a:latin typeface="Square721 BT" panose="020B0504020202060204" pitchFamily="34" charset="0"/>
              </a:rPr>
              <a:t> yang </a:t>
            </a:r>
            <a:r>
              <a:rPr lang="en-US" sz="2000" dirty="0" err="1">
                <a:latin typeface="Square721 BT" panose="020B0504020202060204" pitchFamily="34" charset="0"/>
              </a:rPr>
              <a:t>efektif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efisien</a:t>
            </a:r>
            <a:r>
              <a:rPr lang="en-US" sz="2000" dirty="0">
                <a:latin typeface="Square721 BT" panose="020B0504020202060204" pitchFamily="34" charset="0"/>
              </a:rPr>
              <a:t>.</a:t>
            </a:r>
            <a:endParaRPr lang="id-ID" sz="2000" dirty="0">
              <a:latin typeface="Square721 BT" panose="020B0504020202060204" pitchFamily="34" charset="0"/>
            </a:endParaRPr>
          </a:p>
          <a:p>
            <a:pPr algn="just"/>
            <a:r>
              <a:rPr lang="id-ID" sz="2000" b="1" dirty="0">
                <a:latin typeface="Square721 BT" panose="020B0504020202060204" pitchFamily="34" charset="0"/>
              </a:rPr>
              <a:t>Divisional Objective : </a:t>
            </a:r>
            <a:r>
              <a:rPr lang="id-ID" sz="2000" dirty="0">
                <a:latin typeface="Square721 BT" panose="020B0504020202060204" pitchFamily="34" charset="0"/>
              </a:rPr>
              <a:t>Meningkatkan Laba perusahaan dari Rp.89,1 T 2015 menjadi Rp.95,5T 2016</a:t>
            </a:r>
          </a:p>
          <a:p>
            <a:pPr marL="0" indent="0" algn="just">
              <a:buNone/>
            </a:pPr>
            <a:r>
              <a:rPr lang="id-ID" sz="2000" b="1" dirty="0">
                <a:latin typeface="Square721 BT" panose="020B0504020202060204" pitchFamily="34" charset="0"/>
              </a:rPr>
              <a:t>Annual Report : </a:t>
            </a:r>
            <a:r>
              <a:rPr lang="id-ID" sz="2000" dirty="0">
                <a:latin typeface="Square721 BT" panose="020B0504020202060204" pitchFamily="34" charset="0"/>
              </a:rPr>
              <a:t> Setiap Divisi mengajukan laporan pengungkapan reports &amp; disclosure</a:t>
            </a:r>
          </a:p>
          <a:p>
            <a:pPr algn="just"/>
            <a:r>
              <a:rPr lang="id-ID" sz="2000" b="1" dirty="0">
                <a:latin typeface="Square721 BT" panose="020B0504020202060204" pitchFamily="34" charset="0"/>
              </a:rPr>
              <a:t>Production Departement Objective : </a:t>
            </a:r>
            <a:r>
              <a:rPr lang="id-ID" sz="2000" dirty="0">
                <a:latin typeface="Square721 BT" panose="020B0504020202060204" pitchFamily="34" charset="0"/>
              </a:rPr>
              <a:t>Meningkatkan Produktivitas yang stagnan (kenaikan Produksi rokok dari tahun 2015 sampai 2016 hanya 0,1%)</a:t>
            </a:r>
          </a:p>
          <a:p>
            <a:pPr marL="0" indent="0" algn="just">
              <a:buNone/>
            </a:pPr>
            <a:r>
              <a:rPr lang="id-ID" sz="2000" b="1" dirty="0">
                <a:latin typeface="Square721 BT" panose="020B0504020202060204" pitchFamily="34" charset="0"/>
              </a:rPr>
              <a:t>Insentif :</a:t>
            </a:r>
            <a:r>
              <a:rPr lang="id-ID" sz="2000" dirty="0">
                <a:latin typeface="Square721 BT" panose="020B0504020202060204" pitchFamily="34" charset="0"/>
              </a:rPr>
              <a:t> Seluruh Pegawai dibagikan uang insentif berdasarkan kelebihan target pendapatan bulanan. Besarnya uang insentif ialah 5%</a:t>
            </a:r>
            <a:endParaRPr lang="en-US" sz="2000" b="1" dirty="0">
              <a:latin typeface="Square721 BT" panose="020B0504020202060204" pitchFamily="34" charset="0"/>
            </a:endParaRPr>
          </a:p>
          <a:p>
            <a:pPr algn="just"/>
            <a:endParaRPr lang="id-ID" sz="2000" dirty="0">
              <a:latin typeface="Square721 BT" panose="020B050402020206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727652-9DFE-4807-9E68-E6DACDE797BC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FFED05-9D1D-4B6B-8D02-BEC52DC12B43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74EDEABF-4390-428E-825B-D98B26E4CABE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E48948-8C45-401B-81BE-722365494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Type Struktur Organisasi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F4F7D5CC-E53D-44E3-8B52-ADDC317BD7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1" y="1075564"/>
            <a:ext cx="9438582" cy="47425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944F68-E4F9-4374-BC39-D0E2D971C654}"/>
              </a:ext>
            </a:extLst>
          </p:cNvPr>
          <p:cNvSpPr/>
          <p:nvPr/>
        </p:nvSpPr>
        <p:spPr>
          <a:xfrm>
            <a:off x="3821980" y="5854506"/>
            <a:ext cx="454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Jenis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Struktur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Organisasi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quare721 BT" panose="020B0504020202060204" pitchFamily="34" charset="0"/>
                <a:ea typeface="Times New Roman" panose="02020603050405020304" pitchFamily="18" charset="0"/>
              </a:rPr>
              <a:t>Fungsional</a:t>
            </a:r>
            <a:endParaRPr lang="id-ID" b="1" dirty="0">
              <a:solidFill>
                <a:schemeClr val="tx1">
                  <a:lumMod val="50000"/>
                  <a:lumOff val="50000"/>
                </a:schemeClr>
              </a:solidFill>
              <a:latin typeface="Square721 BT" panose="020B050402020206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761106-276D-45C8-A473-1425D8CA3B96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5ABD0EC-9CC9-44CC-9424-5B1A674A4B5D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9177290-5FCE-43E2-B9C7-B0B67F686C0F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7454E19-5A9A-4CEB-A5B8-989CB11EE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0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Best Practice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7F1392D-C2CD-465F-8234-22679481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30"/>
            <a:ext cx="10515600" cy="5238933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Meningkatkan</a:t>
            </a:r>
            <a:r>
              <a:rPr lang="en-US" sz="2000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Kualitas</a:t>
            </a:r>
            <a:endParaRPr lang="en-US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Square721 BT" panose="020B0504020202060204" pitchFamily="34" charset="0"/>
              </a:rPr>
              <a:t>Produk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rokok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milik</a:t>
            </a:r>
            <a:r>
              <a:rPr lang="en-US" sz="1800" dirty="0">
                <a:latin typeface="Square721 BT" panose="020B0504020202060204" pitchFamily="34" charset="0"/>
              </a:rPr>
              <a:t> PT HM </a:t>
            </a:r>
            <a:r>
              <a:rPr lang="en-US" sz="1800" dirty="0" err="1">
                <a:latin typeface="Square721 BT" panose="020B0504020202060204" pitchFamily="34" charset="0"/>
              </a:rPr>
              <a:t>Sampoerna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sudah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terjamin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memiliki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kualitas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tinggi</a:t>
            </a:r>
            <a:r>
              <a:rPr lang="en-US" sz="1800" dirty="0">
                <a:latin typeface="Square721 BT" panose="020B0504020202060204" pitchFamily="34" charset="0"/>
              </a:rPr>
              <a:t> 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digemari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pasar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terbukti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dengan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pangsa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pasar</a:t>
            </a:r>
            <a:r>
              <a:rPr lang="en-US" sz="1800" dirty="0">
                <a:latin typeface="Square721 BT" panose="020B0504020202060204" pitchFamily="34" charset="0"/>
              </a:rPr>
              <a:t> yang </a:t>
            </a:r>
            <a:r>
              <a:rPr lang="en-US" sz="1800" dirty="0" err="1">
                <a:latin typeface="Square721 BT" panose="020B0504020202060204" pitchFamily="34" charset="0"/>
              </a:rPr>
              <a:t>mencapai</a:t>
            </a:r>
            <a:r>
              <a:rPr lang="en-US" sz="1800" dirty="0">
                <a:latin typeface="Square721 BT" panose="020B0504020202060204" pitchFamily="34" charset="0"/>
              </a:rPr>
              <a:t> 33,4%. </a:t>
            </a:r>
            <a:r>
              <a:rPr lang="en-US" sz="1800" dirty="0" err="1">
                <a:latin typeface="Square721 BT" panose="020B0504020202060204" pitchFamily="34" charset="0"/>
              </a:rPr>
              <a:t>Sampoerna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sangat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menjaga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kualitas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produk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pelayanan</a:t>
            </a:r>
            <a:r>
              <a:rPr lang="en-US" sz="1800" dirty="0">
                <a:latin typeface="Square721 BT" panose="020B0504020202060204" pitchFamily="34" charset="0"/>
              </a:rPr>
              <a:t> yang </a:t>
            </a:r>
            <a:r>
              <a:rPr lang="en-US" sz="1800" dirty="0" err="1">
                <a:latin typeface="Square721 BT" panose="020B0504020202060204" pitchFamily="34" charset="0"/>
              </a:rPr>
              <a:t>diberikan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perusahaan</a:t>
            </a:r>
            <a:r>
              <a:rPr lang="en-US" sz="1800" dirty="0">
                <a:latin typeface="Square721 BT" panose="020B0504020202060204" pitchFamily="34" charset="0"/>
              </a:rPr>
              <a:t>. </a:t>
            </a:r>
            <a:r>
              <a:rPr lang="en-US" sz="1800" dirty="0" err="1">
                <a:latin typeface="Square721 BT" panose="020B0504020202060204" pitchFamily="34" charset="0"/>
              </a:rPr>
              <a:t>Sampoerna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memiliki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prosedur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untuk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melakukan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identifikasi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evaluasi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pengambilan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keputusan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bila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produk</a:t>
            </a:r>
            <a:r>
              <a:rPr lang="en-US" sz="1800" dirty="0">
                <a:latin typeface="Square721 BT" panose="020B0504020202060204" pitchFamily="34" charset="0"/>
              </a:rPr>
              <a:t>, proses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pelayanan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perusahaan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tidak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sesuai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dengan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standar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sehingga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produk</a:t>
            </a:r>
            <a:r>
              <a:rPr lang="en-US" sz="1800" dirty="0">
                <a:latin typeface="Square721 BT" panose="020B0504020202060204" pitchFamily="34" charset="0"/>
              </a:rPr>
              <a:t> yang </a:t>
            </a:r>
            <a:r>
              <a:rPr lang="en-US" sz="1800" dirty="0" err="1">
                <a:latin typeface="Square721 BT" panose="020B0504020202060204" pitchFamily="34" charset="0"/>
              </a:rPr>
              <a:t>tidak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sesuai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tersebut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tidak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sampai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konsumen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akhir</a:t>
            </a:r>
            <a:r>
              <a:rPr lang="en-US" sz="1800" dirty="0">
                <a:latin typeface="Square721 BT" panose="020B0504020202060204" pitchFamily="34" charset="0"/>
              </a:rPr>
              <a:t>. </a:t>
            </a:r>
            <a:r>
              <a:rPr lang="en-US" sz="1800" dirty="0" err="1">
                <a:latin typeface="Square721 BT" panose="020B0504020202060204" pitchFamily="34" charset="0"/>
              </a:rPr>
              <a:t>Berikut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ini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adalah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prosedur</a:t>
            </a:r>
            <a:r>
              <a:rPr lang="en-US" sz="1800" dirty="0">
                <a:latin typeface="Square721 BT" panose="020B0504020202060204" pitchFamily="34" charset="0"/>
              </a:rPr>
              <a:t> demi </a:t>
            </a:r>
            <a:r>
              <a:rPr lang="en-US" sz="1800" dirty="0" err="1">
                <a:latin typeface="Square721 BT" panose="020B0504020202060204" pitchFamily="34" charset="0"/>
              </a:rPr>
              <a:t>menjaga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kualitas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produk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pelayanan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perusahaan</a:t>
            </a:r>
            <a:r>
              <a:rPr lang="en-US" sz="1800" dirty="0">
                <a:latin typeface="Square721 BT" panose="020B050402020206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Square721 BT" panose="020B0504020202060204" pitchFamily="34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Meningkatkan</a:t>
            </a:r>
            <a:r>
              <a:rPr lang="en-US" sz="2000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Keamanan</a:t>
            </a:r>
            <a:endParaRPr lang="en-US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Square721 BT" panose="020B0504020202060204" pitchFamily="34" charset="0"/>
              </a:rPr>
              <a:t>Keselamatan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Kesehatan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Kerja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merupakan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prioritas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utama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bagi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Sampoerna</a:t>
            </a:r>
            <a:r>
              <a:rPr lang="en-US" sz="1800" dirty="0">
                <a:latin typeface="Square721 BT" panose="020B0504020202060204" pitchFamily="34" charset="0"/>
              </a:rPr>
              <a:t>. </a:t>
            </a:r>
            <a:r>
              <a:rPr lang="en-US" sz="1800" dirty="0" err="1">
                <a:latin typeface="Square721 BT" panose="020B0504020202060204" pitchFamily="34" charset="0"/>
              </a:rPr>
              <a:t>Sampoerna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memiliki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komitmen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untuk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menyediakan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lingkungan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kerja</a:t>
            </a:r>
            <a:r>
              <a:rPr lang="en-US" sz="1800" dirty="0">
                <a:latin typeface="Square721 BT" panose="020B0504020202060204" pitchFamily="34" charset="0"/>
              </a:rPr>
              <a:t> yang </a:t>
            </a:r>
            <a:r>
              <a:rPr lang="en-US" sz="1800" dirty="0" err="1">
                <a:latin typeface="Square721 BT" panose="020B0504020202060204" pitchFamily="34" charset="0"/>
              </a:rPr>
              <a:t>aman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bagi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semua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karyawan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kontraktor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pengunjung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pihak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lainnya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dalam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melaksanakan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kegiatan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bisnis</a:t>
            </a:r>
            <a:r>
              <a:rPr lang="en-US" sz="1800" dirty="0">
                <a:latin typeface="Square721 BT" panose="020B0504020202060204" pitchFamily="34" charset="0"/>
              </a:rPr>
              <a:t>. </a:t>
            </a:r>
            <a:r>
              <a:rPr lang="en-US" sz="1800" dirty="0" err="1">
                <a:latin typeface="Square721 BT" panose="020B0504020202060204" pitchFamily="34" charset="0"/>
              </a:rPr>
              <a:t>Komitmen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tersebut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tertuang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dalam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Komitmen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Kualitas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Lingkungan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Keselamatan</a:t>
            </a:r>
            <a:r>
              <a:rPr lang="en-US" sz="1800" dirty="0">
                <a:latin typeface="Square721 BT" panose="020B0504020202060204" pitchFamily="34" charset="0"/>
              </a:rPr>
              <a:t> &amp; </a:t>
            </a:r>
            <a:r>
              <a:rPr lang="en-US" sz="1800" dirty="0" err="1">
                <a:latin typeface="Square721 BT" panose="020B0504020202060204" pitchFamily="34" charset="0"/>
              </a:rPr>
              <a:t>Kesejahteraan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Kerja</a:t>
            </a:r>
            <a:r>
              <a:rPr lang="en-US" sz="1800" dirty="0">
                <a:latin typeface="Square721 BT" panose="020B0504020202060204" pitchFamily="34" charset="0"/>
              </a:rPr>
              <a:t>, </a:t>
            </a:r>
            <a:r>
              <a:rPr lang="en-US" sz="1800" dirty="0" err="1">
                <a:latin typeface="Square721 BT" panose="020B0504020202060204" pitchFamily="34" charset="0"/>
              </a:rPr>
              <a:t>dan</a:t>
            </a:r>
            <a:r>
              <a:rPr lang="en-US" sz="1800" dirty="0">
                <a:latin typeface="Square721 BT" panose="020B0504020202060204" pitchFamily="34" charset="0"/>
              </a:rPr>
              <a:t> </a:t>
            </a:r>
            <a:r>
              <a:rPr lang="en-US" sz="1800" dirty="0" err="1">
                <a:latin typeface="Square721 BT" panose="020B0504020202060204" pitchFamily="34" charset="0"/>
              </a:rPr>
              <a:t>Keamanan</a:t>
            </a:r>
            <a:r>
              <a:rPr lang="en-US" sz="1800" dirty="0">
                <a:latin typeface="Square721 BT" panose="020B0504020202060204" pitchFamily="34" charset="0"/>
              </a:rPr>
              <a:t> (QEHSS Commitment).</a:t>
            </a:r>
          </a:p>
          <a:p>
            <a:pPr marL="0" indent="0" algn="just">
              <a:buNone/>
            </a:pPr>
            <a:r>
              <a:rPr lang="en-US" sz="1800" dirty="0">
                <a:latin typeface="Square721 BT" panose="020B0504020202060204" pitchFamily="34" charset="0"/>
              </a:rPr>
              <a:t> </a:t>
            </a:r>
          </a:p>
          <a:p>
            <a:pPr algn="just"/>
            <a:endParaRPr lang="id-ID" sz="1800" dirty="0">
              <a:latin typeface="Square721 BT" panose="020B050402020206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FFE2A9E-79F1-464C-AF6A-65A11D990247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F162A2B-9EC0-433B-9113-FF8B85DB8A17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3CA37311-A9C2-4D2D-BD63-A1766210DC96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218DFE-68F5-4A12-BB53-0DAA630E8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Linkage</a:t>
            </a:r>
            <a:r>
              <a:rPr lang="en-US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</a:t>
            </a:r>
            <a:r>
              <a:rPr lang="en-US" sz="3200" b="1" dirty="0" err="1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antara</a:t>
            </a:r>
            <a:r>
              <a:rPr lang="en-US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</a:t>
            </a:r>
            <a:r>
              <a:rPr lang="id-ID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Performance </a:t>
            </a:r>
            <a:r>
              <a:rPr lang="en-US" sz="3200" b="1" dirty="0" err="1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dengan</a:t>
            </a:r>
            <a:r>
              <a:rPr lang="en-US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</a:t>
            </a:r>
            <a:r>
              <a:rPr lang="id-ID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Cash Benefit </a:t>
            </a:r>
            <a:r>
              <a:rPr lang="en-US" sz="3200" b="1" dirty="0" err="1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buat</a:t>
            </a:r>
            <a:r>
              <a:rPr lang="en-US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</a:t>
            </a:r>
            <a:r>
              <a:rPr lang="id-ID" sz="32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Pegawainya</a:t>
            </a:r>
            <a:endParaRPr lang="id-ID" sz="32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0701ED6-30D5-41F5-99CF-05B20560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2001836"/>
            <a:ext cx="643275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Square721 BT" panose="020B0504020202060204" pitchFamily="34" charset="0"/>
              </a:rPr>
              <a:t>Dari </a:t>
            </a:r>
            <a:r>
              <a:rPr lang="en-US" sz="2000" dirty="0" err="1">
                <a:latin typeface="Square721 BT" panose="020B0504020202060204" pitchFamily="34" charset="0"/>
              </a:rPr>
              <a:t>sisi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pemangku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kepentingan</a:t>
            </a:r>
            <a:r>
              <a:rPr lang="en-US" sz="2000" dirty="0">
                <a:latin typeface="Square721 BT" panose="020B0504020202060204" pitchFamily="34" charset="0"/>
              </a:rPr>
              <a:t> internal, </a:t>
            </a:r>
            <a:r>
              <a:rPr lang="en-US" sz="2000" dirty="0" err="1">
                <a:latin typeface="Square721 BT" panose="020B0504020202060204" pitchFamily="34" charset="0"/>
              </a:rPr>
              <a:t>kesuksesan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merupakan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hasil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kerja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keras</a:t>
            </a:r>
            <a:r>
              <a:rPr lang="en-US" sz="2000" dirty="0">
                <a:latin typeface="Square721 BT" panose="020B0504020202060204" pitchFamily="34" charset="0"/>
              </a:rPr>
              <a:t> para </a:t>
            </a:r>
            <a:r>
              <a:rPr lang="en-US" sz="2000" dirty="0" err="1">
                <a:latin typeface="Square721 BT" panose="020B0504020202060204" pitchFamily="34" charset="0"/>
              </a:rPr>
              <a:t>karyawan</a:t>
            </a:r>
            <a:r>
              <a:rPr lang="en-US" sz="2000" dirty="0">
                <a:latin typeface="Square721 BT" panose="020B0504020202060204" pitchFamily="34" charset="0"/>
              </a:rPr>
              <a:t>. </a:t>
            </a:r>
            <a:r>
              <a:rPr lang="en-US" sz="2000" dirty="0" err="1">
                <a:latin typeface="Square721 BT" panose="020B0504020202060204" pitchFamily="34" charset="0"/>
              </a:rPr>
              <a:t>Mereka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akan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senantiasa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menjadi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aset</a:t>
            </a:r>
            <a:r>
              <a:rPr lang="en-US" sz="2000" dirty="0">
                <a:latin typeface="Square721 BT" panose="020B0504020202060204" pitchFamily="34" charset="0"/>
              </a:rPr>
              <a:t> yang paling </a:t>
            </a:r>
            <a:r>
              <a:rPr lang="en-US" sz="2000" dirty="0" err="1">
                <a:latin typeface="Square721 BT" panose="020B0504020202060204" pitchFamily="34" charset="0"/>
              </a:rPr>
              <a:t>berharga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bagi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perusahaan</a:t>
            </a:r>
            <a:r>
              <a:rPr lang="en-US" sz="2000" dirty="0">
                <a:latin typeface="Square721 BT" panose="020B0504020202060204" pitchFamily="34" charset="0"/>
              </a:rPr>
              <a:t>. Di masa </a:t>
            </a:r>
            <a:r>
              <a:rPr lang="en-US" sz="2000" dirty="0" err="1">
                <a:latin typeface="Square721 BT" panose="020B0504020202060204" pitchFamily="34" charset="0"/>
              </a:rPr>
              <a:t>mendatang</a:t>
            </a:r>
            <a:r>
              <a:rPr lang="en-US" sz="2000" dirty="0">
                <a:latin typeface="Square721 BT" panose="020B0504020202060204" pitchFamily="34" charset="0"/>
              </a:rPr>
              <a:t>, </a:t>
            </a:r>
            <a:r>
              <a:rPr lang="en-US" sz="2000" dirty="0" err="1">
                <a:latin typeface="Square721 BT" panose="020B0504020202060204" pitchFamily="34" charset="0"/>
              </a:rPr>
              <a:t>kesuksesan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akan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ditentukan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oleh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kemampuan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dalam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merekrut</a:t>
            </a:r>
            <a:r>
              <a:rPr lang="en-US" sz="2000" dirty="0">
                <a:latin typeface="Square721 BT" panose="020B0504020202060204" pitchFamily="34" charset="0"/>
              </a:rPr>
              <a:t>, </a:t>
            </a:r>
            <a:r>
              <a:rPr lang="en-US" sz="2000" dirty="0" err="1">
                <a:latin typeface="Square721 BT" panose="020B0504020202060204" pitchFamily="34" charset="0"/>
              </a:rPr>
              <a:t>melatih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mengembangkan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karyawan-karyawan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terbaik</a:t>
            </a:r>
            <a:r>
              <a:rPr lang="en-US" sz="2000" dirty="0">
                <a:latin typeface="Square721 BT" panose="020B0504020202060204" pitchFamily="34" charset="0"/>
              </a:rPr>
              <a:t>. </a:t>
            </a:r>
            <a:r>
              <a:rPr lang="en-US" sz="2000" dirty="0" err="1">
                <a:latin typeface="Square721 BT" panose="020B0504020202060204" pitchFamily="34" charset="0"/>
              </a:rPr>
              <a:t>Oleh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karena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itu</a:t>
            </a:r>
            <a:r>
              <a:rPr lang="en-US" sz="2000" dirty="0">
                <a:latin typeface="Square721 BT" panose="020B0504020202060204" pitchFamily="34" charset="0"/>
              </a:rPr>
              <a:t>, </a:t>
            </a:r>
            <a:r>
              <a:rPr lang="en-US" sz="2000" dirty="0" err="1">
                <a:latin typeface="Square721 BT" panose="020B0504020202060204" pitchFamily="34" charset="0"/>
              </a:rPr>
              <a:t>kinerja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karyawan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sangat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menentukan</a:t>
            </a:r>
            <a:r>
              <a:rPr lang="en-US" sz="2000" dirty="0">
                <a:latin typeface="Square721 BT" panose="020B0504020202060204" pitchFamily="34" charset="0"/>
              </a:rPr>
              <a:t> performance </a:t>
            </a:r>
            <a:r>
              <a:rPr lang="en-US" sz="2000" dirty="0" err="1">
                <a:latin typeface="Square721 BT" panose="020B0504020202060204" pitchFamily="34" charset="0"/>
              </a:rPr>
              <a:t>perusahaan</a:t>
            </a:r>
            <a:r>
              <a:rPr lang="en-US" sz="2000" dirty="0">
                <a:latin typeface="Square721 BT" panose="020B0504020202060204" pitchFamily="34" charset="0"/>
              </a:rPr>
              <a:t>, </a:t>
            </a:r>
            <a:r>
              <a:rPr lang="en-US" sz="2000" dirty="0" err="1">
                <a:latin typeface="Square721 BT" panose="020B0504020202060204" pitchFamily="34" charset="0"/>
              </a:rPr>
              <a:t>jika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karyawan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bekerja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dengan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giat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otomatis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perusahaan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akan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mencapai</a:t>
            </a:r>
            <a:r>
              <a:rPr lang="en-US" sz="2000" dirty="0">
                <a:latin typeface="Square721 BT" panose="020B0504020202060204" pitchFamily="34" charset="0"/>
              </a:rPr>
              <a:t> performance </a:t>
            </a:r>
            <a:r>
              <a:rPr lang="en-US" sz="2000" dirty="0" err="1">
                <a:latin typeface="Square721 BT" panose="020B0504020202060204" pitchFamily="34" charset="0"/>
              </a:rPr>
              <a:t>terbaik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mendapatkan</a:t>
            </a:r>
            <a:r>
              <a:rPr lang="en-US" sz="2000" dirty="0">
                <a:latin typeface="Square721 BT" panose="020B0504020202060204" pitchFamily="34" charset="0"/>
              </a:rPr>
              <a:t> cash benefit yang </a:t>
            </a:r>
            <a:r>
              <a:rPr lang="en-US" sz="2000" dirty="0" err="1">
                <a:latin typeface="Square721 BT" panose="020B0504020202060204" pitchFamily="34" charset="0"/>
              </a:rPr>
              <a:t>baik</a:t>
            </a:r>
            <a:r>
              <a:rPr lang="en-US" sz="2000" dirty="0">
                <a:latin typeface="Square721 BT" panose="020B0504020202060204" pitchFamily="34" charset="0"/>
              </a:rPr>
              <a:t> juga. </a:t>
            </a:r>
            <a:r>
              <a:rPr lang="en-US" sz="2000" dirty="0" err="1">
                <a:latin typeface="Square721 BT" panose="020B0504020202060204" pitchFamily="34" charset="0"/>
              </a:rPr>
              <a:t>Peran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karyawan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sangat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penting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dalam</a:t>
            </a:r>
            <a:r>
              <a:rPr lang="en-US" sz="2000" dirty="0">
                <a:latin typeface="Square721 BT" panose="020B0504020202060204" pitchFamily="34" charset="0"/>
              </a:rPr>
              <a:t> </a:t>
            </a:r>
            <a:r>
              <a:rPr lang="en-US" sz="2000" dirty="0" err="1">
                <a:latin typeface="Square721 BT" panose="020B0504020202060204" pitchFamily="34" charset="0"/>
              </a:rPr>
              <a:t>menjaga</a:t>
            </a:r>
            <a:r>
              <a:rPr lang="en-US" sz="2000" dirty="0">
                <a:latin typeface="Square721 BT" panose="020B0504020202060204" pitchFamily="34" charset="0"/>
              </a:rPr>
              <a:t> performance </a:t>
            </a:r>
            <a:r>
              <a:rPr lang="en-US" sz="2000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en-US" sz="2000" dirty="0">
                <a:latin typeface="Square721 BT" panose="020B0504020202060204" pitchFamily="34" charset="0"/>
              </a:rPr>
              <a:t>.</a:t>
            </a:r>
            <a:endParaRPr lang="id-ID" sz="2000" dirty="0">
              <a:latin typeface="Square721 BT" panose="020B050402020206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70AA17-7B9C-4C29-BBC2-EABDAD475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2" y="2583543"/>
            <a:ext cx="4830790" cy="3623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8B40B3-FDD0-48F1-B25D-1CAF0B24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02" y="1170701"/>
            <a:ext cx="2779409" cy="18435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0EC81B4-38AF-4A94-B878-005834A30BFF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377A106-0BBA-46A2-859F-4F94A4C16125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0997733-EA14-4603-AE30-23455EED3CB2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4EE7257-1D8F-4295-9F0D-C6EE6DBBB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Marketing Issue &amp; Financial Issue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686CA69-6155-441E-85D3-D31593A12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56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Marketing Issue</a:t>
            </a:r>
          </a:p>
          <a:p>
            <a:pPr marL="0" indent="0">
              <a:buNone/>
            </a:pPr>
            <a:r>
              <a:rPr lang="id-ID" dirty="0">
                <a:latin typeface="Square721 BT" panose="020B0504020202060204" pitchFamily="34" charset="0"/>
              </a:rPr>
              <a:t>“ </a:t>
            </a:r>
            <a:r>
              <a:rPr lang="en-US" dirty="0" err="1">
                <a:latin typeface="Square721 BT" panose="020B0504020202060204" pitchFamily="34" charset="0"/>
              </a:rPr>
              <a:t>Larangan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penayangan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iklan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rokok</a:t>
            </a:r>
            <a:r>
              <a:rPr lang="id-ID" dirty="0">
                <a:latin typeface="Square721 BT" panose="020B0504020202060204" pitchFamily="34" charset="0"/>
              </a:rPr>
              <a:t> ”</a:t>
            </a:r>
          </a:p>
          <a:p>
            <a:endParaRPr lang="id-ID" b="1" dirty="0">
              <a:latin typeface="Square721 BT" panose="020B0504020202060204" pitchFamily="34" charset="0"/>
            </a:endParaRPr>
          </a:p>
          <a:p>
            <a:endParaRPr lang="id-ID" b="1" dirty="0">
              <a:latin typeface="Square721 BT" panose="020B0504020202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Financial Issue </a:t>
            </a:r>
          </a:p>
          <a:p>
            <a:pPr marL="0" indent="0">
              <a:buNone/>
            </a:pPr>
            <a:r>
              <a:rPr lang="id-ID" dirty="0">
                <a:latin typeface="Square721 BT" panose="020B0504020202060204" pitchFamily="34" charset="0"/>
              </a:rPr>
              <a:t>“ Turunnya minat saham sampoerna 75% ”</a:t>
            </a:r>
          </a:p>
          <a:p>
            <a:endParaRPr lang="id-ID" dirty="0">
              <a:latin typeface="Square721 BT" panose="020B0504020202060204" pitchFamily="34" charset="0"/>
            </a:endParaRPr>
          </a:p>
        </p:txBody>
      </p:sp>
      <p:pic>
        <p:nvPicPr>
          <p:cNvPr id="14" name="Picture 13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FE3681E0-3C94-4AF9-8CA1-E71E4D6A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32" y="1342575"/>
            <a:ext cx="4714568" cy="2357284"/>
          </a:xfrm>
          <a:prstGeom prst="rect">
            <a:avLst/>
          </a:prstGeom>
        </p:spPr>
      </p:pic>
      <p:pic>
        <p:nvPicPr>
          <p:cNvPr id="16" name="Picture 15" descr="A picture containing person&#10;&#10;Description generated with very high confidence">
            <a:extLst>
              <a:ext uri="{FF2B5EF4-FFF2-40B4-BE49-F238E27FC236}">
                <a16:creationId xmlns="" xmlns:a16="http://schemas.microsoft.com/office/drawing/2014/main" id="{51535CC2-3806-403A-811C-E45A1B3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47" y="3932304"/>
            <a:ext cx="3424288" cy="24208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86104DB-E6EB-4882-8EB6-ED57089A2DDF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AE73926-A086-45BE-A764-7DD207956D22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ADD2298D-4AE6-4111-A9EA-E44ABC824ECF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5956209-6B8D-4557-804C-3D99006E6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R</a:t>
            </a:r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</a:t>
            </a:r>
            <a:r>
              <a:rPr lang="en-US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&amp;</a:t>
            </a:r>
            <a:r>
              <a:rPr lang="id-ID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</a:t>
            </a:r>
            <a:r>
              <a:rPr lang="en-US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D and </a:t>
            </a:r>
            <a:r>
              <a:rPr lang="en-US" sz="3600" b="1" dirty="0" err="1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Mis</a:t>
            </a:r>
            <a:r>
              <a:rPr lang="en-US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 Issue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0AD2023-79F1-4070-A672-2A4CE3FA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R &amp; D Issue</a:t>
            </a:r>
          </a:p>
          <a:p>
            <a:pPr marL="0" indent="0">
              <a:buNone/>
            </a:pPr>
            <a:r>
              <a:rPr lang="id-ID" dirty="0">
                <a:latin typeface="Square721 BT" panose="020B0504020202060204" pitchFamily="34" charset="0"/>
              </a:rPr>
              <a:t>“ </a:t>
            </a:r>
            <a:r>
              <a:rPr lang="en-US" dirty="0" err="1">
                <a:latin typeface="Square721 BT" panose="020B0504020202060204" pitchFamily="34" charset="0"/>
              </a:rPr>
              <a:t>Pengembangan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Pasar</a:t>
            </a:r>
            <a:r>
              <a:rPr lang="id-ID" dirty="0">
                <a:latin typeface="Square721 BT" panose="020B0504020202060204" pitchFamily="34" charset="0"/>
              </a:rPr>
              <a:t> ”</a:t>
            </a:r>
          </a:p>
          <a:p>
            <a:pPr marL="0" indent="0">
              <a:buNone/>
            </a:pPr>
            <a:endParaRPr lang="id-ID" dirty="0">
              <a:latin typeface="Square721 BT" panose="020B0504020202060204" pitchFamily="34" charset="0"/>
            </a:endParaRPr>
          </a:p>
          <a:p>
            <a:pPr marL="0" indent="0">
              <a:buNone/>
            </a:pPr>
            <a:endParaRPr lang="id-ID" dirty="0">
              <a:latin typeface="Square721 BT" panose="020B0504020202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Mis Issue</a:t>
            </a:r>
          </a:p>
          <a:p>
            <a:pPr marL="0" indent="0">
              <a:buNone/>
            </a:pPr>
            <a:r>
              <a:rPr lang="id-ID" dirty="0">
                <a:latin typeface="Square721 BT" panose="020B0504020202060204" pitchFamily="34" charset="0"/>
              </a:rPr>
              <a:t>“ Operasional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harian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menjadi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sangat</a:t>
            </a:r>
            <a:r>
              <a:rPr lang="en-US" dirty="0">
                <a:latin typeface="Square721 BT" panose="020B0504020202060204" pitchFamily="34" charset="0"/>
              </a:rPr>
              <a:t> </a:t>
            </a:r>
            <a:r>
              <a:rPr lang="en-US" dirty="0" err="1">
                <a:latin typeface="Square721 BT" panose="020B0504020202060204" pitchFamily="34" charset="0"/>
              </a:rPr>
              <a:t>rumit</a:t>
            </a:r>
            <a:r>
              <a:rPr lang="id-ID" dirty="0">
                <a:latin typeface="Square721 BT" panose="020B0504020202060204" pitchFamily="34" charset="0"/>
              </a:rPr>
              <a:t> ”</a:t>
            </a:r>
          </a:p>
          <a:p>
            <a:pPr>
              <a:buFont typeface="Wingdings" panose="05000000000000000000" pitchFamily="2" charset="2"/>
              <a:buChar char="Ø"/>
            </a:pPr>
            <a:endParaRPr lang="id-ID" dirty="0">
              <a:latin typeface="Square721 BT" panose="020B0504020202060204" pitchFamily="34" charset="0"/>
            </a:endParaRPr>
          </a:p>
        </p:txBody>
      </p:sp>
      <p:pic>
        <p:nvPicPr>
          <p:cNvPr id="7" name="Picture 6" descr="A picture containing indoor, toy, floor, LEGO&#10;&#10;Description generated with very high confidence">
            <a:extLst>
              <a:ext uri="{FF2B5EF4-FFF2-40B4-BE49-F238E27FC236}">
                <a16:creationId xmlns="" xmlns:a16="http://schemas.microsoft.com/office/drawing/2014/main" id="{D4E8465D-F883-49A5-860B-B99CD6D9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60" y="1179291"/>
            <a:ext cx="5881440" cy="3290050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F3525E4-6CB2-4754-8FC3-105A3EA4F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80" y="4534373"/>
            <a:ext cx="2955552" cy="1818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6A0575F-4A2F-4C7C-99E2-00CD2CEF46D6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61D28F-2ECA-4631-A55A-42607068FF76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5A7B184-1005-46DA-A862-3A812BA931FD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6F895-E323-46A7-A9AF-B38437A03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39B703-67C6-49A3-B046-D188F30A3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77" y="1238865"/>
            <a:ext cx="6603846" cy="4380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F77CC2-D8A5-46B6-BD21-4085CF70550D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1FBA48-06AA-48A1-BB2D-8D80C3CC20AF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CD6C3AA-8C17-4331-BCD7-46BF3BE3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0" y="-471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2000" b="1" dirty="0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131A90-1A6D-477A-9CFD-0DFF33FDA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1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Evaluating Strategies Qualitative Question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ED52FDD0-E9CF-4AB7-9DB4-E4F94EFB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16" y="1709021"/>
            <a:ext cx="10886768" cy="3983856"/>
          </a:xfrm>
        </p:spPr>
        <p:txBody>
          <a:bodyPr>
            <a:normAutofit fontScale="77500" lnSpcReduction="20000"/>
          </a:bodyPr>
          <a:lstStyle/>
          <a:p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Evaluasi Strategi berdasarkan Qualitative Question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Is the strategy internally consistent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Is the strategy consistent with the environment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Is the strategies appropriate in view of available resources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Does the strategy involve an acceptable degree of risk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Does the strategy have an appropriate time framework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Is the strategy workable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To what extent are the firm’s alternative strategies socially responsible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What are the relationship among the firm’s key internal and external strategic factors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Square721 BT" panose="020B0504020202060204" pitchFamily="34" charset="0"/>
                <a:ea typeface="Arial Unicode MS" pitchFamily="34" charset="-128"/>
                <a:cs typeface="Arial Unicode MS" pitchFamily="34" charset="-128"/>
              </a:rPr>
              <a:t>How are major competitors likely to respond to particular strategies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endParaRPr lang="en-US" dirty="0">
              <a:latin typeface="Square721 BT" panose="020B050402020206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d-ID" dirty="0">
              <a:latin typeface="Square721 BT" panose="020B050402020206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DCEE0AC-CCBD-4104-85DE-C2096BBD2AAF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277189-DBD9-44D9-B08C-EBFA246B12D7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01B5D6D-0672-4237-99FB-1E7FF1DCECF9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D2EB76C-7380-4C74-983F-733E6FE05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8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Ethics &amp; Social </a:t>
            </a:r>
            <a:r>
              <a:rPr lang="en-US" sz="3600" b="1" dirty="0" err="1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Resposibility</a:t>
            </a:r>
            <a:endParaRPr lang="id-ID" sz="36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3AE313E-EA47-4AD6-A722-A34A206EA00E}"/>
              </a:ext>
            </a:extLst>
          </p:cNvPr>
          <p:cNvSpPr txBox="1">
            <a:spLocks/>
          </p:cNvSpPr>
          <p:nvPr/>
        </p:nvSpPr>
        <p:spPr>
          <a:xfrm>
            <a:off x="838200" y="1517292"/>
            <a:ext cx="10515600" cy="209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Tanggung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Jawab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Terhadap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Lingkungan</a:t>
            </a:r>
            <a:endParaRPr lang="id-ID" b="1" dirty="0">
              <a:solidFill>
                <a:srgbClr val="D52729"/>
              </a:solidFill>
              <a:latin typeface="Square721 BT" panose="020B050402020206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Tanggung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Jawab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Atas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Produk</a:t>
            </a:r>
            <a:endParaRPr lang="id-ID" dirty="0">
              <a:solidFill>
                <a:srgbClr val="D52729"/>
              </a:solidFill>
              <a:latin typeface="Square721 BT" panose="020B050402020206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Ketenagakerjaan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,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Kesehatan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Dan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Keselamatan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Kerja</a:t>
            </a:r>
            <a:endParaRPr lang="id-ID" dirty="0">
              <a:solidFill>
                <a:srgbClr val="D52729"/>
              </a:solidFill>
              <a:latin typeface="Square721 BT" panose="020B050402020206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d-ID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Pengembangan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Sosial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 Dan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Kemasyarakatan</a:t>
            </a:r>
            <a:endParaRPr lang="id-ID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39E657-BC1B-4159-A913-A0040352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71" y="3135963"/>
            <a:ext cx="2861429" cy="3076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C0AD96-8C20-4C2A-B195-5C8542F80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957835"/>
            <a:ext cx="2510256" cy="20960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72DDD55-40E5-472A-9E70-3C79AF56E2BE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F6C3F59-D7C9-4147-85B0-AA432B71D4CB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3673376-B45A-4284-BE56-52A87E9EE23D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66723DD-7619-4868-BAAD-1C52FFBEC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/>
          <a:lstStyle/>
          <a:p>
            <a:pPr algn="ctr"/>
            <a:r>
              <a:rPr lang="id-ID" b="1" spc="600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VISI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dirty="0">
                <a:solidFill>
                  <a:srgbClr val="D52729"/>
                </a:solidFill>
                <a:latin typeface="Square721 BT" panose="020B0504020202060204" pitchFamily="34" charset="0"/>
              </a:rPr>
              <a:t>VISI PT. Sampoerna :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D52729"/>
                </a:solidFill>
                <a:latin typeface="Square721 BT" panose="020B0504020202060204" pitchFamily="34" charset="0"/>
              </a:rPr>
              <a:t>“ </a:t>
            </a:r>
            <a:r>
              <a:rPr lang="en-US" b="1" dirty="0" err="1">
                <a:solidFill>
                  <a:srgbClr val="D52729"/>
                </a:solidFill>
                <a:latin typeface="Square721 BT" panose="020B0504020202060204" pitchFamily="34" charset="0"/>
              </a:rPr>
              <a:t>Menjadi</a:t>
            </a:r>
            <a:r>
              <a:rPr lang="en-US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dirty="0" err="1">
                <a:solidFill>
                  <a:srgbClr val="D52729"/>
                </a:solidFill>
                <a:latin typeface="Square721 BT" panose="020B0504020202060204" pitchFamily="34" charset="0"/>
              </a:rPr>
              <a:t>perusahaan</a:t>
            </a:r>
            <a:r>
              <a:rPr lang="id-ID" dirty="0">
                <a:solidFill>
                  <a:srgbClr val="D52729"/>
                </a:solidFill>
                <a:latin typeface="Square721 BT" panose="020B0504020202060204" pitchFamily="34" charset="0"/>
              </a:rPr>
              <a:t> paling</a:t>
            </a:r>
            <a:r>
              <a:rPr lang="en-US" dirty="0">
                <a:solidFill>
                  <a:srgbClr val="D52729"/>
                </a:solidFill>
                <a:latin typeface="Square721 BT" panose="020B0504020202060204" pitchFamily="34" charset="0"/>
              </a:rPr>
              <a:t> </a:t>
            </a:r>
            <a:r>
              <a:rPr lang="en-US" dirty="0" err="1">
                <a:solidFill>
                  <a:srgbClr val="D52729"/>
                </a:solidFill>
                <a:latin typeface="Square721 BT" panose="020B0504020202060204" pitchFamily="34" charset="0"/>
              </a:rPr>
              <a:t>terkemuka</a:t>
            </a:r>
            <a:r>
              <a:rPr lang="en-US" dirty="0">
                <a:solidFill>
                  <a:srgbClr val="D52729"/>
                </a:solidFill>
                <a:latin typeface="Square721 BT" panose="020B0504020202060204" pitchFamily="34" charset="0"/>
              </a:rPr>
              <a:t> di </a:t>
            </a:r>
            <a:r>
              <a:rPr lang="en-US" b="1" dirty="0">
                <a:solidFill>
                  <a:srgbClr val="D52729"/>
                </a:solidFill>
                <a:latin typeface="Square721 BT" panose="020B0504020202060204" pitchFamily="34" charset="0"/>
              </a:rPr>
              <a:t>Indonesia</a:t>
            </a:r>
            <a:r>
              <a:rPr lang="id-ID" dirty="0">
                <a:solidFill>
                  <a:srgbClr val="D52729"/>
                </a:solidFill>
                <a:latin typeface="Square721 BT" panose="020B0504020202060204" pitchFamily="34" charset="0"/>
              </a:rPr>
              <a:t> 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871C08-597C-445A-8A1A-8AD1ED3F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61" y="2956642"/>
            <a:ext cx="4473678" cy="33552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580A96-8A64-4A14-9F45-57A685C01669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46EB683-694B-4A87-B90C-441D985ED2D5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9B648A5-715C-4EBE-9CB6-C855E0FB413B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13C64EC-5584-4F72-8126-4ABB5B76A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/>
          <a:lstStyle/>
          <a:p>
            <a:pPr algn="ctr"/>
            <a:r>
              <a:rPr lang="id-ID" b="1" spc="600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MISI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E595A44-62D2-40BE-BE18-0E11534E9638}"/>
              </a:ext>
            </a:extLst>
          </p:cNvPr>
          <p:cNvSpPr txBox="1">
            <a:spLocks/>
          </p:cNvSpPr>
          <p:nvPr/>
        </p:nvSpPr>
        <p:spPr>
          <a:xfrm>
            <a:off x="281355" y="1266642"/>
            <a:ext cx="4976446" cy="4688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  <a:latin typeface="Square721 BT" panose="020B0504020202060204" pitchFamily="34" charset="0"/>
              </a:rPr>
              <a:t>Menyediakan produk-produk berkualitas tinggi bagi perokok dewasa dengan kategori harga pilihan mereka.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  <a:latin typeface="Square721 BT" panose="020B0504020202060204" pitchFamily="34" charset="0"/>
              </a:rPr>
              <a:t>Memberikan kompensasi yang kompetitif dan lingkungan kerja yang baik bagi karyawan dan membina hubungan baik dengan mitra usaha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400" dirty="0">
                <a:solidFill>
                  <a:srgbClr val="C00000"/>
                </a:solidFill>
                <a:latin typeface="Square721 BT" panose="020B0504020202060204" pitchFamily="34" charset="0"/>
              </a:rPr>
              <a:t>Memberikan sumbangsih kepada masyarakat luas.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>
              <a:solidFill>
                <a:srgbClr val="C00000"/>
              </a:solidFill>
              <a:latin typeface="Square721 BT" panose="020B050402020206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D498512C-E5A0-46FB-816D-20B91C017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01522"/>
              </p:ext>
            </p:extLst>
          </p:nvPr>
        </p:nvGraphicFramePr>
        <p:xfrm>
          <a:off x="5667205" y="1266642"/>
          <a:ext cx="6243440" cy="4923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4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262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NO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KOMPONEN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KETERANGAN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rgbClr val="D527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Customers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Produk bagi perokok dewasa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Products/Services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Sampoerna berkomitmen untuk memproduksi rokok berkualitas tinggi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Markets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Technology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4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Concern for survival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</a:t>
                      </a:r>
                      <a:r>
                        <a:rPr lang="id-ID" sz="1100" dirty="0">
                          <a:effectLst/>
                        </a:rPr>
                        <a:t>itra usaha Sampoerna juga berperan penting dalam keberhasilan Perseroan dan kami mempertahankan kerja sama yang erat dengan mereka untuk memastikan vitalitas dan keberlangsungan mereka.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Philosophy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Self-Concept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Concern of public image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Memberikan sumbangsih kepada masyarakat luas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84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Concern of employee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Karyawan adalah aset terpenting Sampoerna. Karyawan diberikan kompensasi yang kompetitif dan lingkungan kerja yang baik.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5" marR="654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21B4F95-151E-4957-9C91-1FA54C4EBCFC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5C7043E-57E1-41A0-95EB-4B2CF4716056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311FE2A-88A2-4259-B414-BE671B35A00E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E87216-3AAB-4CBF-8FA4-3CA6C85FB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5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Analisis Faktor Eksternal Sampoerna</a:t>
            </a:r>
            <a:endParaRPr lang="id-ID" sz="40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3325301-3EC3-4C2A-8B83-F6A5BA5EC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98373"/>
              </p:ext>
            </p:extLst>
          </p:nvPr>
        </p:nvGraphicFramePr>
        <p:xfrm>
          <a:off x="2423886" y="1932002"/>
          <a:ext cx="7344228" cy="4236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70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7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4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4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No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Key External Factors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Weight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Rating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Weighted Score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 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Opportunity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 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 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 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1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Jumlah Perokok di Indonesia Nomor Satu Dunia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19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4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76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2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Penikmat Roko di Indonesia tiap tahun Naik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12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3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36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3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Jumlah Remaja Putri Perokok melonjak 3 kali lipat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07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2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14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4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Orang Miskin RI Banyak Habiskan Uang untuk Rokok daripada makanan bergizi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12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3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36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 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Threat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 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 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8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5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Pemerintah Naikkan Tarif Cukai Rokok Mulai September 2017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0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r>
                        <a:rPr lang="id-ID" sz="1500" dirty="0">
                          <a:effectLst/>
                        </a:rPr>
                        <a:t>12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3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36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6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Kota Bandung Batasi Reklame Rokok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0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r>
                        <a:rPr lang="id-ID" sz="1500" dirty="0">
                          <a:effectLst/>
                        </a:rPr>
                        <a:t>05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1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05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7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Cukai Tembakau Naik Lagi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08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2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16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8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Daerah Berminat Ajarkan Bahaya Rokok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09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1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09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9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Bahaya Rokok Masuk Kurikulum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08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2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0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r>
                        <a:rPr lang="id-ID" sz="1500" dirty="0">
                          <a:effectLst/>
                        </a:rPr>
                        <a:t>16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10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Perketat Distribusi Rokok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.</a:t>
                      </a:r>
                      <a:r>
                        <a:rPr lang="id-ID" sz="1500">
                          <a:effectLst/>
                        </a:rPr>
                        <a:t>08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2</a:t>
                      </a:r>
                      <a:endParaRPr lang="id-ID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0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r>
                        <a:rPr lang="id-ID" sz="1500" dirty="0">
                          <a:effectLst/>
                        </a:rPr>
                        <a:t>16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8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</a:rPr>
                        <a:t>TOTAL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01" marR="111401" marT="55701" marB="55701" anchor="ctr">
                    <a:solidFill>
                      <a:srgbClr val="D52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</a:rPr>
                        <a:t>1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</a:rPr>
                        <a:t> 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</a:rPr>
                        <a:t>2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r>
                        <a:rPr lang="id-ID" sz="1300" dirty="0">
                          <a:effectLst/>
                        </a:rPr>
                        <a:t>6</a:t>
                      </a:r>
                      <a:endParaRPr lang="id-ID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1" marR="835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D5D6E5C-F09F-49D5-BFF5-40384ADCA34E}"/>
              </a:ext>
            </a:extLst>
          </p:cNvPr>
          <p:cNvSpPr/>
          <p:nvPr/>
        </p:nvSpPr>
        <p:spPr>
          <a:xfrm>
            <a:off x="2869379" y="1446298"/>
            <a:ext cx="6453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400" b="1" dirty="0">
                <a:solidFill>
                  <a:srgbClr val="D52729"/>
                </a:solidFill>
                <a:latin typeface="Square721 BT" panose="020B0504020202060204" pitchFamily="34" charset="0"/>
              </a:rPr>
              <a:t>EXTERNAL FACTOR EVALUATION (E</a:t>
            </a:r>
            <a:r>
              <a:rPr lang="en-US" sz="2400" b="1" dirty="0">
                <a:solidFill>
                  <a:srgbClr val="D52729"/>
                </a:solidFill>
                <a:latin typeface="Square721 BT" panose="020B0504020202060204" pitchFamily="34" charset="0"/>
              </a:rPr>
              <a:t>FE</a:t>
            </a:r>
            <a:r>
              <a:rPr lang="id-ID" sz="2400" b="1" dirty="0">
                <a:solidFill>
                  <a:srgbClr val="D52729"/>
                </a:solidFill>
                <a:latin typeface="Square721 BT" panose="020B0504020202060204" pitchFamily="34" charset="0"/>
              </a:rPr>
              <a:t>)</a:t>
            </a:r>
            <a:endParaRPr lang="id-ID" sz="2400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05C1453-FEE2-47F9-9E41-4A89065DD201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F54432-CCBB-4216-8446-1F978FEAF83A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E547F5B-DF3F-4935-B8E1-9649EF3FC7C3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B4F6FFC-33CE-4019-9886-99153FDA3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Competitive Profile Matrix</a:t>
            </a:r>
            <a:endParaRPr lang="id-ID" sz="40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0D41D977-E470-459F-B158-2AC735FF7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182781"/>
              </p:ext>
            </p:extLst>
          </p:nvPr>
        </p:nvGraphicFramePr>
        <p:xfrm>
          <a:off x="1511301" y="1703387"/>
          <a:ext cx="9169401" cy="4085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9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1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15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6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6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56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Success Factor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4" marR="86194" marT="43097" marB="43097" anchor="ctr">
                    <a:solidFill>
                      <a:srgbClr val="D527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Weight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4" marR="86194" marT="43097" marB="43097" anchor="ctr">
                    <a:solidFill>
                      <a:srgbClr val="D527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Sampoerna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4" marR="86194" marT="43097" marB="43097" anchor="ctr">
                    <a:solidFill>
                      <a:srgbClr val="D52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Gudang Garam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4" marR="86194" marT="43097" marB="43097" anchor="ctr">
                    <a:solidFill>
                      <a:srgbClr val="D52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67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Rating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Score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Rating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Score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Market Share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0.25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75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Fin Position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0.15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4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0.6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Product </a:t>
                      </a:r>
                      <a:r>
                        <a:rPr lang="en-US" sz="1600" dirty="0">
                          <a:effectLst/>
                        </a:rPr>
                        <a:t>V</a:t>
                      </a:r>
                      <a:r>
                        <a:rPr lang="id-ID" sz="1600" dirty="0">
                          <a:effectLst/>
                        </a:rPr>
                        <a:t>arian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0.10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Consumer Loyalty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0.10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id-ID" sz="1600" dirty="0">
                          <a:effectLst/>
                        </a:rPr>
                        <a:t>4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Sales Distribution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0.20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id-ID" sz="1600" dirty="0">
                          <a:effectLst/>
                        </a:rPr>
                        <a:t>6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6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Global Exp.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0.20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8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id-ID" sz="1600" dirty="0">
                          <a:effectLst/>
                        </a:rPr>
                        <a:t>6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5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</a:t>
                      </a:r>
                      <a:r>
                        <a:rPr lang="en-US" sz="1600" dirty="0" err="1">
                          <a:effectLst/>
                        </a:rPr>
                        <a:t>otal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r>
                        <a:rPr lang="id-ID" sz="1600">
                          <a:effectLst/>
                        </a:rPr>
                        <a:t>7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id-ID" sz="1600" dirty="0">
                          <a:effectLst/>
                        </a:rPr>
                        <a:t>95</a:t>
                      </a:r>
                      <a:endParaRPr lang="id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076" marR="8907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0272D90-EF46-4A05-8122-F71B17C619F5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2FD4525-0D04-4D89-B032-DD73DFB65A82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09F6356-3647-45E6-AFA7-9F43C38EE37D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FC0A59-7CA7-429A-9C8F-11B69F7C6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Analisis Faktor Internal Sampoerna</a:t>
            </a:r>
            <a:endParaRPr lang="id-ID" sz="40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0392E2B-0492-4DF8-8C25-BA9850AD0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9507"/>
              </p:ext>
            </p:extLst>
          </p:nvPr>
        </p:nvGraphicFramePr>
        <p:xfrm>
          <a:off x="3279775" y="1228725"/>
          <a:ext cx="5632450" cy="4975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5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5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7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</a:t>
                      </a:r>
                      <a:endParaRPr lang="id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Key Internal Factors</a:t>
                      </a:r>
                      <a:endParaRPr lang="id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Weight</a:t>
                      </a:r>
                      <a:endParaRPr lang="id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Rating </a:t>
                      </a:r>
                      <a:endParaRPr lang="id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Weighted Score</a:t>
                      </a:r>
                      <a:endParaRPr lang="id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ctr">
                    <a:solidFill>
                      <a:srgbClr val="D527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Strength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Menguasai</a:t>
                      </a:r>
                      <a:r>
                        <a:rPr lang="en-US" sz="1100" dirty="0">
                          <a:effectLst/>
                        </a:rPr>
                        <a:t> 33,4% </a:t>
                      </a:r>
                      <a:r>
                        <a:rPr lang="en-US" sz="1100" dirty="0" err="1">
                          <a:effectLst/>
                        </a:rPr>
                        <a:t>pangsa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pasar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Jaminan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tersedia</a:t>
                      </a:r>
                      <a:r>
                        <a:rPr lang="en-US" sz="1100" dirty="0">
                          <a:effectLst/>
                        </a:rPr>
                        <a:t> modal yang </a:t>
                      </a:r>
                      <a:r>
                        <a:rPr lang="en-US" sz="1100" dirty="0" err="1">
                          <a:effectLst/>
                        </a:rPr>
                        <a:t>tinggi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Tingkat </a:t>
                      </a:r>
                      <a:r>
                        <a:rPr lang="en-US" sz="1100" dirty="0" err="1">
                          <a:effectLst/>
                        </a:rPr>
                        <a:t>perpindahan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karyawan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pada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tahun</a:t>
                      </a:r>
                      <a:r>
                        <a:rPr lang="en-US" sz="1100" dirty="0">
                          <a:effectLst/>
                        </a:rPr>
                        <a:t> 2016 </a:t>
                      </a:r>
                      <a:r>
                        <a:rPr lang="en-US" sz="1100" dirty="0" err="1">
                          <a:effectLst/>
                        </a:rPr>
                        <a:t>relatif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tahun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sebelumnyaa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Perusahaan </a:t>
                      </a:r>
                      <a:r>
                        <a:rPr lang="en-US" sz="1100" dirty="0" err="1">
                          <a:effectLst/>
                        </a:rPr>
                        <a:t>bermitra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38 </a:t>
                      </a:r>
                      <a:r>
                        <a:rPr lang="en-US" sz="1100" dirty="0" err="1">
                          <a:effectLst/>
                        </a:rPr>
                        <a:t>Mitra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Produksi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Sigaret</a:t>
                      </a:r>
                      <a:r>
                        <a:rPr lang="en-US" sz="1100" dirty="0">
                          <a:effectLst/>
                        </a:rPr>
                        <a:t> (MPS)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Laba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bersih</a:t>
                      </a:r>
                      <a:r>
                        <a:rPr lang="en-US" sz="1100" dirty="0">
                          <a:effectLst/>
                        </a:rPr>
                        <a:t> di </a:t>
                      </a:r>
                      <a:r>
                        <a:rPr lang="en-US" sz="1100" dirty="0" err="1">
                          <a:effectLst/>
                        </a:rPr>
                        <a:t>tahun</a:t>
                      </a:r>
                      <a:r>
                        <a:rPr lang="en-US" sz="1100" dirty="0">
                          <a:effectLst/>
                        </a:rPr>
                        <a:t> 2016 </a:t>
                      </a:r>
                      <a:r>
                        <a:rPr lang="en-US" sz="1100" dirty="0" err="1">
                          <a:effectLst/>
                        </a:rPr>
                        <a:t>meningkat</a:t>
                      </a:r>
                      <a:r>
                        <a:rPr lang="en-US" sz="1100" dirty="0">
                          <a:effectLst/>
                        </a:rPr>
                        <a:t> 23,1%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Selektif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dalam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memilih</a:t>
                      </a:r>
                      <a:r>
                        <a:rPr lang="en-US" sz="1100" dirty="0">
                          <a:effectLst/>
                        </a:rPr>
                        <a:t> vendor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produsen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Sertifikasi</a:t>
                      </a:r>
                      <a:r>
                        <a:rPr lang="en-US" sz="1100" dirty="0">
                          <a:effectLst/>
                        </a:rPr>
                        <a:t> ISO: 14001 (</a:t>
                      </a:r>
                      <a:r>
                        <a:rPr lang="en-US" sz="1100" dirty="0" err="1">
                          <a:effectLst/>
                        </a:rPr>
                        <a:t>Sistem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Manajemen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Lingkungan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Sertifikasi</a:t>
                      </a:r>
                      <a:r>
                        <a:rPr lang="en-US" sz="1100" dirty="0">
                          <a:effectLst/>
                        </a:rPr>
                        <a:t> OHSAS 18001 (</a:t>
                      </a:r>
                      <a:r>
                        <a:rPr lang="en-US" sz="1100" dirty="0" err="1">
                          <a:effectLst/>
                        </a:rPr>
                        <a:t>Sistem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Manajemen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Kesehatan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Keselamatan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Kerja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6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Budaya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perusahaan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mencerminkan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komitmen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Sampoerna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kepada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masyarakat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pemegang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saham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mitra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usaha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karyawannya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Adanya departemen kepatuhan yang meningkatkan ketertiban karyawan dan mitra bisnis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Weakness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Harga produk yang cukup tinggi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Produk tidak diminati pasar internasional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Penjualan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rokok</a:t>
                      </a:r>
                      <a:r>
                        <a:rPr lang="en-US" sz="1100" dirty="0">
                          <a:effectLst/>
                        </a:rPr>
                        <a:t> di </a:t>
                      </a:r>
                      <a:r>
                        <a:rPr lang="en-US" sz="1100" dirty="0" err="1">
                          <a:effectLst/>
                        </a:rPr>
                        <a:t>pasar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domestik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menurun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sebesar</a:t>
                      </a:r>
                      <a:r>
                        <a:rPr lang="en-US" sz="1100" dirty="0">
                          <a:effectLst/>
                        </a:rPr>
                        <a:t> 3,9%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0.07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Beban pokok penjualan meningkat sebesar 0,7%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0.08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Liabilitas perusahaan pada tahun 2016 meningkat 39%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2.94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3" marR="6056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0C3212B-60D9-44F9-8039-EEA4044E0FB5}"/>
              </a:ext>
            </a:extLst>
          </p:cNvPr>
          <p:cNvSpPr/>
          <p:nvPr/>
        </p:nvSpPr>
        <p:spPr>
          <a:xfrm>
            <a:off x="0" y="3244334"/>
            <a:ext cx="3109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D52729"/>
                </a:solidFill>
              </a:rPr>
              <a:t>Internal Factor Evaluation (IFE)</a:t>
            </a:r>
            <a:endParaRPr lang="id-ID" dirty="0">
              <a:solidFill>
                <a:srgbClr val="D52729"/>
              </a:solidFill>
            </a:endParaRP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6E52A122-67E1-4A06-BDBF-9E3DA0B64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51" y="3495674"/>
            <a:ext cx="2857500" cy="2857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AB2619-2441-424E-8654-18D821944C57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A96D68-1FF6-4231-9722-050A95F6DD8A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38318524-F33F-42FD-B9E6-09026F7504EE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5079D9-28F8-4C37-9C60-86DA87D0E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1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Strategic Advantage Profile</a:t>
            </a:r>
            <a:endParaRPr lang="id-ID" sz="40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DA127AA9-9612-4DCE-85C2-C39FD1544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574110"/>
              </p:ext>
            </p:extLst>
          </p:nvPr>
        </p:nvGraphicFramePr>
        <p:xfrm>
          <a:off x="3435891" y="1259300"/>
          <a:ext cx="6337630" cy="4853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5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Internal Area</a:t>
                      </a:r>
                      <a:endParaRPr lang="id-ID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Competitive Strength or Weakness</a:t>
                      </a:r>
                      <a:endParaRPr lang="id-ID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rgbClr val="D527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Marketing</a:t>
                      </a:r>
                      <a:endParaRPr lang="id-ID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59" marR="84659" marT="42329" marB="42329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</a:t>
                      </a:r>
                      <a:r>
                        <a:rPr lang="en-US" sz="900" dirty="0" err="1">
                          <a:effectLst/>
                        </a:rPr>
                        <a:t>Memiliki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Pangsa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Pasar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terbanyak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yaitu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sebesar</a:t>
                      </a:r>
                      <a:r>
                        <a:rPr lang="en-US" sz="900" dirty="0">
                          <a:effectLst/>
                        </a:rPr>
                        <a:t> 33,4%                 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 </a:t>
                      </a:r>
                      <a:r>
                        <a:rPr lang="en-US" sz="900" dirty="0" err="1">
                          <a:effectLst/>
                        </a:rPr>
                        <a:t>Penjualan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rokok</a:t>
                      </a:r>
                      <a:r>
                        <a:rPr lang="en-US" sz="900" dirty="0">
                          <a:effectLst/>
                        </a:rPr>
                        <a:t> di </a:t>
                      </a:r>
                      <a:r>
                        <a:rPr lang="en-US" sz="900" dirty="0" err="1">
                          <a:effectLst/>
                        </a:rPr>
                        <a:t>pasar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domestik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menurun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sebesar</a:t>
                      </a:r>
                      <a:r>
                        <a:rPr lang="en-US" sz="900" dirty="0">
                          <a:effectLst/>
                        </a:rPr>
                        <a:t> 3,9%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</a:t>
                      </a:r>
                      <a:r>
                        <a:rPr lang="en-US" sz="900" dirty="0" err="1">
                          <a:effectLst/>
                        </a:rPr>
                        <a:t>Produk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perusahaan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kurang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diminati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pasar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internasional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94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 </a:t>
                      </a:r>
                      <a:r>
                        <a:rPr lang="en-US" sz="900" dirty="0" err="1">
                          <a:effectLst/>
                        </a:rPr>
                        <a:t>Penjualan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rokok</a:t>
                      </a:r>
                      <a:r>
                        <a:rPr lang="en-US" sz="900" dirty="0">
                          <a:effectLst/>
                        </a:rPr>
                        <a:t> di </a:t>
                      </a:r>
                      <a:r>
                        <a:rPr lang="en-US" sz="900" dirty="0" err="1">
                          <a:effectLst/>
                        </a:rPr>
                        <a:t>pasar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domestik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tahun</a:t>
                      </a:r>
                      <a:r>
                        <a:rPr lang="en-US" sz="900" dirty="0">
                          <a:effectLst/>
                        </a:rPr>
                        <a:t> 2016 </a:t>
                      </a:r>
                      <a:r>
                        <a:rPr lang="en-US" sz="900" dirty="0" err="1">
                          <a:effectLst/>
                        </a:rPr>
                        <a:t>menurun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sebesar</a:t>
                      </a:r>
                      <a:r>
                        <a:rPr lang="en-US" sz="900" dirty="0">
                          <a:effectLst/>
                        </a:rPr>
                        <a:t> 3,9%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 &amp; D</a:t>
                      </a:r>
                      <a:endParaRPr lang="id-ID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 </a:t>
                      </a:r>
                      <a:r>
                        <a:rPr lang="en-US" sz="900" dirty="0" err="1">
                          <a:effectLst/>
                        </a:rPr>
                        <a:t>Kurang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berkembangnya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Produk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Avolution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Operation</a:t>
                      </a:r>
                      <a:endParaRPr lang="id-ID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59" marR="84659" marT="42329" marB="42329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Hebatnya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Sampoerna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dalam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memberikan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kualitas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tembakau</a:t>
                      </a:r>
                      <a:r>
                        <a:rPr lang="en-US" sz="900" dirty="0">
                          <a:effectLst/>
                        </a:rPr>
                        <a:t>              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2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Sertifikasi</a:t>
                      </a:r>
                      <a:r>
                        <a:rPr lang="en-US" sz="900" dirty="0">
                          <a:effectLst/>
                        </a:rPr>
                        <a:t> OHSAS 18001 (</a:t>
                      </a:r>
                      <a:r>
                        <a:rPr lang="en-US" sz="900" dirty="0" err="1">
                          <a:effectLst/>
                        </a:rPr>
                        <a:t>Sistem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Manajemen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Kesehatan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Keselamatan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Kerja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Sertifikasi</a:t>
                      </a:r>
                      <a:r>
                        <a:rPr lang="en-US" sz="900" dirty="0">
                          <a:effectLst/>
                        </a:rPr>
                        <a:t> ISO: 14001 (</a:t>
                      </a:r>
                      <a:r>
                        <a:rPr lang="en-US" sz="900" dirty="0" err="1">
                          <a:effectLst/>
                        </a:rPr>
                        <a:t>Sistem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Manajemen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Lingkungan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94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 </a:t>
                      </a:r>
                      <a:r>
                        <a:rPr lang="en-US" sz="900" dirty="0" err="1">
                          <a:effectLst/>
                        </a:rPr>
                        <a:t>Harga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produk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perusahaan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lebih</a:t>
                      </a:r>
                      <a:r>
                        <a:rPr lang="en-US" sz="900" dirty="0">
                          <a:effectLst/>
                        </a:rPr>
                        <a:t> mahal </a:t>
                      </a:r>
                      <a:r>
                        <a:rPr lang="en-US" sz="900" dirty="0" err="1">
                          <a:effectLst/>
                        </a:rPr>
                        <a:t>dibanding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pesaing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350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Corporate Resource</a:t>
                      </a:r>
                      <a:endParaRPr lang="id-ID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59" marR="84659" marT="42329" marB="42329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Budaya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perusahaan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mengacu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Pedoman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Perilaku</a:t>
                      </a:r>
                      <a:r>
                        <a:rPr lang="en-US" sz="900" dirty="0">
                          <a:effectLst/>
                        </a:rPr>
                        <a:t> PMI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Selekti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dalam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memilih</a:t>
                      </a:r>
                      <a:r>
                        <a:rPr lang="en-US" sz="900" dirty="0">
                          <a:effectLst/>
                        </a:rPr>
                        <a:t> vendor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produsen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194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Adanya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departemen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kepatuhan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untuk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menjaga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ketertiban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karyawan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mitra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bisnis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949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Financial</a:t>
                      </a:r>
                      <a:endParaRPr lang="id-ID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59" marR="84659" marT="42329" marB="42329" anchor="ctr">
                    <a:solidFill>
                      <a:srgbClr val="D5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</a:t>
                      </a:r>
                      <a:r>
                        <a:rPr lang="en-US" sz="900" dirty="0" err="1">
                          <a:effectLst/>
                        </a:rPr>
                        <a:t>Memiliki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Kredibilitas</a:t>
                      </a:r>
                      <a:r>
                        <a:rPr lang="en-US" sz="900" dirty="0">
                          <a:effectLst/>
                        </a:rPr>
                        <a:t> yang </a:t>
                      </a:r>
                      <a:r>
                        <a:rPr lang="en-US" sz="900" dirty="0" err="1">
                          <a:effectLst/>
                        </a:rPr>
                        <a:t>tinggi</a:t>
                      </a:r>
                      <a:r>
                        <a:rPr lang="en-US" sz="900" dirty="0">
                          <a:effectLst/>
                        </a:rPr>
                        <a:t> di </a:t>
                      </a:r>
                      <a:r>
                        <a:rPr lang="en-US" sz="900" dirty="0" err="1">
                          <a:effectLst/>
                        </a:rPr>
                        <a:t>mata</a:t>
                      </a:r>
                      <a:r>
                        <a:rPr lang="en-US" sz="900" dirty="0">
                          <a:effectLst/>
                        </a:rPr>
                        <a:t> para Stake Holder (</a:t>
                      </a:r>
                      <a:r>
                        <a:rPr lang="en-US" sz="900" dirty="0" err="1">
                          <a:effectLst/>
                        </a:rPr>
                        <a:t>Pemegang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Saham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(+)Modal </a:t>
                      </a:r>
                      <a:r>
                        <a:rPr lang="en-US" sz="900" dirty="0" err="1">
                          <a:effectLst/>
                        </a:rPr>
                        <a:t>perusahaan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terjamin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tinggi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karena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berinduk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pada</a:t>
                      </a:r>
                      <a:r>
                        <a:rPr lang="en-US" sz="900" dirty="0">
                          <a:effectLst/>
                        </a:rPr>
                        <a:t> PMI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(+) </a:t>
                      </a:r>
                      <a:r>
                        <a:rPr lang="en-US" sz="900" dirty="0" err="1">
                          <a:effectLst/>
                        </a:rPr>
                        <a:t>Laba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bersih</a:t>
                      </a:r>
                      <a:r>
                        <a:rPr lang="en-US" sz="900" dirty="0">
                          <a:effectLst/>
                        </a:rPr>
                        <a:t> di </a:t>
                      </a:r>
                      <a:r>
                        <a:rPr lang="en-US" sz="900" dirty="0" err="1">
                          <a:effectLst/>
                        </a:rPr>
                        <a:t>tahun</a:t>
                      </a:r>
                      <a:r>
                        <a:rPr lang="en-US" sz="900" dirty="0">
                          <a:effectLst/>
                        </a:rPr>
                        <a:t> 2016 </a:t>
                      </a:r>
                      <a:r>
                        <a:rPr lang="en-US" sz="900" dirty="0" err="1">
                          <a:effectLst/>
                        </a:rPr>
                        <a:t>meningkat</a:t>
                      </a:r>
                      <a:r>
                        <a:rPr lang="en-US" sz="900" dirty="0">
                          <a:effectLst/>
                        </a:rPr>
                        <a:t> 23,1%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35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 </a:t>
                      </a:r>
                      <a:r>
                        <a:rPr lang="en-US" sz="900" dirty="0" err="1">
                          <a:effectLst/>
                        </a:rPr>
                        <a:t>Liabilitas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perusahaan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tahun</a:t>
                      </a:r>
                      <a:r>
                        <a:rPr lang="en-US" sz="900" dirty="0">
                          <a:effectLst/>
                        </a:rPr>
                        <a:t> 2016 </a:t>
                      </a:r>
                      <a:r>
                        <a:rPr lang="en-US" sz="900" dirty="0" err="1">
                          <a:effectLst/>
                        </a:rPr>
                        <a:t>meningkat</a:t>
                      </a:r>
                      <a:r>
                        <a:rPr lang="en-US" sz="900" dirty="0">
                          <a:effectLst/>
                        </a:rPr>
                        <a:t> 39%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194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(-) Beban </a:t>
                      </a:r>
                      <a:r>
                        <a:rPr lang="en-US" sz="900" dirty="0" err="1">
                          <a:effectLst/>
                        </a:rPr>
                        <a:t>pokok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penjualan</a:t>
                      </a:r>
                      <a:r>
                        <a:rPr lang="en-US" sz="900" dirty="0">
                          <a:effectLst/>
                        </a:rPr>
                        <a:t> di </a:t>
                      </a:r>
                      <a:r>
                        <a:rPr lang="en-US" sz="900" dirty="0" err="1">
                          <a:effectLst/>
                        </a:rPr>
                        <a:t>tahun</a:t>
                      </a:r>
                      <a:r>
                        <a:rPr lang="en-US" sz="900" dirty="0">
                          <a:effectLst/>
                        </a:rPr>
                        <a:t> 2016 </a:t>
                      </a:r>
                      <a:r>
                        <a:rPr lang="en-US" sz="900" dirty="0" err="1">
                          <a:effectLst/>
                        </a:rPr>
                        <a:t>meningkat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sebesar</a:t>
                      </a:r>
                      <a:r>
                        <a:rPr lang="en-US" sz="900" dirty="0">
                          <a:effectLst/>
                        </a:rPr>
                        <a:t> 0,7%</a:t>
                      </a:r>
                      <a:endParaRPr lang="id-ID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0" marR="3484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9EA29326-2873-4223-AFE6-16582499E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989"/>
            <a:ext cx="3435891" cy="1988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F752A29-BC37-4234-906A-97E2D9DD43A1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07E8813-9473-4C45-A87B-EEDC324E4DB9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CDBFEDB-AA89-4A20-9991-89D44796DE4A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3394BC7-9752-4420-AA11-C4D0A9039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solidFill>
                  <a:srgbClr val="D5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IE MATRIX</a:t>
            </a:r>
            <a:endParaRPr lang="id-ID" sz="4000" b="1" spc="600" dirty="0">
              <a:solidFill>
                <a:srgbClr val="D52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C40D0B4D-304E-42A4-A560-EB5D7F61BF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1280" r="962" b="1703"/>
          <a:stretch/>
        </p:blipFill>
        <p:spPr bwMode="auto">
          <a:xfrm>
            <a:off x="260452" y="1313372"/>
            <a:ext cx="9007924" cy="426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89B22F-7141-47AA-A81E-0F172C55824F}"/>
              </a:ext>
            </a:extLst>
          </p:cNvPr>
          <p:cNvSpPr txBox="1"/>
          <p:nvPr/>
        </p:nvSpPr>
        <p:spPr>
          <a:xfrm>
            <a:off x="8883427" y="2752742"/>
            <a:ext cx="3232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>
                <a:solidFill>
                  <a:srgbClr val="D52729"/>
                </a:solidFill>
                <a:latin typeface="Square721 BT" panose="020B0504020202060204" pitchFamily="34" charset="0"/>
              </a:rPr>
              <a:t>Sampoerna</a:t>
            </a:r>
            <a:r>
              <a:rPr lang="id-ID" sz="2400" dirty="0">
                <a:latin typeface="Square721 BT" panose="020B0504020202060204" pitchFamily="34" charset="0"/>
              </a:rPr>
              <a:t> Berada di Kuadran </a:t>
            </a:r>
            <a:r>
              <a:rPr lang="id-ID" sz="2400" b="1" dirty="0">
                <a:solidFill>
                  <a:srgbClr val="D52729"/>
                </a:solidFill>
                <a:latin typeface="Square721 BT" panose="020B0504020202060204" pitchFamily="34" charset="0"/>
              </a:rPr>
              <a:t>“V” </a:t>
            </a:r>
            <a:r>
              <a:rPr lang="id-ID" sz="2400" dirty="0">
                <a:latin typeface="Square721 BT" panose="020B0504020202060204" pitchFamily="34" charset="0"/>
              </a:rPr>
              <a:t>berdasarkan total nila IFE dan EFE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C8BC99-6B0C-4F40-A75E-80B94A2B7253}"/>
              </a:ext>
            </a:extLst>
          </p:cNvPr>
          <p:cNvSpPr/>
          <p:nvPr/>
        </p:nvSpPr>
        <p:spPr>
          <a:xfrm flipV="1">
            <a:off x="1511300" y="6353173"/>
            <a:ext cx="10680700" cy="504825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62A2F21-8BE2-47AA-B2CA-FF919230EC9B}"/>
              </a:ext>
            </a:extLst>
          </p:cNvPr>
          <p:cNvSpPr/>
          <p:nvPr/>
        </p:nvSpPr>
        <p:spPr>
          <a:xfrm flipV="1">
            <a:off x="0" y="0"/>
            <a:ext cx="9118600" cy="383458"/>
          </a:xfrm>
          <a:prstGeom prst="rect">
            <a:avLst/>
          </a:prstGeom>
          <a:solidFill>
            <a:srgbClr val="D5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C241B31-2369-4E64-9E81-5A278639EE5A}"/>
              </a:ext>
            </a:extLst>
          </p:cNvPr>
          <p:cNvSpPr txBox="1">
            <a:spLocks/>
          </p:cNvSpPr>
          <p:nvPr/>
        </p:nvSpPr>
        <p:spPr>
          <a:xfrm>
            <a:off x="5429250" y="-47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>
                <a:solidFill>
                  <a:srgbClr val="D52729"/>
                </a:solidFill>
                <a:latin typeface="Square721 BT" panose="020B0504020202060204" pitchFamily="34" charset="0"/>
              </a:rPr>
              <a:t>PT. SAMPOERNA Tbk.</a:t>
            </a:r>
            <a:endParaRPr lang="id-ID" sz="2000" b="1" dirty="0">
              <a:solidFill>
                <a:srgbClr val="D52729"/>
              </a:solidFill>
              <a:latin typeface="Square721 BT" panose="020B050402020206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FB4F80E-3397-42EB-ABAB-057DA84A5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35595"/>
            <a:ext cx="1390650" cy="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1787</Words>
  <Application>Microsoft Office PowerPoint</Application>
  <PresentationFormat>Widescreen</PresentationFormat>
  <Paragraphs>425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Square721 BT</vt:lpstr>
      <vt:lpstr>Times New Roman</vt:lpstr>
      <vt:lpstr>Wingdings</vt:lpstr>
      <vt:lpstr>Office Theme</vt:lpstr>
      <vt:lpstr>PT. SAMPOERNA Tbk.</vt:lpstr>
      <vt:lpstr>PT. SAMPOERNA Tbk.</vt:lpstr>
      <vt:lpstr>VISI</vt:lpstr>
      <vt:lpstr>MISI</vt:lpstr>
      <vt:lpstr>Analisis Faktor Eksternal Sampoerna</vt:lpstr>
      <vt:lpstr>Competitive Profile Matrix</vt:lpstr>
      <vt:lpstr>Analisis Faktor Internal Sampoerna</vt:lpstr>
      <vt:lpstr>Strategic Advantage Profile</vt:lpstr>
      <vt:lpstr>IE MATRIX</vt:lpstr>
      <vt:lpstr>Balance Score card</vt:lpstr>
      <vt:lpstr>Implementasi Strategi Berdasarkan “Generic Porter”</vt:lpstr>
      <vt:lpstr>Implementasi Strategi Berdasarkan “Generic Porter”</vt:lpstr>
      <vt:lpstr>Annual Objective </vt:lpstr>
      <vt:lpstr>Hirarchy Policies</vt:lpstr>
      <vt:lpstr>Type Struktur Organisasi</vt:lpstr>
      <vt:lpstr>Best Practice</vt:lpstr>
      <vt:lpstr>Linkage antara Performance dengan Cash Benefit buat Pegawainya</vt:lpstr>
      <vt:lpstr>Marketing Issue &amp; Financial Issue</vt:lpstr>
      <vt:lpstr>R &amp; D and Mis Issue</vt:lpstr>
      <vt:lpstr>Evaluating Strategies Qualitative Question</vt:lpstr>
      <vt:lpstr>Ethics &amp; Social Resposibility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40</cp:revision>
  <dcterms:created xsi:type="dcterms:W3CDTF">2017-11-19T14:59:08Z</dcterms:created>
  <dcterms:modified xsi:type="dcterms:W3CDTF">2017-11-22T10:20:46Z</dcterms:modified>
</cp:coreProperties>
</file>