
<file path=[Content_Types].xml><?xml version="1.0" encoding="utf-8"?>
<Types xmlns="http://schemas.openxmlformats.org/package/2006/content-types">
  <Default Extension="png" ContentType="image/png"/>
  <Default Extension="bmp" ContentType="image/bmp"/>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71" r:id="rId5"/>
    <p:sldId id="257" r:id="rId6"/>
    <p:sldId id="281" r:id="rId7"/>
    <p:sldId id="259" r:id="rId8"/>
    <p:sldId id="263" r:id="rId9"/>
    <p:sldId id="262"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0" d="100"/>
          <a:sy n="60" d="100"/>
        </p:scale>
        <p:origin x="8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6D2ED7-7A62-4C52-BA5D-A7A394E9E40F}"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2853337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D2ED7-7A62-4C52-BA5D-A7A394E9E40F}"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4044513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D2ED7-7A62-4C52-BA5D-A7A394E9E40F}"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314022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D2ED7-7A62-4C52-BA5D-A7A394E9E40F}"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86926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D2ED7-7A62-4C52-BA5D-A7A394E9E40F}" type="datetimeFigureOut">
              <a:rPr lang="en-US" smtClean="0"/>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358001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6D2ED7-7A62-4C52-BA5D-A7A394E9E40F}"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66955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6D2ED7-7A62-4C52-BA5D-A7A394E9E40F}" type="datetimeFigureOut">
              <a:rPr lang="en-US" smtClean="0"/>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209543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6D2ED7-7A62-4C52-BA5D-A7A394E9E40F}" type="datetimeFigureOut">
              <a:rPr lang="en-US" smtClean="0"/>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18116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D2ED7-7A62-4C52-BA5D-A7A394E9E40F}" type="datetimeFigureOut">
              <a:rPr lang="en-US" smtClean="0"/>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782082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D2ED7-7A62-4C52-BA5D-A7A394E9E40F}"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273131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D2ED7-7A62-4C52-BA5D-A7A394E9E40F}" type="datetimeFigureOut">
              <a:rPr lang="en-US" smtClean="0"/>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E1C4E8-7A4C-4240-B301-D46D880FD0B1}" type="slidenum">
              <a:rPr lang="en-US" smtClean="0"/>
              <a:t>‹#›</a:t>
            </a:fld>
            <a:endParaRPr lang="en-US"/>
          </a:p>
        </p:txBody>
      </p:sp>
    </p:spTree>
    <p:extLst>
      <p:ext uri="{BB962C8B-B14F-4D97-AF65-F5344CB8AC3E}">
        <p14:creationId xmlns:p14="http://schemas.microsoft.com/office/powerpoint/2010/main" val="401703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D2ED7-7A62-4C52-BA5D-A7A394E9E40F}" type="datetimeFigureOut">
              <a:rPr lang="en-US" smtClean="0"/>
              <a:t>9/19/2016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1C4E8-7A4C-4240-B301-D46D880FD0B1}" type="slidenum">
              <a:rPr lang="en-US" smtClean="0"/>
              <a:t>‹#›</a:t>
            </a:fld>
            <a:endParaRPr lang="en-US"/>
          </a:p>
        </p:txBody>
      </p:sp>
    </p:spTree>
    <p:extLst>
      <p:ext uri="{BB962C8B-B14F-4D97-AF65-F5344CB8AC3E}">
        <p14:creationId xmlns:p14="http://schemas.microsoft.com/office/powerpoint/2010/main" val="1020605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b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40992" y="865975"/>
            <a:ext cx="9144000" cy="2387600"/>
          </a:xfrm>
        </p:spPr>
        <p:txBody>
          <a:bodyPr>
            <a:normAutofit fontScale="90000"/>
          </a:bodyPr>
          <a:lstStyle/>
          <a:p>
            <a:r>
              <a:rPr lang="en-US" dirty="0" smtClean="0">
                <a:solidFill>
                  <a:schemeClr val="bg1"/>
                </a:solidFill>
              </a:rPr>
              <a:t>Strategic Map</a:t>
            </a:r>
            <a:br>
              <a:rPr lang="en-US" dirty="0" smtClean="0">
                <a:solidFill>
                  <a:schemeClr val="bg1"/>
                </a:solidFill>
              </a:rPr>
            </a:br>
            <a:r>
              <a:rPr lang="en-US" dirty="0" smtClean="0">
                <a:solidFill>
                  <a:schemeClr val="bg1"/>
                </a:solidFill>
              </a:rPr>
              <a:t>Balanced Score Card</a:t>
            </a:r>
            <a:br>
              <a:rPr lang="en-US"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a:xfrm>
            <a:off x="0" y="5202238"/>
            <a:ext cx="12316496" cy="1655762"/>
          </a:xfrm>
        </p:spPr>
        <p:txBody>
          <a:bodyPr>
            <a:normAutofit/>
          </a:bodyPr>
          <a:lstStyle/>
          <a:p>
            <a:r>
              <a:rPr lang="en-US" dirty="0" smtClean="0">
                <a:solidFill>
                  <a:schemeClr val="bg1"/>
                </a:solidFill>
              </a:rPr>
              <a:t>Created by</a:t>
            </a:r>
          </a:p>
          <a:p>
            <a:r>
              <a:rPr lang="en-US" dirty="0" smtClean="0">
                <a:solidFill>
                  <a:schemeClr val="bg1"/>
                </a:solidFill>
              </a:rPr>
              <a:t>- Rivan Ardyanto </a:t>
            </a:r>
            <a:r>
              <a:rPr lang="en-US" dirty="0" err="1" smtClean="0">
                <a:solidFill>
                  <a:schemeClr val="bg1"/>
                </a:solidFill>
              </a:rPr>
              <a:t>Sutoyo</a:t>
            </a:r>
            <a:r>
              <a:rPr lang="en-US" dirty="0">
                <a:solidFill>
                  <a:schemeClr val="bg1"/>
                </a:solidFill>
              </a:rPr>
              <a:t> </a:t>
            </a:r>
            <a:r>
              <a:rPr lang="en-US" dirty="0" smtClean="0">
                <a:solidFill>
                  <a:schemeClr val="bg1"/>
                </a:solidFill>
              </a:rPr>
              <a:t>   		M. </a:t>
            </a:r>
            <a:r>
              <a:rPr lang="en-US" dirty="0" err="1" smtClean="0">
                <a:solidFill>
                  <a:schemeClr val="bg1"/>
                </a:solidFill>
              </a:rPr>
              <a:t>Rizky</a:t>
            </a:r>
            <a:r>
              <a:rPr lang="en-US" dirty="0" smtClean="0">
                <a:solidFill>
                  <a:schemeClr val="bg1"/>
                </a:solidFill>
              </a:rPr>
              <a:t> </a:t>
            </a:r>
            <a:r>
              <a:rPr lang="en-US" dirty="0" err="1" smtClean="0">
                <a:solidFill>
                  <a:schemeClr val="bg1"/>
                </a:solidFill>
              </a:rPr>
              <a:t>Bangga</a:t>
            </a:r>
            <a:r>
              <a:rPr lang="en-US" dirty="0" smtClean="0">
                <a:solidFill>
                  <a:schemeClr val="bg1"/>
                </a:solidFill>
              </a:rPr>
              <a:t>   - </a:t>
            </a:r>
          </a:p>
          <a:p>
            <a:r>
              <a:rPr lang="en-US" dirty="0" smtClean="0">
                <a:solidFill>
                  <a:schemeClr val="bg1"/>
                </a:solidFill>
              </a:rPr>
              <a:t>- </a:t>
            </a:r>
            <a:r>
              <a:rPr lang="en-US" dirty="0" err="1" smtClean="0">
                <a:solidFill>
                  <a:schemeClr val="bg1"/>
                </a:solidFill>
              </a:rPr>
              <a:t>Siti</a:t>
            </a:r>
            <a:r>
              <a:rPr lang="en-US" dirty="0" smtClean="0">
                <a:solidFill>
                  <a:schemeClr val="bg1"/>
                </a:solidFill>
              </a:rPr>
              <a:t> </a:t>
            </a:r>
            <a:r>
              <a:rPr lang="en-US" dirty="0" err="1" smtClean="0">
                <a:solidFill>
                  <a:schemeClr val="bg1"/>
                </a:solidFill>
              </a:rPr>
              <a:t>Rodliyah</a:t>
            </a:r>
            <a:r>
              <a:rPr lang="en-US" dirty="0" smtClean="0">
                <a:solidFill>
                  <a:schemeClr val="bg1"/>
                </a:solidFill>
              </a:rPr>
              <a:t> </a:t>
            </a:r>
            <a:r>
              <a:rPr lang="en-US" dirty="0" err="1" smtClean="0">
                <a:solidFill>
                  <a:schemeClr val="bg1"/>
                </a:solidFill>
              </a:rPr>
              <a:t>Purnama</a:t>
            </a:r>
            <a:r>
              <a:rPr lang="en-US" dirty="0" smtClean="0">
                <a:solidFill>
                  <a:schemeClr val="bg1"/>
                </a:solidFill>
              </a:rPr>
              <a:t> Sari  		</a:t>
            </a:r>
            <a:r>
              <a:rPr lang="en-US" dirty="0" err="1" smtClean="0">
                <a:solidFill>
                  <a:schemeClr val="bg1"/>
                </a:solidFill>
              </a:rPr>
              <a:t>Yusep</a:t>
            </a:r>
            <a:r>
              <a:rPr lang="en-US" dirty="0" smtClean="0">
                <a:solidFill>
                  <a:schemeClr val="bg1"/>
                </a:solidFill>
              </a:rPr>
              <a:t> </a:t>
            </a:r>
            <a:r>
              <a:rPr lang="en-US" dirty="0" err="1" smtClean="0">
                <a:solidFill>
                  <a:schemeClr val="bg1"/>
                </a:solidFill>
              </a:rPr>
              <a:t>Tedja</a:t>
            </a:r>
            <a:r>
              <a:rPr lang="en-US" dirty="0" smtClean="0">
                <a:solidFill>
                  <a:schemeClr val="bg1"/>
                </a:solidFill>
              </a:rPr>
              <a:t> </a:t>
            </a:r>
            <a:r>
              <a:rPr lang="en-US" dirty="0" err="1" smtClean="0">
                <a:solidFill>
                  <a:schemeClr val="bg1"/>
                </a:solidFill>
              </a:rPr>
              <a:t>Purnama</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901007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6538" y="-37234"/>
            <a:ext cx="4572000" cy="6895234"/>
          </a:xfrm>
          <a:prstGeom prst="rect">
            <a:avLst/>
          </a:prstGeom>
        </p:spPr>
      </p:pic>
      <p:sp>
        <p:nvSpPr>
          <p:cNvPr id="2" name="Title 1"/>
          <p:cNvSpPr>
            <a:spLocks noGrp="1"/>
          </p:cNvSpPr>
          <p:nvPr>
            <p:ph type="title"/>
          </p:nvPr>
        </p:nvSpPr>
        <p:spPr>
          <a:xfrm>
            <a:off x="112981" y="2747601"/>
            <a:ext cx="10515600" cy="1325563"/>
          </a:xfrm>
        </p:spPr>
        <p:txBody>
          <a:bodyPr/>
          <a:lstStyle/>
          <a:p>
            <a:r>
              <a:rPr lang="en-US" dirty="0" smtClean="0"/>
              <a:t>BSC</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5023" y="183489"/>
            <a:ext cx="8541954" cy="6416555"/>
          </a:xfrm>
        </p:spPr>
      </p:pic>
      <p:sp>
        <p:nvSpPr>
          <p:cNvPr id="8" name="Title 1"/>
          <p:cNvSpPr txBox="1">
            <a:spLocks/>
          </p:cNvSpPr>
          <p:nvPr/>
        </p:nvSpPr>
        <p:spPr bwMode="auto">
          <a:xfrm rot="16200000">
            <a:off x="-2812192" y="2812192"/>
            <a:ext cx="6858000" cy="1233616"/>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dirty="0"/>
              <a:t>Balance Scorecard</a:t>
            </a:r>
          </a:p>
          <a:p>
            <a:endParaRPr lang="th-TH" b="1" dirty="0"/>
          </a:p>
        </p:txBody>
      </p:sp>
    </p:spTree>
    <p:extLst>
      <p:ext uri="{BB962C8B-B14F-4D97-AF65-F5344CB8AC3E}">
        <p14:creationId xmlns:p14="http://schemas.microsoft.com/office/powerpoint/2010/main" val="1189770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902" y="3185318"/>
            <a:ext cx="2459451" cy="4351338"/>
          </a:xfrm>
        </p:spPr>
      </p:pic>
      <p:sp>
        <p:nvSpPr>
          <p:cNvPr id="4" name="Slide Number Placeholder 3"/>
          <p:cNvSpPr>
            <a:spLocks noGrp="1"/>
          </p:cNvSpPr>
          <p:nvPr>
            <p:ph type="sldNum" sz="quarter" idx="12"/>
          </p:nvPr>
        </p:nvSpPr>
        <p:spPr/>
        <p:txBody>
          <a:bodyPr/>
          <a:lstStyle/>
          <a:p>
            <a:pPr>
              <a:defRPr/>
            </a:pPr>
            <a:fld id="{45EF9EFB-1CFF-4118-B273-29EF4E7AE598}" type="slidenum">
              <a:rPr lang="en-US" smtClean="0">
                <a:solidFill>
                  <a:prstClr val="white">
                    <a:tint val="75000"/>
                  </a:prstClr>
                </a:solidFill>
              </a:rPr>
              <a:pPr>
                <a:defRPr/>
              </a:pPr>
              <a:t>11</a:t>
            </a:fld>
            <a:endParaRPr lang="en-US" dirty="0">
              <a:solidFill>
                <a:prstClr val="white">
                  <a:tint val="75000"/>
                </a:prstClr>
              </a:solidFill>
            </a:endParaRPr>
          </a:p>
        </p:txBody>
      </p:sp>
      <p:sp>
        <p:nvSpPr>
          <p:cNvPr id="6" name="Title 1"/>
          <p:cNvSpPr txBox="1">
            <a:spLocks/>
          </p:cNvSpPr>
          <p:nvPr/>
        </p:nvSpPr>
        <p:spPr bwMode="auto">
          <a:xfrm>
            <a:off x="1524000" y="0"/>
            <a:ext cx="9144000" cy="1233616"/>
          </a:xfrm>
          <a:prstGeom prst="rect">
            <a:avLst/>
          </a:prstGeom>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800" b="1" dirty="0"/>
              <a:t>Balance Scorecard</a:t>
            </a:r>
          </a:p>
          <a:p>
            <a:endParaRPr lang="th-TH" b="1" dirty="0"/>
          </a:p>
        </p:txBody>
      </p:sp>
      <p:sp>
        <p:nvSpPr>
          <p:cNvPr id="10" name="Rectangle 9"/>
          <p:cNvSpPr/>
          <p:nvPr/>
        </p:nvSpPr>
        <p:spPr>
          <a:xfrm>
            <a:off x="1524000" y="648842"/>
            <a:ext cx="9144001" cy="584775"/>
          </a:xfrm>
          <a:prstGeom prst="rect">
            <a:avLst/>
          </a:prstGeom>
          <a:solidFill>
            <a:schemeClr val="bg1"/>
          </a:solidFill>
        </p:spPr>
        <p:txBody>
          <a:bodyPr wrap="square">
            <a:spAutoFit/>
          </a:bodyPr>
          <a:lstStyle/>
          <a:p>
            <a:pPr algn="ctr"/>
            <a:r>
              <a:rPr lang="en-US" sz="3200" dirty="0"/>
              <a:t>Learning and Growth Perspective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416" y="1233616"/>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943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902" y="3185318"/>
            <a:ext cx="2459451" cy="4351338"/>
          </a:xfrm>
        </p:spPr>
      </p:pic>
      <p:sp>
        <p:nvSpPr>
          <p:cNvPr id="6" name="Title 1"/>
          <p:cNvSpPr txBox="1">
            <a:spLocks/>
          </p:cNvSpPr>
          <p:nvPr/>
        </p:nvSpPr>
        <p:spPr bwMode="auto">
          <a:xfrm>
            <a:off x="1524000" y="0"/>
            <a:ext cx="9144000" cy="1143000"/>
          </a:xfrm>
          <a:prstGeom prst="rect">
            <a:avLst/>
          </a:pr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t>Balance Scorecard</a:t>
            </a:r>
            <a:endParaRPr lang="th-TH" sz="6000" b="1" dirty="0"/>
          </a:p>
        </p:txBody>
      </p:sp>
      <p:sp>
        <p:nvSpPr>
          <p:cNvPr id="10" name="Rectangle 9"/>
          <p:cNvSpPr/>
          <p:nvPr/>
        </p:nvSpPr>
        <p:spPr>
          <a:xfrm>
            <a:off x="1524000" y="1143001"/>
            <a:ext cx="9144000" cy="769441"/>
          </a:xfrm>
          <a:prstGeom prst="rect">
            <a:avLst/>
          </a:prstGeom>
          <a:solidFill>
            <a:schemeClr val="bg1"/>
          </a:solidFill>
        </p:spPr>
        <p:txBody>
          <a:bodyPr wrap="square">
            <a:spAutoFit/>
          </a:bodyPr>
          <a:lstStyle/>
          <a:p>
            <a:pPr algn="ctr"/>
            <a:r>
              <a:rPr lang="en-US" sz="4400" dirty="0"/>
              <a:t>Internal Process Perspective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12442"/>
            <a:ext cx="9144000" cy="509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4286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902" y="3185318"/>
            <a:ext cx="2459451" cy="4351338"/>
          </a:xfrm>
        </p:spPr>
      </p:pic>
      <p:sp>
        <p:nvSpPr>
          <p:cNvPr id="4" name="Slide Number Placeholder 3"/>
          <p:cNvSpPr>
            <a:spLocks noGrp="1"/>
          </p:cNvSpPr>
          <p:nvPr>
            <p:ph type="sldNum" sz="quarter" idx="12"/>
          </p:nvPr>
        </p:nvSpPr>
        <p:spPr>
          <a:xfrm>
            <a:off x="8113295" y="6368383"/>
            <a:ext cx="2133600" cy="365125"/>
          </a:xfrm>
        </p:spPr>
        <p:txBody>
          <a:bodyPr/>
          <a:lstStyle/>
          <a:p>
            <a:pPr>
              <a:defRPr/>
            </a:pPr>
            <a:fld id="{45EF9EFB-1CFF-4118-B273-29EF4E7AE598}" type="slidenum">
              <a:rPr lang="en-US" smtClean="0">
                <a:solidFill>
                  <a:prstClr val="white">
                    <a:tint val="75000"/>
                  </a:prstClr>
                </a:solidFill>
              </a:rPr>
              <a:pPr>
                <a:defRPr/>
              </a:pPr>
              <a:t>13</a:t>
            </a:fld>
            <a:endParaRPr lang="en-US" dirty="0">
              <a:solidFill>
                <a:prstClr val="white">
                  <a:tint val="75000"/>
                </a:prstClr>
              </a:solidFill>
            </a:endParaRPr>
          </a:p>
        </p:txBody>
      </p:sp>
      <p:sp>
        <p:nvSpPr>
          <p:cNvPr id="6" name="Title 1"/>
          <p:cNvSpPr txBox="1">
            <a:spLocks/>
          </p:cNvSpPr>
          <p:nvPr/>
        </p:nvSpPr>
        <p:spPr bwMode="auto">
          <a:xfrm>
            <a:off x="1524000" y="0"/>
            <a:ext cx="9144000" cy="1143000"/>
          </a:xfrm>
          <a:prstGeom prst="rect">
            <a:avLst/>
          </a:prstGeom>
          <a:ln/>
          <a:extLst/>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t>Balance Scorecard</a:t>
            </a:r>
            <a:endParaRPr lang="th-TH" sz="6000" b="1" dirty="0"/>
          </a:p>
        </p:txBody>
      </p:sp>
      <p:sp>
        <p:nvSpPr>
          <p:cNvPr id="22" name="Rectangle 21"/>
          <p:cNvSpPr/>
          <p:nvPr/>
        </p:nvSpPr>
        <p:spPr>
          <a:xfrm>
            <a:off x="1524000" y="1143001"/>
            <a:ext cx="9144000" cy="769441"/>
          </a:xfrm>
          <a:prstGeom prst="rect">
            <a:avLst/>
          </a:prstGeom>
          <a:solidFill>
            <a:schemeClr val="bg1"/>
          </a:solidFill>
        </p:spPr>
        <p:txBody>
          <a:bodyPr wrap="square">
            <a:spAutoFit/>
          </a:bodyPr>
          <a:lstStyle/>
          <a:p>
            <a:pPr algn="ctr"/>
            <a:r>
              <a:rPr lang="en-US" sz="4400" dirty="0"/>
              <a:t>Customer Perspective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18155"/>
            <a:ext cx="9144000" cy="4939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421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902" y="3185318"/>
            <a:ext cx="2459451" cy="4351338"/>
          </a:xfrm>
        </p:spPr>
      </p:pic>
      <p:sp>
        <p:nvSpPr>
          <p:cNvPr id="2" name="Title 1"/>
          <p:cNvSpPr>
            <a:spLocks noGrp="1"/>
          </p:cNvSpPr>
          <p:nvPr>
            <p:ph type="title"/>
          </p:nvPr>
        </p:nvSpPr>
        <p:spPr/>
        <p:txBody>
          <a:bodyPr/>
          <a:lstStyle/>
          <a:p>
            <a:endParaRPr lang="th-TH" dirty="0"/>
          </a:p>
        </p:txBody>
      </p:sp>
      <p:sp>
        <p:nvSpPr>
          <p:cNvPr id="6" name="Rectangle 5"/>
          <p:cNvSpPr/>
          <p:nvPr/>
        </p:nvSpPr>
        <p:spPr>
          <a:xfrm>
            <a:off x="152400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Title 1"/>
          <p:cNvSpPr txBox="1">
            <a:spLocks/>
          </p:cNvSpPr>
          <p:nvPr/>
        </p:nvSpPr>
        <p:spPr bwMode="auto">
          <a:xfrm>
            <a:off x="1524000" y="0"/>
            <a:ext cx="9144000" cy="1143000"/>
          </a:xfrm>
          <a:prstGeom prst="rect">
            <a:avLst/>
          </a:prstGeom>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000" b="1" dirty="0"/>
              <a:t>Balance Scorecard</a:t>
            </a:r>
            <a:endParaRPr lang="th-TH" sz="6000" b="1" dirty="0"/>
          </a:p>
        </p:txBody>
      </p:sp>
      <p:sp>
        <p:nvSpPr>
          <p:cNvPr id="22" name="Rectangle 21"/>
          <p:cNvSpPr/>
          <p:nvPr/>
        </p:nvSpPr>
        <p:spPr>
          <a:xfrm>
            <a:off x="1524000" y="1135246"/>
            <a:ext cx="9144000" cy="769441"/>
          </a:xfrm>
          <a:prstGeom prst="rect">
            <a:avLst/>
          </a:prstGeom>
          <a:solidFill>
            <a:schemeClr val="bg1"/>
          </a:solidFill>
        </p:spPr>
        <p:txBody>
          <a:bodyPr wrap="square">
            <a:spAutoFit/>
          </a:bodyPr>
          <a:lstStyle/>
          <a:p>
            <a:pPr algn="ctr"/>
            <a:r>
              <a:rPr lang="en-US" sz="4400" dirty="0"/>
              <a:t>Financial Perspective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485" y="1904686"/>
            <a:ext cx="9163050" cy="495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530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4089679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smtClean="0">
                <a:solidFill>
                  <a:schemeClr val="bg1">
                    <a:lumMod val="95000"/>
                  </a:schemeClr>
                </a:solidFill>
              </a:rPr>
              <a:t>About Adidas Group</a:t>
            </a:r>
            <a:endParaRPr lang="en-US" dirty="0">
              <a:solidFill>
                <a:schemeClr val="bg1">
                  <a:lumMod val="95000"/>
                </a:schemeClr>
              </a:solidFill>
            </a:endParaRPr>
          </a:p>
        </p:txBody>
      </p:sp>
      <p:sp>
        <p:nvSpPr>
          <p:cNvPr id="4" name="Rectangular Callout 3"/>
          <p:cNvSpPr/>
          <p:nvPr/>
        </p:nvSpPr>
        <p:spPr>
          <a:xfrm>
            <a:off x="957776" y="1825625"/>
            <a:ext cx="8229600" cy="4114800"/>
          </a:xfrm>
          <a:prstGeom prst="wedgeRectCallou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 name="Content Placeholder 2"/>
          <p:cNvSpPr>
            <a:spLocks noGrp="1"/>
          </p:cNvSpPr>
          <p:nvPr>
            <p:ph idx="1"/>
          </p:nvPr>
        </p:nvSpPr>
        <p:spPr>
          <a:xfrm>
            <a:off x="957776" y="1825625"/>
            <a:ext cx="8229600" cy="4114800"/>
          </a:xfrm>
        </p:spPr>
        <p:txBody>
          <a:bodyPr/>
          <a:lstStyle/>
          <a:p>
            <a:endParaRPr lang="en-US" sz="2400" dirty="0" smtClean="0">
              <a:solidFill>
                <a:schemeClr val="bg1">
                  <a:lumMod val="95000"/>
                </a:schemeClr>
              </a:solidFill>
            </a:endParaRPr>
          </a:p>
          <a:p>
            <a:r>
              <a:rPr lang="en-US" sz="2400" dirty="0" smtClean="0">
                <a:solidFill>
                  <a:schemeClr val="bg1">
                    <a:lumMod val="95000"/>
                  </a:schemeClr>
                </a:solidFill>
              </a:rPr>
              <a:t>Adidas </a:t>
            </a:r>
            <a:r>
              <a:rPr lang="en-US" sz="2400" dirty="0">
                <a:solidFill>
                  <a:schemeClr val="bg1">
                    <a:lumMod val="95000"/>
                  </a:schemeClr>
                </a:solidFill>
              </a:rPr>
              <a:t>is the largest sportswear manufacturer in Germany and Europe and the second biggest sportswear manufacturer in the world</a:t>
            </a:r>
            <a:r>
              <a:rPr lang="en-US" sz="2400" dirty="0" smtClean="0">
                <a:solidFill>
                  <a:schemeClr val="bg1">
                    <a:lumMod val="95000"/>
                  </a:schemeClr>
                </a:solidFill>
              </a:rPr>
              <a:t>.</a:t>
            </a:r>
          </a:p>
          <a:p>
            <a:r>
              <a:rPr lang="en-US" sz="2400" dirty="0">
                <a:solidFill>
                  <a:schemeClr val="bg1">
                    <a:lumMod val="95000"/>
                  </a:schemeClr>
                </a:solidFill>
              </a:rPr>
              <a:t>A German multinational corporation that designs and manufactures sports clothing and accessories. </a:t>
            </a:r>
            <a:endParaRPr lang="en-US" sz="2400" dirty="0" smtClean="0">
              <a:solidFill>
                <a:schemeClr val="bg1">
                  <a:lumMod val="95000"/>
                </a:schemeClr>
              </a:solidFill>
            </a:endParaRPr>
          </a:p>
          <a:p>
            <a:r>
              <a:rPr lang="en-US" sz="2400" dirty="0" smtClean="0">
                <a:solidFill>
                  <a:schemeClr val="bg1">
                    <a:lumMod val="95000"/>
                  </a:schemeClr>
                </a:solidFill>
              </a:rPr>
              <a:t>Founded</a:t>
            </a:r>
            <a:r>
              <a:rPr lang="en-US" sz="2400" dirty="0">
                <a:solidFill>
                  <a:schemeClr val="bg1">
                    <a:lumMod val="95000"/>
                  </a:schemeClr>
                </a:solidFill>
              </a:rPr>
              <a:t>: August 18, </a:t>
            </a:r>
            <a:r>
              <a:rPr lang="en-US" sz="2400" dirty="0" smtClean="0">
                <a:solidFill>
                  <a:schemeClr val="bg1">
                    <a:lumMod val="95000"/>
                  </a:schemeClr>
                </a:solidFill>
              </a:rPr>
              <a:t>1949 by </a:t>
            </a:r>
            <a:r>
              <a:rPr lang="en-US" sz="2400" b="1" dirty="0">
                <a:solidFill>
                  <a:schemeClr val="bg1">
                    <a:lumMod val="95000"/>
                  </a:schemeClr>
                </a:solidFill>
              </a:rPr>
              <a:t>Adolf "</a:t>
            </a:r>
            <a:r>
              <a:rPr lang="en-US" sz="2400" b="1" dirty="0" err="1">
                <a:solidFill>
                  <a:schemeClr val="bg1">
                    <a:lumMod val="95000"/>
                  </a:schemeClr>
                </a:solidFill>
              </a:rPr>
              <a:t>Adi</a:t>
            </a:r>
            <a:r>
              <a:rPr lang="en-US" sz="2400" b="1" dirty="0">
                <a:solidFill>
                  <a:schemeClr val="bg1">
                    <a:lumMod val="95000"/>
                  </a:schemeClr>
                </a:solidFill>
              </a:rPr>
              <a:t>" </a:t>
            </a:r>
            <a:r>
              <a:rPr lang="en-US" sz="2400" b="1" dirty="0" err="1" smtClean="0">
                <a:solidFill>
                  <a:schemeClr val="bg1">
                    <a:lumMod val="95000"/>
                  </a:schemeClr>
                </a:solidFill>
              </a:rPr>
              <a:t>Dassler</a:t>
            </a:r>
            <a:endParaRPr lang="en-US" sz="2400" dirty="0" smtClean="0">
              <a:solidFill>
                <a:schemeClr val="bg1">
                  <a:lumMod val="95000"/>
                </a:schemeClr>
              </a:solidFill>
            </a:endParaRPr>
          </a:p>
          <a:p>
            <a:r>
              <a:rPr lang="en-US" sz="2400" dirty="0" smtClean="0">
                <a:solidFill>
                  <a:schemeClr val="bg1">
                    <a:lumMod val="95000"/>
                  </a:schemeClr>
                </a:solidFill>
              </a:rPr>
              <a:t>Headquarters: </a:t>
            </a:r>
            <a:r>
              <a:rPr lang="en-US" sz="2400" dirty="0">
                <a:solidFill>
                  <a:schemeClr val="bg1">
                    <a:lumMod val="95000"/>
                  </a:schemeClr>
                </a:solidFill>
              </a:rPr>
              <a:t>Bavaria, Germany</a:t>
            </a:r>
          </a:p>
          <a:p>
            <a:endParaRPr lang="en-US" sz="2400" dirty="0">
              <a:solidFill>
                <a:schemeClr val="bg1">
                  <a:lumMod val="95000"/>
                </a:schemeClr>
              </a:solidFill>
            </a:endParaRPr>
          </a:p>
        </p:txBody>
      </p:sp>
    </p:spTree>
    <p:extLst>
      <p:ext uri="{BB962C8B-B14F-4D97-AF65-F5344CB8AC3E}">
        <p14:creationId xmlns:p14="http://schemas.microsoft.com/office/powerpoint/2010/main" val="2068064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8421" t="8392"/>
          <a:stretch/>
        </p:blipFill>
        <p:spPr>
          <a:xfrm>
            <a:off x="1598150" y="1397999"/>
            <a:ext cx="6745750" cy="5460002"/>
          </a:xfrm>
          <a:prstGeom prst="rect">
            <a:avLst/>
          </a:prstGeom>
        </p:spPr>
      </p:pic>
      <p:sp>
        <p:nvSpPr>
          <p:cNvPr id="5" name="Title 1"/>
          <p:cNvSpPr txBox="1">
            <a:spLocks/>
          </p:cNvSpPr>
          <p:nvPr/>
        </p:nvSpPr>
        <p:spPr>
          <a:xfrm>
            <a:off x="0" y="1"/>
            <a:ext cx="12192000" cy="824894"/>
          </a:xfrm>
          <a:prstGeom prst="rect">
            <a:avLst/>
          </a:prstGeom>
          <a:solidFill>
            <a:schemeClr val="bg1">
              <a:lumMod val="75000"/>
              <a:alpha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000" b="1" dirty="0"/>
              <a:t>Company background </a:t>
            </a:r>
          </a:p>
        </p:txBody>
      </p:sp>
      <p:sp>
        <p:nvSpPr>
          <p:cNvPr id="6" name="TextBox 5"/>
          <p:cNvSpPr txBox="1"/>
          <p:nvPr/>
        </p:nvSpPr>
        <p:spPr>
          <a:xfrm>
            <a:off x="0" y="824895"/>
            <a:ext cx="12192000" cy="584775"/>
          </a:xfrm>
          <a:prstGeom prst="rect">
            <a:avLst/>
          </a:prstGeom>
          <a:solidFill>
            <a:schemeClr val="tx2"/>
          </a:solidFill>
        </p:spPr>
        <p:txBody>
          <a:bodyPr wrap="square" rtlCol="0">
            <a:spAutoFit/>
          </a:bodyPr>
          <a:lstStyle/>
          <a:p>
            <a:pPr algn="r"/>
            <a:r>
              <a:rPr lang="en-US" sz="3200" dirty="0">
                <a:solidFill>
                  <a:schemeClr val="bg1"/>
                </a:solidFill>
              </a:rPr>
              <a:t>About  Adidas Group</a:t>
            </a:r>
          </a:p>
        </p:txBody>
      </p:sp>
      <p:pic>
        <p:nvPicPr>
          <p:cNvPr id="7" name="Picture 6"/>
          <p:cNvPicPr>
            <a:picLocks noChangeAspect="1"/>
          </p:cNvPicPr>
          <p:nvPr/>
        </p:nvPicPr>
        <p:blipFill>
          <a:blip r:embed="rId3"/>
          <a:stretch>
            <a:fillRect/>
          </a:stretch>
        </p:blipFill>
        <p:spPr>
          <a:xfrm>
            <a:off x="0" y="-1"/>
            <a:ext cx="1598150" cy="1421346"/>
          </a:xfrm>
          <a:prstGeom prst="rect">
            <a:avLst/>
          </a:prstGeom>
        </p:spPr>
      </p:pic>
      <p:pic>
        <p:nvPicPr>
          <p:cNvPr id="8" name="Picture 2" descr="https://encrypted-tbn1.gstatic.com/images?q=tbn:ANd9GcRfaRhMzzkMVJq_K9x6NHp4olmsYxd-UiGt-lnN6AoLvY6P2_vpLw"/>
          <p:cNvPicPr>
            <a:picLocks noChangeAspect="1" noChangeArrowheads="1"/>
          </p:cNvPicPr>
          <p:nvPr/>
        </p:nvPicPr>
        <p:blipFill rotWithShape="1">
          <a:blip r:embed="rId4">
            <a:extLst>
              <a:ext uri="{28A0092B-C50C-407E-A947-70E740481C1C}">
                <a14:useLocalDpi xmlns:a14="http://schemas.microsoft.com/office/drawing/2010/main" val="0"/>
              </a:ext>
            </a:extLst>
          </a:blip>
          <a:srcRect l="1360" t="30137" r="65377" b="23587"/>
          <a:stretch/>
        </p:blipFill>
        <p:spPr bwMode="auto">
          <a:xfrm rot="5400000">
            <a:off x="-1930928" y="3340596"/>
            <a:ext cx="5460004" cy="15981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8343900" y="1397998"/>
            <a:ext cx="3848100" cy="2526302"/>
          </a:xfrm>
          <a:prstGeom prst="rect">
            <a:avLst/>
          </a:prstGeom>
        </p:spPr>
      </p:pic>
      <p:pic>
        <p:nvPicPr>
          <p:cNvPr id="17410" name="Picture 2" descr="https://encrypted-tbn0.gstatic.com/images?q=tbn:ANd9GcQHQd3DyObIONzLV7hDvKT10dwSq7ITiT4o--2XCWna7ZIEf7u73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3901" y="3924300"/>
            <a:ext cx="38481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509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1"/>
            <a:ext cx="12192000" cy="824894"/>
          </a:xfrm>
          <a:prstGeom prst="rect">
            <a:avLst/>
          </a:prstGeom>
          <a:solidFill>
            <a:schemeClr val="bg1">
              <a:lumMod val="75000"/>
              <a:alpha val="80000"/>
            </a:schemeClr>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6000" b="1" dirty="0"/>
              <a:t>Company background </a:t>
            </a:r>
          </a:p>
        </p:txBody>
      </p:sp>
      <p:sp>
        <p:nvSpPr>
          <p:cNvPr id="9" name="TextBox 8"/>
          <p:cNvSpPr txBox="1"/>
          <p:nvPr/>
        </p:nvSpPr>
        <p:spPr>
          <a:xfrm>
            <a:off x="0" y="824895"/>
            <a:ext cx="12192000" cy="584775"/>
          </a:xfrm>
          <a:prstGeom prst="rect">
            <a:avLst/>
          </a:prstGeom>
          <a:solidFill>
            <a:schemeClr val="tx2"/>
          </a:solidFill>
        </p:spPr>
        <p:txBody>
          <a:bodyPr wrap="square" rtlCol="0">
            <a:spAutoFit/>
          </a:bodyPr>
          <a:lstStyle/>
          <a:p>
            <a:pPr algn="r"/>
            <a:r>
              <a:rPr lang="en-US" sz="3200" dirty="0" smtClean="0">
                <a:solidFill>
                  <a:schemeClr val="bg1"/>
                </a:solidFill>
              </a:rPr>
              <a:t>Overall Brand and Sub-brands</a:t>
            </a:r>
            <a:endParaRPr lang="en-US" sz="3200" dirty="0">
              <a:solidFill>
                <a:schemeClr val="bg1"/>
              </a:solidFill>
            </a:endParaRPr>
          </a:p>
        </p:txBody>
      </p:sp>
      <p:pic>
        <p:nvPicPr>
          <p:cNvPr id="10" name="Picture 9"/>
          <p:cNvPicPr>
            <a:picLocks noChangeAspect="1"/>
          </p:cNvPicPr>
          <p:nvPr/>
        </p:nvPicPr>
        <p:blipFill>
          <a:blip r:embed="rId2"/>
          <a:stretch>
            <a:fillRect/>
          </a:stretch>
        </p:blipFill>
        <p:spPr>
          <a:xfrm>
            <a:off x="0" y="-1"/>
            <a:ext cx="1598150" cy="1421346"/>
          </a:xfrm>
          <a:prstGeom prst="rect">
            <a:avLst/>
          </a:prstGeom>
        </p:spPr>
      </p:pic>
      <p:pic>
        <p:nvPicPr>
          <p:cNvPr id="7" name="Picture 6"/>
          <p:cNvPicPr>
            <a:picLocks noChangeAspect="1"/>
          </p:cNvPicPr>
          <p:nvPr/>
        </p:nvPicPr>
        <p:blipFill>
          <a:blip r:embed="rId3"/>
          <a:stretch>
            <a:fillRect/>
          </a:stretch>
        </p:blipFill>
        <p:spPr>
          <a:xfrm>
            <a:off x="1598151" y="1409670"/>
            <a:ext cx="10593850" cy="5311170"/>
          </a:xfrm>
          <a:prstGeom prst="rect">
            <a:avLst/>
          </a:prstGeom>
        </p:spPr>
      </p:pic>
      <p:sp>
        <p:nvSpPr>
          <p:cNvPr id="14" name="TextBox 13"/>
          <p:cNvSpPr txBox="1"/>
          <p:nvPr/>
        </p:nvSpPr>
        <p:spPr>
          <a:xfrm>
            <a:off x="4739184" y="6197620"/>
            <a:ext cx="3736374" cy="523220"/>
          </a:xfrm>
          <a:prstGeom prst="rect">
            <a:avLst/>
          </a:prstGeom>
          <a:solidFill>
            <a:schemeClr val="accent3">
              <a:lumMod val="20000"/>
              <a:lumOff val="80000"/>
            </a:schemeClr>
          </a:solidFill>
        </p:spPr>
        <p:txBody>
          <a:bodyPr wrap="square" rtlCol="0">
            <a:spAutoFit/>
          </a:bodyPr>
          <a:lstStyle/>
          <a:p>
            <a:pPr algn="ctr"/>
            <a:r>
              <a:rPr lang="en-US" sz="2800" b="1" dirty="0" smtClean="0"/>
              <a:t>% of Group Sales</a:t>
            </a:r>
            <a:endParaRPr lang="en-US" sz="2800" b="1" dirty="0"/>
          </a:p>
        </p:txBody>
      </p:sp>
      <p:pic>
        <p:nvPicPr>
          <p:cNvPr id="15" name="Picture 2" descr="https://encrypted-tbn1.gstatic.com/images?q=tbn:ANd9GcRfaRhMzzkMVJq_K9x6NHp4olmsYxd-UiGt-lnN6AoLvY6P2_vpLw"/>
          <p:cNvPicPr>
            <a:picLocks noChangeAspect="1" noChangeArrowheads="1"/>
          </p:cNvPicPr>
          <p:nvPr/>
        </p:nvPicPr>
        <p:blipFill rotWithShape="1">
          <a:blip r:embed="rId4">
            <a:extLst>
              <a:ext uri="{28A0092B-C50C-407E-A947-70E740481C1C}">
                <a14:useLocalDpi xmlns:a14="http://schemas.microsoft.com/office/drawing/2010/main" val="0"/>
              </a:ext>
            </a:extLst>
          </a:blip>
          <a:srcRect l="1360" t="30137" r="65377" b="23587"/>
          <a:stretch/>
        </p:blipFill>
        <p:spPr bwMode="auto">
          <a:xfrm rot="5400000">
            <a:off x="-1930928" y="3340596"/>
            <a:ext cx="5460004" cy="159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08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ounded Rectangle 15"/>
          <p:cNvSpPr/>
          <p:nvPr/>
        </p:nvSpPr>
        <p:spPr>
          <a:xfrm>
            <a:off x="6070794" y="396561"/>
            <a:ext cx="5703863" cy="1785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776927" y="2443381"/>
            <a:ext cx="6833673" cy="4278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45EF9EFB-1CFF-4118-B273-29EF4E7AE598}" type="slidenum">
              <a:rPr lang="en-US" smtClean="0">
                <a:solidFill>
                  <a:prstClr val="white">
                    <a:tint val="75000"/>
                  </a:prstClr>
                </a:solidFill>
              </a:rPr>
              <a:pPr>
                <a:defRPr/>
              </a:pPr>
              <a:t>5</a:t>
            </a:fld>
            <a:endParaRPr lang="en-US" dirty="0">
              <a:solidFill>
                <a:prstClr val="white">
                  <a:tint val="75000"/>
                </a:prstClr>
              </a:solidFill>
            </a:endParaRPr>
          </a:p>
        </p:txBody>
      </p:sp>
      <p:sp>
        <p:nvSpPr>
          <p:cNvPr id="5" name="Rectangle 4"/>
          <p:cNvSpPr/>
          <p:nvPr/>
        </p:nvSpPr>
        <p:spPr>
          <a:xfrm>
            <a:off x="6269502" y="396561"/>
            <a:ext cx="6096000" cy="1785104"/>
          </a:xfrm>
          <a:prstGeom prst="rect">
            <a:avLst/>
          </a:prstGeom>
        </p:spPr>
        <p:txBody>
          <a:bodyPr>
            <a:spAutoFit/>
          </a:bodyPr>
          <a:lstStyle/>
          <a:p>
            <a:r>
              <a:rPr lang="en-US" sz="2000" b="1" u="sng" dirty="0" smtClean="0"/>
              <a:t>MISSION </a:t>
            </a:r>
          </a:p>
          <a:p>
            <a:pPr>
              <a:buFont typeface="Arial" panose="020B0604020202020204" pitchFamily="34" charset="0"/>
              <a:buChar char="•"/>
            </a:pPr>
            <a:r>
              <a:rPr lang="en-US" dirty="0"/>
              <a:t>The </a:t>
            </a:r>
            <a:r>
              <a:rPr lang="en-US" dirty="0" err="1"/>
              <a:t>adidas</a:t>
            </a:r>
            <a:r>
              <a:rPr lang="en-US" dirty="0"/>
              <a:t> Group strives to be the global leader in the sporting goods industry with brands built on a passion for sports and a sporting lifestyle. We are committed to continuously strengthening our brands and products to improve our competitive position.</a:t>
            </a:r>
            <a:endParaRPr lang="th-TH" dirty="0"/>
          </a:p>
        </p:txBody>
      </p:sp>
      <p:sp>
        <p:nvSpPr>
          <p:cNvPr id="6" name="Rectangle 5"/>
          <p:cNvSpPr/>
          <p:nvPr/>
        </p:nvSpPr>
        <p:spPr>
          <a:xfrm>
            <a:off x="2219179" y="2443381"/>
            <a:ext cx="6096000" cy="4278094"/>
          </a:xfrm>
          <a:prstGeom prst="rect">
            <a:avLst/>
          </a:prstGeom>
        </p:spPr>
        <p:txBody>
          <a:bodyPr wrap="square">
            <a:spAutoFit/>
          </a:bodyPr>
          <a:lstStyle/>
          <a:p>
            <a:r>
              <a:rPr lang="en-US" sz="2000" b="1" u="sng" dirty="0" smtClean="0"/>
              <a:t>VISION</a:t>
            </a:r>
          </a:p>
          <a:p>
            <a:pPr marL="285750" indent="-285750">
              <a:buFont typeface="Arial" pitchFamily="34" charset="0"/>
              <a:buChar char="•"/>
            </a:pPr>
            <a:r>
              <a:rPr lang="en-US" dirty="0" smtClean="0"/>
              <a:t>The company is </a:t>
            </a:r>
            <a:r>
              <a:rPr lang="en-US" b="1" dirty="0" smtClean="0"/>
              <a:t>innovation and design leaders</a:t>
            </a:r>
            <a:r>
              <a:rPr lang="en-US" dirty="0" smtClean="0"/>
              <a:t> who seek to help athletes of all skill levels achieve peak performance with every product we bring to market.</a:t>
            </a:r>
          </a:p>
          <a:p>
            <a:pPr marL="342900" indent="-342900">
              <a:buFont typeface="Arial" pitchFamily="34" charset="0"/>
              <a:buChar char="•"/>
            </a:pPr>
            <a:r>
              <a:rPr lang="en-US" dirty="0" smtClean="0"/>
              <a:t>The company are </a:t>
            </a:r>
            <a:r>
              <a:rPr lang="en-US" b="1" dirty="0" smtClean="0"/>
              <a:t>consumer focused</a:t>
            </a:r>
            <a:r>
              <a:rPr lang="en-US" dirty="0" smtClean="0"/>
              <a:t> and therefore we continuously improve the quality, look, feel, and image of our products and our organizational structures to match and exceed consumer expectations and to provide them with the highest value.</a:t>
            </a:r>
          </a:p>
          <a:p>
            <a:pPr marL="342900" indent="-342900">
              <a:buFont typeface="Arial" pitchFamily="34" charset="0"/>
              <a:buChar char="•"/>
            </a:pPr>
            <a:r>
              <a:rPr lang="en-US" dirty="0" smtClean="0"/>
              <a:t>The company are a </a:t>
            </a:r>
            <a:r>
              <a:rPr lang="en-US" b="1" dirty="0" smtClean="0"/>
              <a:t>global organization that is socially and environmentally responsible</a:t>
            </a:r>
            <a:r>
              <a:rPr lang="en-US" dirty="0" smtClean="0"/>
              <a:t>, that embraces creativity and diversity, and is financially rewarding for our employees and shareholders.</a:t>
            </a:r>
          </a:p>
          <a:p>
            <a:pPr marL="342900" indent="-342900">
              <a:buFont typeface="Arial" pitchFamily="34" charset="0"/>
              <a:buChar char="•"/>
            </a:pPr>
            <a:r>
              <a:rPr lang="en-US" dirty="0" smtClean="0"/>
              <a:t>The company  are </a:t>
            </a:r>
            <a:r>
              <a:rPr lang="en-US" b="1" dirty="0" smtClean="0"/>
              <a:t>dedicated to consistently delivering outstanding financial results</a:t>
            </a:r>
            <a:r>
              <a:rPr lang="en-US" dirty="0" smtClean="0"/>
              <a:t>.</a:t>
            </a:r>
            <a:endParaRPr lang="en-US" dirty="0"/>
          </a:p>
        </p:txBody>
      </p:sp>
      <p:sp>
        <p:nvSpPr>
          <p:cNvPr id="8" name="Chevron 7"/>
          <p:cNvSpPr/>
          <p:nvPr/>
        </p:nvSpPr>
        <p:spPr>
          <a:xfrm>
            <a:off x="4076699" y="643229"/>
            <a:ext cx="998806" cy="998806"/>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3283635" y="643229"/>
            <a:ext cx="998806" cy="998806"/>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18" name="Chevron 17"/>
          <p:cNvSpPr/>
          <p:nvPr/>
        </p:nvSpPr>
        <p:spPr>
          <a:xfrm rot="5400000">
            <a:off x="482700" y="1943978"/>
            <a:ext cx="998806" cy="998806"/>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482700" y="2716711"/>
            <a:ext cx="998806" cy="998806"/>
          </a:xfrm>
          <a:prstGeom prst="chevron">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sp>
        <p:nvSpPr>
          <p:cNvPr id="14" name="Title 1"/>
          <p:cNvSpPr>
            <a:spLocks noGrp="1"/>
          </p:cNvSpPr>
          <p:nvPr>
            <p:ph type="title"/>
          </p:nvPr>
        </p:nvSpPr>
        <p:spPr>
          <a:xfrm>
            <a:off x="713640" y="496973"/>
            <a:ext cx="10515600" cy="1325563"/>
          </a:xfrm>
        </p:spPr>
        <p:txBody>
          <a:bodyPr>
            <a:normAutofit/>
          </a:bodyPr>
          <a:lstStyle/>
          <a:p>
            <a:r>
              <a:rPr lang="en-US" sz="5400" dirty="0" smtClean="0">
                <a:solidFill>
                  <a:schemeClr val="bg1">
                    <a:lumMod val="95000"/>
                  </a:schemeClr>
                </a:solidFill>
              </a:rPr>
              <a:t>ADIDAS</a:t>
            </a:r>
            <a:endParaRPr lang="en-US" sz="5400" dirty="0">
              <a:solidFill>
                <a:schemeClr val="bg1">
                  <a:lumMod val="95000"/>
                </a:schemeClr>
              </a:solidFill>
            </a:endParaRPr>
          </a:p>
        </p:txBody>
      </p:sp>
    </p:spTree>
    <p:extLst>
      <p:ext uri="{BB962C8B-B14F-4D97-AF65-F5344CB8AC3E}">
        <p14:creationId xmlns:p14="http://schemas.microsoft.com/office/powerpoint/2010/main" val="3938254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178154" y="5758543"/>
            <a:ext cx="4013845" cy="109945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0" y="1"/>
            <a:ext cx="12192000" cy="824894"/>
          </a:xfrm>
          <a:solidFill>
            <a:schemeClr val="bg1">
              <a:lumMod val="75000"/>
              <a:alpha val="80000"/>
            </a:schemeClr>
          </a:solidFill>
        </p:spPr>
        <p:txBody>
          <a:bodyPr anchor="t">
            <a:normAutofit fontScale="90000"/>
          </a:bodyPr>
          <a:lstStyle/>
          <a:p>
            <a:pPr algn="r"/>
            <a:r>
              <a:rPr lang="en-US" sz="6000" b="1" dirty="0" smtClean="0"/>
              <a:t>External Analysis</a:t>
            </a:r>
            <a:endParaRPr lang="en-US" sz="6000" b="1" dirty="0"/>
          </a:p>
        </p:txBody>
      </p:sp>
      <p:sp>
        <p:nvSpPr>
          <p:cNvPr id="4" name="TextBox 3"/>
          <p:cNvSpPr txBox="1"/>
          <p:nvPr/>
        </p:nvSpPr>
        <p:spPr>
          <a:xfrm>
            <a:off x="6629400" y="-870857"/>
            <a:ext cx="184731" cy="369332"/>
          </a:xfrm>
          <a:prstGeom prst="rect">
            <a:avLst/>
          </a:prstGeom>
          <a:noFill/>
        </p:spPr>
        <p:txBody>
          <a:bodyPr wrap="none" rtlCol="0">
            <a:spAutoFit/>
          </a:bodyPr>
          <a:lstStyle/>
          <a:p>
            <a:endParaRPr lang="en-US" dirty="0"/>
          </a:p>
        </p:txBody>
      </p:sp>
      <p:sp>
        <p:nvSpPr>
          <p:cNvPr id="6" name="TextBox 5"/>
          <p:cNvSpPr txBox="1"/>
          <p:nvPr/>
        </p:nvSpPr>
        <p:spPr>
          <a:xfrm>
            <a:off x="11342914" y="4463143"/>
            <a:ext cx="914400" cy="914400"/>
          </a:xfrm>
          <a:prstGeom prst="rect">
            <a:avLst/>
          </a:prstGeom>
          <a:noFill/>
        </p:spPr>
        <p:txBody>
          <a:bodyPr wrap="square" rtlCol="0">
            <a:spAutoFit/>
          </a:bodyPr>
          <a:lstStyle/>
          <a:p>
            <a:endParaRPr lang="en-US" dirty="0"/>
          </a:p>
        </p:txBody>
      </p:sp>
      <p:sp>
        <p:nvSpPr>
          <p:cNvPr id="7" name="TextBox 6"/>
          <p:cNvSpPr txBox="1"/>
          <p:nvPr/>
        </p:nvSpPr>
        <p:spPr>
          <a:xfrm>
            <a:off x="0" y="824895"/>
            <a:ext cx="12192000" cy="584775"/>
          </a:xfrm>
          <a:prstGeom prst="rect">
            <a:avLst/>
          </a:prstGeom>
          <a:solidFill>
            <a:schemeClr val="tx2"/>
          </a:solidFill>
        </p:spPr>
        <p:txBody>
          <a:bodyPr wrap="square" rtlCol="0">
            <a:spAutoFit/>
          </a:bodyPr>
          <a:lstStyle/>
          <a:p>
            <a:pPr algn="r"/>
            <a:r>
              <a:rPr lang="en-US" sz="3200" dirty="0" smtClean="0">
                <a:solidFill>
                  <a:schemeClr val="bg1"/>
                </a:solidFill>
              </a:rPr>
              <a:t>COMPETITORS ANALYSIS</a:t>
            </a:r>
            <a:endParaRPr lang="en-US" sz="3200" dirty="0">
              <a:solidFill>
                <a:schemeClr val="bg1"/>
              </a:solidFill>
            </a:endParaRPr>
          </a:p>
        </p:txBody>
      </p:sp>
      <p:pic>
        <p:nvPicPr>
          <p:cNvPr id="3" name="Picture 2"/>
          <p:cNvPicPr>
            <a:picLocks noChangeAspect="1"/>
          </p:cNvPicPr>
          <p:nvPr/>
        </p:nvPicPr>
        <p:blipFill rotWithShape="1">
          <a:blip r:embed="rId2"/>
          <a:srcRect l="9160" t="1905" r="7973" b="395"/>
          <a:stretch/>
        </p:blipFill>
        <p:spPr>
          <a:xfrm>
            <a:off x="-1" y="1409670"/>
            <a:ext cx="8178156" cy="5448330"/>
          </a:xfrm>
          <a:prstGeom prst="rect">
            <a:avLst/>
          </a:prstGeom>
        </p:spPr>
      </p:pic>
      <p:pic>
        <p:nvPicPr>
          <p:cNvPr id="8" name="Picture 7"/>
          <p:cNvPicPr>
            <a:picLocks noChangeAspect="1"/>
          </p:cNvPicPr>
          <p:nvPr/>
        </p:nvPicPr>
        <p:blipFill>
          <a:blip r:embed="rId3"/>
          <a:stretch>
            <a:fillRect/>
          </a:stretch>
        </p:blipFill>
        <p:spPr>
          <a:xfrm>
            <a:off x="8178153" y="1409670"/>
            <a:ext cx="4013845" cy="4348873"/>
          </a:xfrm>
          <a:prstGeom prst="rect">
            <a:avLst/>
          </a:prstGeom>
        </p:spPr>
      </p:pic>
      <p:sp>
        <p:nvSpPr>
          <p:cNvPr id="9" name="Rectangle 8"/>
          <p:cNvSpPr/>
          <p:nvPr/>
        </p:nvSpPr>
        <p:spPr>
          <a:xfrm>
            <a:off x="8178154" y="5758543"/>
            <a:ext cx="4013845" cy="1015663"/>
          </a:xfrm>
          <a:prstGeom prst="rect">
            <a:avLst/>
          </a:prstGeom>
        </p:spPr>
        <p:txBody>
          <a:bodyPr wrap="square" anchor="ctr">
            <a:spAutoFit/>
          </a:bodyPr>
          <a:lstStyle/>
          <a:p>
            <a:r>
              <a:rPr lang="en-US" sz="2000" b="1" dirty="0" smtClean="0"/>
              <a:t>Credit  </a:t>
            </a:r>
            <a:r>
              <a:rPr lang="en-US" sz="2000" dirty="0" smtClean="0"/>
              <a:t>http</a:t>
            </a:r>
            <a:r>
              <a:rPr lang="en-US" sz="2000" dirty="0"/>
              <a:t>://ridgewoodavenuejournal.blogspot.com/2013/06/footwear.html</a:t>
            </a:r>
          </a:p>
        </p:txBody>
      </p:sp>
      <p:sp>
        <p:nvSpPr>
          <p:cNvPr id="12" name="TextBox 11"/>
          <p:cNvSpPr txBox="1"/>
          <p:nvPr/>
        </p:nvSpPr>
        <p:spPr>
          <a:xfrm>
            <a:off x="10451777" y="1443689"/>
            <a:ext cx="533400" cy="400110"/>
          </a:xfrm>
          <a:prstGeom prst="rect">
            <a:avLst/>
          </a:prstGeom>
          <a:solidFill>
            <a:schemeClr val="accent6"/>
          </a:solidFill>
        </p:spPr>
        <p:txBody>
          <a:bodyPr wrap="square" rtlCol="0">
            <a:spAutoFit/>
          </a:bodyPr>
          <a:lstStyle/>
          <a:p>
            <a:r>
              <a:rPr lang="en-US" sz="2000" b="1" dirty="0" smtClean="0"/>
              <a:t>1</a:t>
            </a:r>
            <a:r>
              <a:rPr lang="en-US" sz="2000" b="1" baseline="30000" dirty="0" smtClean="0"/>
              <a:t>st</a:t>
            </a:r>
            <a:r>
              <a:rPr lang="en-US" sz="2000" b="1" dirty="0" smtClean="0"/>
              <a:t> </a:t>
            </a:r>
            <a:endParaRPr lang="en-US" sz="2000" b="1" dirty="0"/>
          </a:p>
        </p:txBody>
      </p:sp>
      <p:sp>
        <p:nvSpPr>
          <p:cNvPr id="14" name="TextBox 13"/>
          <p:cNvSpPr txBox="1"/>
          <p:nvPr/>
        </p:nvSpPr>
        <p:spPr>
          <a:xfrm>
            <a:off x="10453268" y="2300607"/>
            <a:ext cx="533400" cy="400110"/>
          </a:xfrm>
          <a:prstGeom prst="rect">
            <a:avLst/>
          </a:prstGeom>
          <a:solidFill>
            <a:schemeClr val="accent6"/>
          </a:solidFill>
        </p:spPr>
        <p:txBody>
          <a:bodyPr wrap="square" rtlCol="0">
            <a:spAutoFit/>
          </a:bodyPr>
          <a:lstStyle/>
          <a:p>
            <a:r>
              <a:rPr lang="en-US" sz="2000" b="1" dirty="0" smtClean="0"/>
              <a:t>2</a:t>
            </a:r>
            <a:r>
              <a:rPr lang="en-US" sz="2000" b="1" baseline="30000" dirty="0" smtClean="0"/>
              <a:t>nd</a:t>
            </a:r>
            <a:r>
              <a:rPr lang="en-US" sz="2000" b="1" dirty="0" smtClean="0"/>
              <a:t> </a:t>
            </a:r>
            <a:endParaRPr lang="en-US" sz="2000" b="1" dirty="0"/>
          </a:p>
        </p:txBody>
      </p:sp>
      <p:sp>
        <p:nvSpPr>
          <p:cNvPr id="16" name="Right Bracket 15"/>
          <p:cNvSpPr/>
          <p:nvPr/>
        </p:nvSpPr>
        <p:spPr>
          <a:xfrm>
            <a:off x="10232569" y="1451075"/>
            <a:ext cx="153892" cy="339595"/>
          </a:xfrm>
          <a:prstGeom prst="rightBracket">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ket 17"/>
          <p:cNvSpPr/>
          <p:nvPr/>
        </p:nvSpPr>
        <p:spPr>
          <a:xfrm>
            <a:off x="10232569" y="1894969"/>
            <a:ext cx="153892" cy="761145"/>
          </a:xfrm>
          <a:prstGeom prst="rightBracket">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0475040" y="2748462"/>
            <a:ext cx="533400" cy="400110"/>
          </a:xfrm>
          <a:prstGeom prst="rect">
            <a:avLst/>
          </a:prstGeom>
          <a:solidFill>
            <a:schemeClr val="accent6"/>
          </a:solidFill>
        </p:spPr>
        <p:txBody>
          <a:bodyPr wrap="square" rtlCol="0">
            <a:spAutoFit/>
          </a:bodyPr>
          <a:lstStyle/>
          <a:p>
            <a:r>
              <a:rPr lang="en-US" sz="2000" b="1" dirty="0" smtClean="0"/>
              <a:t>3</a:t>
            </a:r>
            <a:r>
              <a:rPr lang="en-US" sz="2000" b="1" baseline="30000" dirty="0" smtClean="0"/>
              <a:t>rd</a:t>
            </a:r>
            <a:r>
              <a:rPr lang="en-US" sz="2000" b="1" dirty="0" smtClean="0"/>
              <a:t> </a:t>
            </a:r>
            <a:endParaRPr lang="en-US" sz="2000" b="1" dirty="0"/>
          </a:p>
        </p:txBody>
      </p:sp>
      <p:sp>
        <p:nvSpPr>
          <p:cNvPr id="20" name="Right Bracket 19"/>
          <p:cNvSpPr/>
          <p:nvPr/>
        </p:nvSpPr>
        <p:spPr>
          <a:xfrm>
            <a:off x="10255832" y="2755848"/>
            <a:ext cx="153892" cy="339595"/>
          </a:xfrm>
          <a:prstGeom prst="rightBracket">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0475040" y="3217216"/>
            <a:ext cx="533400" cy="400110"/>
          </a:xfrm>
          <a:prstGeom prst="rect">
            <a:avLst/>
          </a:prstGeom>
          <a:solidFill>
            <a:schemeClr val="accent6"/>
          </a:solidFill>
        </p:spPr>
        <p:txBody>
          <a:bodyPr wrap="square" rtlCol="0">
            <a:spAutoFit/>
          </a:bodyPr>
          <a:lstStyle/>
          <a:p>
            <a:r>
              <a:rPr lang="en-US" sz="2000" b="1" dirty="0" smtClean="0"/>
              <a:t>4</a:t>
            </a:r>
            <a:r>
              <a:rPr lang="en-US" sz="2000" b="1" baseline="30000" dirty="0" smtClean="0"/>
              <a:t>th</a:t>
            </a:r>
            <a:r>
              <a:rPr lang="en-US" sz="2000" b="1" dirty="0" smtClean="0"/>
              <a:t> </a:t>
            </a:r>
            <a:endParaRPr lang="en-US" sz="2000" b="1" dirty="0"/>
          </a:p>
        </p:txBody>
      </p:sp>
      <p:sp>
        <p:nvSpPr>
          <p:cNvPr id="22" name="Right Bracket 21"/>
          <p:cNvSpPr/>
          <p:nvPr/>
        </p:nvSpPr>
        <p:spPr>
          <a:xfrm>
            <a:off x="10255832" y="3224602"/>
            <a:ext cx="153892" cy="339595"/>
          </a:xfrm>
          <a:prstGeom prst="rightBracket">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0475040" y="3630054"/>
            <a:ext cx="533400" cy="400110"/>
          </a:xfrm>
          <a:prstGeom prst="rect">
            <a:avLst/>
          </a:prstGeom>
          <a:solidFill>
            <a:schemeClr val="accent6"/>
          </a:solidFill>
        </p:spPr>
        <p:txBody>
          <a:bodyPr wrap="square" rtlCol="0">
            <a:spAutoFit/>
          </a:bodyPr>
          <a:lstStyle/>
          <a:p>
            <a:r>
              <a:rPr lang="en-US" sz="2000" b="1" dirty="0" smtClean="0"/>
              <a:t>5</a:t>
            </a:r>
            <a:r>
              <a:rPr lang="en-US" sz="2000" b="1" baseline="30000" dirty="0" smtClean="0"/>
              <a:t>th</a:t>
            </a:r>
            <a:r>
              <a:rPr lang="en-US" sz="2000" b="1" dirty="0" smtClean="0"/>
              <a:t> </a:t>
            </a:r>
            <a:endParaRPr lang="en-US" sz="2000" b="1" dirty="0"/>
          </a:p>
        </p:txBody>
      </p:sp>
      <p:sp>
        <p:nvSpPr>
          <p:cNvPr id="24" name="Right Bracket 23"/>
          <p:cNvSpPr/>
          <p:nvPr/>
        </p:nvSpPr>
        <p:spPr>
          <a:xfrm>
            <a:off x="10255832" y="3637440"/>
            <a:ext cx="153892" cy="339595"/>
          </a:xfrm>
          <a:prstGeom prst="rightBracket">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7" name="Picture 26"/>
          <p:cNvPicPr>
            <a:picLocks noChangeAspect="1"/>
          </p:cNvPicPr>
          <p:nvPr/>
        </p:nvPicPr>
        <p:blipFill>
          <a:blip r:embed="rId4"/>
          <a:stretch>
            <a:fillRect/>
          </a:stretch>
        </p:blipFill>
        <p:spPr>
          <a:xfrm>
            <a:off x="0" y="-1"/>
            <a:ext cx="1598150" cy="1421346"/>
          </a:xfrm>
          <a:prstGeom prst="rect">
            <a:avLst/>
          </a:prstGeom>
        </p:spPr>
      </p:pic>
      <p:cxnSp>
        <p:nvCxnSpPr>
          <p:cNvPr id="28" name="Straight Connector 27"/>
          <p:cNvCxnSpPr/>
          <p:nvPr/>
        </p:nvCxnSpPr>
        <p:spPr>
          <a:xfrm flipH="1">
            <a:off x="8183825" y="1374644"/>
            <a:ext cx="3175" cy="5483356"/>
          </a:xfrm>
          <a:prstGeom prst="line">
            <a:avLst/>
          </a:prstGeom>
          <a:ln w="635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49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902" y="3185318"/>
            <a:ext cx="2459451" cy="4351338"/>
          </a:xfrm>
        </p:spPr>
      </p:pic>
      <p:sp>
        <p:nvSpPr>
          <p:cNvPr id="4" name="Slide Number Placeholder 3"/>
          <p:cNvSpPr>
            <a:spLocks noGrp="1"/>
          </p:cNvSpPr>
          <p:nvPr>
            <p:ph type="sldNum" sz="quarter" idx="12"/>
          </p:nvPr>
        </p:nvSpPr>
        <p:spPr/>
        <p:txBody>
          <a:bodyPr/>
          <a:lstStyle/>
          <a:p>
            <a:pPr>
              <a:defRPr/>
            </a:pPr>
            <a:fld id="{45EF9EFB-1CFF-4118-B273-29EF4E7AE598}" type="slidenum">
              <a:rPr lang="en-US" smtClean="0">
                <a:solidFill>
                  <a:prstClr val="white">
                    <a:tint val="75000"/>
                  </a:prstClr>
                </a:solidFill>
              </a:rPr>
              <a:pPr>
                <a:defRPr/>
              </a:pPr>
              <a:t>7</a:t>
            </a:fld>
            <a:endParaRPr lang="en-US" dirty="0">
              <a:solidFill>
                <a:prstClr val="white">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24000" y="1066800"/>
            <a:ext cx="4267200" cy="1981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Rectangle 7"/>
          <p:cNvSpPr/>
          <p:nvPr/>
        </p:nvSpPr>
        <p:spPr>
          <a:xfrm>
            <a:off x="6405282" y="1066800"/>
            <a:ext cx="4267200" cy="19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 name="TextBox 5"/>
          <p:cNvSpPr txBox="1"/>
          <p:nvPr/>
        </p:nvSpPr>
        <p:spPr>
          <a:xfrm>
            <a:off x="1524000" y="1066801"/>
            <a:ext cx="4267200" cy="2062103"/>
          </a:xfrm>
          <a:prstGeom prst="rect">
            <a:avLst/>
          </a:prstGeom>
          <a:noFill/>
        </p:spPr>
        <p:txBody>
          <a:bodyPr wrap="square" rtlCol="0">
            <a:spAutoFit/>
          </a:bodyPr>
          <a:lstStyle/>
          <a:p>
            <a:r>
              <a:rPr lang="en-US" sz="1600" b="1" u="sng" dirty="0"/>
              <a:t>STRENGTH</a:t>
            </a:r>
          </a:p>
          <a:p>
            <a:pPr marL="285750" indent="-285750">
              <a:buFont typeface="Arial" pitchFamily="34" charset="0"/>
              <a:buChar char="•"/>
            </a:pPr>
            <a:r>
              <a:rPr lang="en-US" sz="1600" dirty="0"/>
              <a:t>Financial strength</a:t>
            </a:r>
          </a:p>
          <a:p>
            <a:pPr marL="285750" indent="-285750">
              <a:buFont typeface="Arial" pitchFamily="34" charset="0"/>
              <a:buChar char="•"/>
            </a:pPr>
            <a:r>
              <a:rPr lang="en-US" sz="1600" dirty="0"/>
              <a:t>Effective marketing strategy, distribution mix, diverse brand portfolio and Supply Chain Management and Innovations</a:t>
            </a:r>
          </a:p>
          <a:p>
            <a:pPr marL="285750" indent="-285750">
              <a:buFont typeface="Arial" pitchFamily="34" charset="0"/>
              <a:buChar char="•"/>
            </a:pPr>
            <a:r>
              <a:rPr lang="en-US" sz="1600" dirty="0"/>
              <a:t>Brand Value</a:t>
            </a:r>
          </a:p>
          <a:p>
            <a:pPr marL="285750" indent="-285750">
              <a:buFont typeface="Arial" pitchFamily="34" charset="0"/>
              <a:buChar char="•"/>
            </a:pPr>
            <a:r>
              <a:rPr lang="en-US" sz="1600" dirty="0"/>
              <a:t>The company has worldwide presence and is internationally recognized.</a:t>
            </a:r>
            <a:endParaRPr lang="th-TH" sz="1600" dirty="0"/>
          </a:p>
        </p:txBody>
      </p:sp>
      <p:sp>
        <p:nvSpPr>
          <p:cNvPr id="10" name="TextBox 9"/>
          <p:cNvSpPr txBox="1"/>
          <p:nvPr/>
        </p:nvSpPr>
        <p:spPr>
          <a:xfrm>
            <a:off x="6400800" y="1066800"/>
            <a:ext cx="4267200" cy="1754326"/>
          </a:xfrm>
          <a:prstGeom prst="rect">
            <a:avLst/>
          </a:prstGeom>
          <a:noFill/>
        </p:spPr>
        <p:txBody>
          <a:bodyPr wrap="square" rtlCol="0">
            <a:spAutoFit/>
          </a:bodyPr>
          <a:lstStyle/>
          <a:p>
            <a:r>
              <a:rPr lang="en-US" b="1" u="sng" dirty="0"/>
              <a:t>WEAKNESS</a:t>
            </a:r>
          </a:p>
          <a:p>
            <a:pPr marL="285750" indent="-285750">
              <a:buFont typeface="Arial" pitchFamily="34" charset="0"/>
              <a:buChar char="•"/>
            </a:pPr>
            <a:r>
              <a:rPr lang="en-US" dirty="0"/>
              <a:t>High dependency of raw material prices</a:t>
            </a:r>
          </a:p>
          <a:p>
            <a:pPr marL="285750" indent="-285750">
              <a:buFont typeface="Arial" pitchFamily="34" charset="0"/>
              <a:buChar char="•"/>
            </a:pPr>
            <a:r>
              <a:rPr lang="en-US" dirty="0"/>
              <a:t>Low margin </a:t>
            </a:r>
          </a:p>
          <a:p>
            <a:pPr marL="285750" indent="-285750">
              <a:buFont typeface="Arial" pitchFamily="34" charset="0"/>
              <a:buChar char="•"/>
            </a:pPr>
            <a:r>
              <a:rPr lang="en-US" dirty="0"/>
              <a:t>Poor share price in U.S. Market</a:t>
            </a:r>
          </a:p>
          <a:p>
            <a:pPr marL="285750" indent="-285750">
              <a:buFont typeface="Arial" pitchFamily="34" charset="0"/>
              <a:buChar char="•"/>
            </a:pPr>
            <a:r>
              <a:rPr lang="en-US" dirty="0"/>
              <a:t>Customers have high brand switching</a:t>
            </a:r>
          </a:p>
          <a:p>
            <a:pPr marL="285750" indent="-285750">
              <a:buFont typeface="Arial" pitchFamily="34" charset="0"/>
              <a:buChar char="•"/>
            </a:pPr>
            <a:endParaRPr lang="th-TH" b="1" dirty="0"/>
          </a:p>
        </p:txBody>
      </p:sp>
      <p:sp>
        <p:nvSpPr>
          <p:cNvPr id="11" name="Rectangle 10"/>
          <p:cNvSpPr/>
          <p:nvPr/>
        </p:nvSpPr>
        <p:spPr>
          <a:xfrm>
            <a:off x="1492624" y="3810000"/>
            <a:ext cx="4298576" cy="19812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Rectangle 11"/>
          <p:cNvSpPr/>
          <p:nvPr/>
        </p:nvSpPr>
        <p:spPr>
          <a:xfrm>
            <a:off x="6405282" y="3841376"/>
            <a:ext cx="4262718" cy="19812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h-TH"/>
          </a:p>
        </p:txBody>
      </p:sp>
      <p:sp>
        <p:nvSpPr>
          <p:cNvPr id="13" name="TextBox 12"/>
          <p:cNvSpPr txBox="1"/>
          <p:nvPr/>
        </p:nvSpPr>
        <p:spPr>
          <a:xfrm>
            <a:off x="1492624" y="3837784"/>
            <a:ext cx="4267200" cy="2092881"/>
          </a:xfrm>
          <a:prstGeom prst="rect">
            <a:avLst/>
          </a:prstGeom>
          <a:noFill/>
        </p:spPr>
        <p:txBody>
          <a:bodyPr wrap="square" rtlCol="0">
            <a:spAutoFit/>
          </a:bodyPr>
          <a:lstStyle/>
          <a:p>
            <a:r>
              <a:rPr lang="en-US" sz="1600" b="1" u="sng" dirty="0"/>
              <a:t>OPPORTUNITIES</a:t>
            </a:r>
          </a:p>
          <a:p>
            <a:pPr marL="285750" indent="-285750">
              <a:buFont typeface="Arial" pitchFamily="34" charset="0"/>
              <a:buChar char="•"/>
            </a:pPr>
            <a:r>
              <a:rPr lang="en-US" sz="1600" dirty="0"/>
              <a:t>Investments focused on highest potential markets and channels</a:t>
            </a:r>
          </a:p>
          <a:p>
            <a:pPr marL="285750" indent="-285750">
              <a:buFont typeface="Arial" pitchFamily="34" charset="0"/>
              <a:buChar char="•"/>
            </a:pPr>
            <a:r>
              <a:rPr lang="en-US" sz="1600" dirty="0"/>
              <a:t>Technological innovations </a:t>
            </a:r>
          </a:p>
          <a:p>
            <a:pPr marL="285750" indent="-285750">
              <a:buFont typeface="Arial" pitchFamily="34" charset="0"/>
              <a:buChar char="•"/>
            </a:pPr>
            <a:r>
              <a:rPr lang="en-US" sz="1600" dirty="0"/>
              <a:t>Tie-up with emerging sports teams/clubs/players internationally</a:t>
            </a:r>
          </a:p>
          <a:p>
            <a:pPr marL="285750" indent="-285750">
              <a:buFont typeface="Arial" pitchFamily="34" charset="0"/>
              <a:buChar char="•"/>
            </a:pPr>
            <a:r>
              <a:rPr lang="en-US" sz="1600" dirty="0"/>
              <a:t>Brand building by setting up sports academies</a:t>
            </a:r>
          </a:p>
          <a:p>
            <a:pPr marL="285750" indent="-285750">
              <a:buFont typeface="Arial" pitchFamily="34" charset="0"/>
              <a:buChar char="•"/>
            </a:pPr>
            <a:endParaRPr lang="th-TH" dirty="0"/>
          </a:p>
        </p:txBody>
      </p:sp>
      <p:sp>
        <p:nvSpPr>
          <p:cNvPr id="14" name="TextBox 13"/>
          <p:cNvSpPr txBox="1"/>
          <p:nvPr/>
        </p:nvSpPr>
        <p:spPr>
          <a:xfrm>
            <a:off x="6414248" y="3810000"/>
            <a:ext cx="4267200" cy="2031325"/>
          </a:xfrm>
          <a:prstGeom prst="rect">
            <a:avLst/>
          </a:prstGeom>
          <a:noFill/>
        </p:spPr>
        <p:txBody>
          <a:bodyPr wrap="square" rtlCol="0">
            <a:spAutoFit/>
          </a:bodyPr>
          <a:lstStyle/>
          <a:p>
            <a:r>
              <a:rPr lang="en-US" b="1" u="sng" dirty="0">
                <a:solidFill>
                  <a:schemeClr val="bg1">
                    <a:lumMod val="95000"/>
                  </a:schemeClr>
                </a:solidFill>
              </a:rPr>
              <a:t>THREATHS</a:t>
            </a:r>
          </a:p>
          <a:p>
            <a:pPr marL="285750" indent="-285750">
              <a:buFont typeface="Arial" pitchFamily="34" charset="0"/>
              <a:buChar char="•"/>
            </a:pPr>
            <a:r>
              <a:rPr lang="en-US" dirty="0">
                <a:solidFill>
                  <a:schemeClr val="bg1">
                    <a:lumMod val="95000"/>
                  </a:schemeClr>
                </a:solidFill>
              </a:rPr>
              <a:t>Price fluctuation in raw materials</a:t>
            </a:r>
          </a:p>
          <a:p>
            <a:pPr marL="285750" indent="-285750">
              <a:buFont typeface="Arial" pitchFamily="34" charset="0"/>
              <a:buChar char="•"/>
            </a:pPr>
            <a:r>
              <a:rPr lang="en-US" dirty="0">
                <a:solidFill>
                  <a:schemeClr val="bg1">
                    <a:lumMod val="95000"/>
                  </a:schemeClr>
                </a:solidFill>
              </a:rPr>
              <a:t>Unstable currencies exchange</a:t>
            </a:r>
          </a:p>
          <a:p>
            <a:pPr marL="285750" indent="-285750">
              <a:buFont typeface="Arial" pitchFamily="34" charset="0"/>
              <a:buChar char="•"/>
            </a:pPr>
            <a:r>
              <a:rPr lang="en-US" dirty="0">
                <a:solidFill>
                  <a:schemeClr val="bg1">
                    <a:lumMod val="95000"/>
                  </a:schemeClr>
                </a:solidFill>
              </a:rPr>
              <a:t>Other brands offer more styles and varieties</a:t>
            </a:r>
          </a:p>
          <a:p>
            <a:pPr marL="285750" indent="-285750">
              <a:buFont typeface="Arial" pitchFamily="34" charset="0"/>
              <a:buChar char="•"/>
            </a:pPr>
            <a:r>
              <a:rPr lang="en-US" dirty="0">
                <a:solidFill>
                  <a:schemeClr val="bg1">
                    <a:lumMod val="95000"/>
                  </a:schemeClr>
                </a:solidFill>
              </a:rPr>
              <a:t>Pirated/fake imitations affect brand </a:t>
            </a:r>
            <a:r>
              <a:rPr lang="en-US" dirty="0" err="1">
                <a:solidFill>
                  <a:schemeClr val="bg1">
                    <a:lumMod val="95000"/>
                  </a:schemeClr>
                </a:solidFill>
              </a:rPr>
              <a:t>imagec</a:t>
            </a:r>
            <a:endParaRPr lang="en-US" dirty="0">
              <a:solidFill>
                <a:schemeClr val="bg1">
                  <a:lumMod val="95000"/>
                </a:schemeClr>
              </a:solidFill>
            </a:endParaRPr>
          </a:p>
        </p:txBody>
      </p:sp>
      <p:pic>
        <p:nvPicPr>
          <p:cNvPr id="15" name="Picture 14"/>
          <p:cNvPicPr>
            <a:picLocks noChangeAspect="1"/>
          </p:cNvPicPr>
          <p:nvPr/>
        </p:nvPicPr>
        <p:blipFill>
          <a:blip r:embed="rId4"/>
          <a:stretch>
            <a:fillRect/>
          </a:stretch>
        </p:blipFill>
        <p:spPr>
          <a:xfrm>
            <a:off x="-76391" y="0"/>
            <a:ext cx="1569015" cy="1395434"/>
          </a:xfrm>
          <a:prstGeom prst="rect">
            <a:avLst/>
          </a:prstGeom>
        </p:spPr>
      </p:pic>
    </p:spTree>
    <p:extLst>
      <p:ext uri="{BB962C8B-B14F-4D97-AF65-F5344CB8AC3E}">
        <p14:creationId xmlns:p14="http://schemas.microsoft.com/office/powerpoint/2010/main" val="3859793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2" y="0"/>
            <a:ext cx="12216712" cy="6858000"/>
          </a:xfrm>
          <a:prstGeom prst="rect">
            <a:avLst/>
          </a:prstGeom>
        </p:spPr>
      </p:pic>
      <p:sp>
        <p:nvSpPr>
          <p:cNvPr id="5" name="Rectangular Callout 4"/>
          <p:cNvSpPr/>
          <p:nvPr/>
        </p:nvSpPr>
        <p:spPr>
          <a:xfrm>
            <a:off x="140044" y="3696237"/>
            <a:ext cx="8305800" cy="2888657"/>
          </a:xfrm>
          <a:prstGeom prst="wedgeRectCallout">
            <a:avLst>
              <a:gd name="adj1" fmla="val -21261"/>
              <a:gd name="adj2" fmla="val -70607"/>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th-TH"/>
          </a:p>
        </p:txBody>
      </p:sp>
      <p:sp>
        <p:nvSpPr>
          <p:cNvPr id="2" name="Title 1"/>
          <p:cNvSpPr>
            <a:spLocks noGrp="1"/>
          </p:cNvSpPr>
          <p:nvPr>
            <p:ph type="title"/>
          </p:nvPr>
        </p:nvSpPr>
        <p:spPr>
          <a:xfrm>
            <a:off x="-24712" y="8965"/>
            <a:ext cx="12216712" cy="1143000"/>
          </a:xfrm>
          <a:ln/>
        </p:spPr>
        <p:style>
          <a:lnRef idx="1">
            <a:schemeClr val="dk1"/>
          </a:lnRef>
          <a:fillRef idx="2">
            <a:schemeClr val="dk1"/>
          </a:fillRef>
          <a:effectRef idx="1">
            <a:schemeClr val="dk1"/>
          </a:effectRef>
          <a:fontRef idx="minor">
            <a:schemeClr val="dk1"/>
          </a:fontRef>
        </p:style>
        <p:txBody>
          <a:bodyPr/>
          <a:lstStyle/>
          <a:p>
            <a:r>
              <a:rPr lang="en-US" dirty="0" smtClean="0"/>
              <a:t>Strategies</a:t>
            </a:r>
            <a:endParaRPr lang="th-TH" dirty="0"/>
          </a:p>
        </p:txBody>
      </p:sp>
      <p:sp>
        <p:nvSpPr>
          <p:cNvPr id="3" name="Content Placeholder 2"/>
          <p:cNvSpPr>
            <a:spLocks noGrp="1"/>
          </p:cNvSpPr>
          <p:nvPr>
            <p:ph idx="1"/>
          </p:nvPr>
        </p:nvSpPr>
        <p:spPr>
          <a:xfrm>
            <a:off x="624018" y="3904446"/>
            <a:ext cx="6757087" cy="2667000"/>
          </a:xfrm>
        </p:spPr>
        <p:txBody>
          <a:bodyPr>
            <a:normAutofit fontScale="92500" lnSpcReduction="10000"/>
          </a:bodyPr>
          <a:lstStyle/>
          <a:p>
            <a:pPr>
              <a:buFont typeface="Wingdings" pitchFamily="2" charset="2"/>
              <a:buChar char="ü"/>
            </a:pPr>
            <a:r>
              <a:rPr lang="en-US" sz="1800" dirty="0">
                <a:solidFill>
                  <a:schemeClr val="bg2"/>
                </a:solidFill>
              </a:rPr>
              <a:t>Creating shareholder value</a:t>
            </a:r>
          </a:p>
          <a:p>
            <a:pPr>
              <a:buFont typeface="Wingdings" pitchFamily="2" charset="2"/>
              <a:buChar char="ü"/>
            </a:pPr>
            <a:r>
              <a:rPr lang="en-US" sz="1800" dirty="0">
                <a:solidFill>
                  <a:schemeClr val="bg2"/>
                </a:solidFill>
              </a:rPr>
              <a:t>Investments focused on highest-potential markets and channels</a:t>
            </a:r>
          </a:p>
          <a:p>
            <a:pPr>
              <a:buFont typeface="Wingdings" pitchFamily="2" charset="2"/>
              <a:buChar char="ü"/>
            </a:pPr>
            <a:r>
              <a:rPr lang="en-US" sz="1800" dirty="0">
                <a:solidFill>
                  <a:schemeClr val="bg2"/>
                </a:solidFill>
              </a:rPr>
              <a:t>Creating a flexible supply chain</a:t>
            </a:r>
          </a:p>
          <a:p>
            <a:pPr>
              <a:buFont typeface="Wingdings" pitchFamily="2" charset="2"/>
              <a:buChar char="ü"/>
            </a:pPr>
            <a:r>
              <a:rPr lang="en-US" sz="1800" dirty="0">
                <a:solidFill>
                  <a:schemeClr val="bg2"/>
                </a:solidFill>
              </a:rPr>
              <a:t>Leading through innovation</a:t>
            </a:r>
          </a:p>
          <a:p>
            <a:pPr>
              <a:buFont typeface="Wingdings" pitchFamily="2" charset="2"/>
              <a:buChar char="ü"/>
            </a:pPr>
            <a:r>
              <a:rPr lang="en-US" sz="1800" dirty="0">
                <a:solidFill>
                  <a:schemeClr val="bg2"/>
                </a:solidFill>
              </a:rPr>
              <a:t>Develop a team grounded in company heritage</a:t>
            </a:r>
          </a:p>
          <a:p>
            <a:pPr>
              <a:buFont typeface="Wingdings" pitchFamily="2" charset="2"/>
              <a:buChar char="ü"/>
            </a:pPr>
            <a:r>
              <a:rPr lang="en-US" sz="1800" dirty="0">
                <a:solidFill>
                  <a:schemeClr val="bg2"/>
                </a:solidFill>
              </a:rPr>
              <a:t>Becoming a sustainable company</a:t>
            </a:r>
          </a:p>
          <a:p>
            <a:pPr>
              <a:buFont typeface="Wingdings" pitchFamily="2" charset="2"/>
              <a:buChar char="ü"/>
            </a:pPr>
            <a:r>
              <a:rPr lang="en-US" sz="1800" dirty="0">
                <a:solidFill>
                  <a:schemeClr val="bg2"/>
                </a:solidFill>
              </a:rPr>
              <a:t>Brand’s Broad and Unique Product Portfolio </a:t>
            </a:r>
          </a:p>
          <a:p>
            <a:pPr>
              <a:buFont typeface="Wingdings" pitchFamily="2" charset="2"/>
              <a:buChar char="ü"/>
            </a:pPr>
            <a:r>
              <a:rPr lang="en-US" sz="1800" dirty="0">
                <a:solidFill>
                  <a:schemeClr val="bg2"/>
                </a:solidFill>
              </a:rPr>
              <a:t>Brand Extension Strategies</a:t>
            </a:r>
            <a:endParaRPr lang="th-TH" sz="1800" dirty="0">
              <a:solidFill>
                <a:schemeClr val="bg2"/>
              </a:solidFill>
            </a:endParaRPr>
          </a:p>
        </p:txBody>
      </p:sp>
      <p:sp>
        <p:nvSpPr>
          <p:cNvPr id="4" name="Slide Number Placeholder 3"/>
          <p:cNvSpPr>
            <a:spLocks noGrp="1"/>
          </p:cNvSpPr>
          <p:nvPr>
            <p:ph type="sldNum" sz="quarter" idx="12"/>
          </p:nvPr>
        </p:nvSpPr>
        <p:spPr/>
        <p:txBody>
          <a:bodyPr/>
          <a:lstStyle/>
          <a:p>
            <a:pPr>
              <a:defRPr/>
            </a:pPr>
            <a:fld id="{45EF9EFB-1CFF-4118-B273-29EF4E7AE598}" type="slidenum">
              <a:rPr lang="en-US" smtClean="0">
                <a:solidFill>
                  <a:prstClr val="white">
                    <a:tint val="75000"/>
                  </a:prstClr>
                </a:solidFill>
              </a:rPr>
              <a:pPr>
                <a:defRPr/>
              </a:pPr>
              <a:t>8</a:t>
            </a:fld>
            <a:endParaRPr lang="en-US" dirty="0">
              <a:solidFill>
                <a:prstClr val="white">
                  <a:tint val="75000"/>
                </a:prstClr>
              </a:solidFill>
            </a:endParaRPr>
          </a:p>
        </p:txBody>
      </p:sp>
      <p:sp>
        <p:nvSpPr>
          <p:cNvPr id="8" name="Rectangle 7"/>
          <p:cNvSpPr/>
          <p:nvPr/>
        </p:nvSpPr>
        <p:spPr>
          <a:xfrm>
            <a:off x="8528222" y="3581401"/>
            <a:ext cx="3581400" cy="184665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u="sng" dirty="0"/>
              <a:t>Adidas Core Competencies </a:t>
            </a:r>
          </a:p>
          <a:p>
            <a:r>
              <a:rPr lang="en-US" dirty="0"/>
              <a:t>–        Technology</a:t>
            </a:r>
          </a:p>
          <a:p>
            <a:r>
              <a:rPr lang="en-US" dirty="0"/>
              <a:t>–        Customer focus</a:t>
            </a:r>
          </a:p>
          <a:p>
            <a:r>
              <a:rPr lang="en-US" dirty="0"/>
              <a:t>–        Brand recognition</a:t>
            </a:r>
          </a:p>
          <a:p>
            <a:r>
              <a:rPr lang="en-US" dirty="0"/>
              <a:t>–        Supply chain</a:t>
            </a:r>
          </a:p>
          <a:p>
            <a:r>
              <a:rPr lang="en-US" dirty="0"/>
              <a:t>–        Collaboratively competitive</a:t>
            </a:r>
          </a:p>
        </p:txBody>
      </p:sp>
    </p:spTree>
    <p:extLst>
      <p:ext uri="{BB962C8B-B14F-4D97-AF65-F5344CB8AC3E}">
        <p14:creationId xmlns:p14="http://schemas.microsoft.com/office/powerpoint/2010/main" val="1672313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5EF9EFB-1CFF-4118-B273-29EF4E7AE598}" type="slidenum">
              <a:rPr lang="en-US" smtClean="0">
                <a:solidFill>
                  <a:prstClr val="white">
                    <a:tint val="75000"/>
                  </a:prstClr>
                </a:solidFill>
              </a:rPr>
              <a:pPr>
                <a:defRPr/>
              </a:pPr>
              <a:t>9</a:t>
            </a:fld>
            <a:endParaRPr lang="en-US" dirty="0">
              <a:solidFill>
                <a:prstClr val="white">
                  <a:tint val="75000"/>
                </a:prst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863" y="-2339"/>
            <a:ext cx="9850893" cy="6858000"/>
          </a:xfrm>
          <a:prstGeom prst="rect">
            <a:avLst/>
          </a:prstGeom>
        </p:spPr>
      </p:pic>
      <p:sp>
        <p:nvSpPr>
          <p:cNvPr id="6" name="Title 1"/>
          <p:cNvSpPr>
            <a:spLocks noGrp="1"/>
          </p:cNvSpPr>
          <p:nvPr>
            <p:ph type="title"/>
          </p:nvPr>
        </p:nvSpPr>
        <p:spPr>
          <a:xfrm>
            <a:off x="381286" y="496973"/>
            <a:ext cx="545993" cy="5859377"/>
          </a:xfrm>
        </p:spPr>
        <p:txBody>
          <a:bodyPr>
            <a:normAutofit fontScale="90000"/>
          </a:bodyPr>
          <a:lstStyle/>
          <a:p>
            <a:pPr algn="ctr"/>
            <a:r>
              <a:rPr lang="en-US" sz="5400" dirty="0" smtClean="0"/>
              <a:t>S</a:t>
            </a:r>
            <a:br>
              <a:rPr lang="en-US" sz="5400" dirty="0" smtClean="0"/>
            </a:br>
            <a:r>
              <a:rPr lang="en-US" sz="5400" dirty="0" smtClean="0"/>
              <a:t>T</a:t>
            </a:r>
            <a:br>
              <a:rPr lang="en-US" sz="5400" dirty="0" smtClean="0"/>
            </a:br>
            <a:r>
              <a:rPr lang="en-US" sz="5400" dirty="0" smtClean="0"/>
              <a:t>R</a:t>
            </a:r>
            <a:br>
              <a:rPr lang="en-US" sz="5400" dirty="0" smtClean="0"/>
            </a:br>
            <a:r>
              <a:rPr lang="en-US" sz="5400" dirty="0" smtClean="0"/>
              <a:t>A</a:t>
            </a:r>
            <a:br>
              <a:rPr lang="en-US" sz="5400" dirty="0" smtClean="0"/>
            </a:br>
            <a:r>
              <a:rPr lang="en-US" sz="5400" dirty="0" smtClean="0"/>
              <a:t>T</a:t>
            </a:r>
            <a:br>
              <a:rPr lang="en-US" sz="5400" dirty="0" smtClean="0"/>
            </a:br>
            <a:r>
              <a:rPr lang="en-US" sz="5400" dirty="0" smtClean="0"/>
              <a:t>E</a:t>
            </a:r>
            <a:br>
              <a:rPr lang="en-US" sz="5400" dirty="0" smtClean="0"/>
            </a:br>
            <a:r>
              <a:rPr lang="en-US" sz="5400" dirty="0" smtClean="0"/>
              <a:t>G</a:t>
            </a:r>
            <a:br>
              <a:rPr lang="en-US" sz="5400" dirty="0" smtClean="0"/>
            </a:br>
            <a:r>
              <a:rPr lang="en-US" sz="5400" dirty="0" smtClean="0"/>
              <a:t>I</a:t>
            </a:r>
            <a:br>
              <a:rPr lang="en-US" sz="5400" dirty="0" smtClean="0"/>
            </a:br>
            <a:r>
              <a:rPr lang="en-US" sz="5400" dirty="0" smtClean="0"/>
              <a:t>E</a:t>
            </a:r>
            <a:br>
              <a:rPr lang="en-US" sz="5400" dirty="0" smtClean="0"/>
            </a:br>
            <a:r>
              <a:rPr lang="en-US" sz="5400" dirty="0" smtClean="0"/>
              <a:t>S</a:t>
            </a:r>
            <a:endParaRPr lang="en-US" sz="5400" dirty="0"/>
          </a:p>
        </p:txBody>
      </p:sp>
      <p:sp>
        <p:nvSpPr>
          <p:cNvPr id="7" name="Title 1"/>
          <p:cNvSpPr txBox="1">
            <a:spLocks/>
          </p:cNvSpPr>
          <p:nvPr/>
        </p:nvSpPr>
        <p:spPr>
          <a:xfrm>
            <a:off x="11158756" y="679535"/>
            <a:ext cx="635679" cy="585937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smtClean="0"/>
              <a:t>M</a:t>
            </a:r>
            <a:br>
              <a:rPr lang="en-US" sz="5400" dirty="0" smtClean="0"/>
            </a:br>
            <a:r>
              <a:rPr lang="en-US" sz="5400" dirty="0" smtClean="0"/>
              <a:t>A</a:t>
            </a:r>
            <a:br>
              <a:rPr lang="en-US" sz="5400" dirty="0" smtClean="0"/>
            </a:br>
            <a:r>
              <a:rPr lang="en-US" sz="5400" dirty="0" smtClean="0"/>
              <a:t>P</a:t>
            </a:r>
            <a:endParaRPr lang="en-US" sz="5400" dirty="0"/>
          </a:p>
        </p:txBody>
      </p:sp>
    </p:spTree>
    <p:extLst>
      <p:ext uri="{BB962C8B-B14F-4D97-AF65-F5344CB8AC3E}">
        <p14:creationId xmlns:p14="http://schemas.microsoft.com/office/powerpoint/2010/main" val="2464068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426</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Angsana New</vt:lpstr>
      <vt:lpstr>Arial</vt:lpstr>
      <vt:lpstr>Calibri</vt:lpstr>
      <vt:lpstr>Calibri Light</vt:lpstr>
      <vt:lpstr>Cordia New</vt:lpstr>
      <vt:lpstr>Wingdings</vt:lpstr>
      <vt:lpstr>Office Theme</vt:lpstr>
      <vt:lpstr>Strategic Map Balanced Score Card </vt:lpstr>
      <vt:lpstr>About Adidas Group</vt:lpstr>
      <vt:lpstr>PowerPoint Presentation</vt:lpstr>
      <vt:lpstr>PowerPoint Presentation</vt:lpstr>
      <vt:lpstr>ADIDAS</vt:lpstr>
      <vt:lpstr>External Analysis</vt:lpstr>
      <vt:lpstr>PowerPoint Presentation</vt:lpstr>
      <vt:lpstr>Strategies</vt:lpstr>
      <vt:lpstr>S T R A T E G I E S</vt:lpstr>
      <vt:lpstr>BSC</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Balanced Score Card |  Adidas |</dc:title>
  <dc:creator>Rivan Ardyanto</dc:creator>
  <cp:lastModifiedBy>TEGUH WIDODO</cp:lastModifiedBy>
  <cp:revision>21</cp:revision>
  <dcterms:created xsi:type="dcterms:W3CDTF">2016-02-18T09:38:31Z</dcterms:created>
  <dcterms:modified xsi:type="dcterms:W3CDTF">2016-09-19T09:25:54Z</dcterms:modified>
</cp:coreProperties>
</file>