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9" r:id="rId4"/>
    <p:sldId id="280" r:id="rId5"/>
    <p:sldId id="281" r:id="rId6"/>
    <p:sldId id="283" r:id="rId7"/>
    <p:sldId id="310" r:id="rId8"/>
    <p:sldId id="285" r:id="rId9"/>
    <p:sldId id="286" r:id="rId10"/>
    <p:sldId id="294" r:id="rId11"/>
    <p:sldId id="295" r:id="rId12"/>
    <p:sldId id="296" r:id="rId13"/>
    <p:sldId id="297" r:id="rId14"/>
    <p:sldId id="298" r:id="rId15"/>
    <p:sldId id="311" r:id="rId16"/>
    <p:sldId id="312" r:id="rId17"/>
    <p:sldId id="313" r:id="rId18"/>
    <p:sldId id="314" r:id="rId19"/>
    <p:sldId id="299" r:id="rId2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84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1491" y="709665"/>
            <a:ext cx="8375416" cy="617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4077" y="1959292"/>
            <a:ext cx="8310245" cy="445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irbus.com/en/corporate/ethics/mission_valu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airbus.com/en/presscent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europa.eu/enterprise/ict/conferences/doc/panel-4-slides_mathieu.ppt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europa.eu/enterprise/ict/conferences/doc/panel-4-slides_mathieu.pp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729413"/>
          </a:xfrm>
          <a:prstGeom prst="rect">
            <a:avLst/>
          </a:prstGeom>
          <a:blipFill>
            <a:blip r:embed="rId2" cstate="print"/>
            <a:srcRect/>
            <a:stretch>
              <a:fillRect b="-1911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2912" y="1145879"/>
            <a:ext cx="915828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5" dirty="0">
                <a:latin typeface="JasmineUPC"/>
                <a:cs typeface="JasmineUPC"/>
              </a:rPr>
              <a:t>Airbus</a:t>
            </a:r>
            <a:r>
              <a:rPr sz="2800" b="1" spc="-85" dirty="0">
                <a:latin typeface="JasmineUPC"/>
                <a:cs typeface="JasmineUPC"/>
              </a:rPr>
              <a:t> </a:t>
            </a:r>
            <a:r>
              <a:rPr sz="2800" b="1" spc="-5" dirty="0">
                <a:latin typeface="JasmineUPC"/>
                <a:cs typeface="JasmineUPC"/>
              </a:rPr>
              <a:t>S.A.S</a:t>
            </a:r>
            <a:r>
              <a:rPr sz="2800" b="1" spc="-5" dirty="0" smtClean="0">
                <a:latin typeface="JasmineUPC"/>
                <a:cs typeface="JasmineUPC"/>
              </a:rPr>
              <a:t>.</a:t>
            </a:r>
            <a:endParaRPr lang="en-US" sz="2800" b="1" spc="-5" dirty="0" smtClean="0">
              <a:latin typeface="JasmineUPC"/>
              <a:cs typeface="JasmineUPC"/>
            </a:endParaRPr>
          </a:p>
          <a:p>
            <a:pPr marL="12700" algn="ctr">
              <a:lnSpc>
                <a:spcPct val="100000"/>
              </a:lnSpc>
            </a:pPr>
            <a:r>
              <a:rPr lang="en-US" sz="2800" b="1" spc="-5" dirty="0" smtClean="0">
                <a:solidFill>
                  <a:srgbClr val="000000"/>
                </a:solidFill>
                <a:latin typeface="JasmineUPC"/>
                <a:cs typeface="JasmineUPC"/>
              </a:rPr>
              <a:t>(</a:t>
            </a:r>
            <a:r>
              <a:rPr lang="en-US" sz="2800" b="1" spc="-5" dirty="0" err="1" smtClean="0">
                <a:solidFill>
                  <a:srgbClr val="000000"/>
                </a:solidFill>
                <a:latin typeface="JasmineUPC"/>
                <a:cs typeface="JasmineUPC"/>
              </a:rPr>
              <a:t>Soci</a:t>
            </a:r>
            <a:r>
              <a:rPr lang="en-US" sz="2800" b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é</a:t>
            </a:r>
            <a:r>
              <a:rPr lang="en-US" sz="2800" b="1" spc="-5" dirty="0" err="1" smtClean="0">
                <a:solidFill>
                  <a:srgbClr val="000000"/>
                </a:solidFill>
                <a:latin typeface="JasmineUPC"/>
                <a:cs typeface="JasmineUPC"/>
              </a:rPr>
              <a:t>t</a:t>
            </a:r>
            <a:r>
              <a:rPr lang="en-US" sz="2800" b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é</a:t>
            </a:r>
            <a:r>
              <a:rPr lang="en-US" sz="2800" b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" dirty="0" smtClean="0">
                <a:solidFill>
                  <a:srgbClr val="000000"/>
                </a:solidFill>
                <a:latin typeface="JasmineUPC"/>
                <a:cs typeface="JasmineUPC"/>
              </a:rPr>
              <a:t>par Actions</a:t>
            </a:r>
            <a:r>
              <a:rPr lang="en-US" sz="2800" b="1" spc="-200" dirty="0" smtClean="0">
                <a:solidFill>
                  <a:srgbClr val="000000"/>
                </a:solidFill>
                <a:latin typeface="JasmineUPC"/>
                <a:cs typeface="JasmineUPC"/>
              </a:rPr>
              <a:t> </a:t>
            </a:r>
            <a:r>
              <a:rPr lang="en-US" sz="2800" b="1" spc="-5" dirty="0" err="1" smtClean="0">
                <a:solidFill>
                  <a:srgbClr val="000000"/>
                </a:solidFill>
                <a:latin typeface="JasmineUPC"/>
                <a:cs typeface="JasmineUPC"/>
              </a:rPr>
              <a:t>Simplifi</a:t>
            </a:r>
            <a:r>
              <a:rPr lang="en-US" sz="2800" b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é</a:t>
            </a:r>
            <a:r>
              <a:rPr lang="en-US" sz="2800" b="1" spc="-5" dirty="0" err="1" smtClean="0">
                <a:solidFill>
                  <a:srgbClr val="000000"/>
                </a:solidFill>
                <a:latin typeface="JasmineUPC"/>
                <a:cs typeface="JasmineUPC"/>
              </a:rPr>
              <a:t>e</a:t>
            </a:r>
            <a:r>
              <a:rPr lang="en-US" sz="2800" b="1" spc="-5" dirty="0" smtClean="0">
                <a:solidFill>
                  <a:srgbClr val="000000"/>
                </a:solidFill>
                <a:latin typeface="JasmineUPC"/>
                <a:cs typeface="JasmineUPC"/>
              </a:rPr>
              <a:t>)</a:t>
            </a:r>
            <a:endParaRPr sz="2800" b="1" dirty="0">
              <a:latin typeface="JasmineUPC"/>
              <a:cs typeface="JasmineUPC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77083"/>
            <a:ext cx="91440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65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err="1" smtClean="0"/>
              <a:t>Kelompok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5800" y="5105400"/>
            <a:ext cx="6400800" cy="1981200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Name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/>
              <a:t>Bandy </a:t>
            </a:r>
            <a:r>
              <a:rPr lang="en-US" sz="2800" b="1" dirty="0" err="1" smtClean="0"/>
              <a:t>Cipta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Ramadhan</a:t>
            </a:r>
            <a:endParaRPr lang="en-US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err="1" smtClean="0"/>
              <a:t>Dhanne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Siswanty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Putri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Ginting</a:t>
            </a:r>
            <a:endParaRPr lang="en-US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err="1" smtClean="0"/>
              <a:t>Ria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Arumsari</a:t>
            </a:r>
            <a:endParaRPr lang="en-US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err="1" smtClean="0"/>
              <a:t>Rizky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Ananda</a:t>
            </a:r>
            <a:endParaRPr lang="en-US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 descr="http://tomonleadership.com/wp-content/uploads/Viz-notes_TCox_cropped-1024x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403481"/>
            <a:ext cx="3352800" cy="17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9162"/>
            <a:ext cx="23812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8096" y="488695"/>
            <a:ext cx="321818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87575" algn="l"/>
              </a:tabLst>
            </a:pPr>
            <a:r>
              <a:rPr sz="4000" dirty="0"/>
              <a:t>Strategy	Map</a:t>
            </a:r>
            <a:endParaRPr sz="4000"/>
          </a:p>
        </p:txBody>
      </p:sp>
      <p:pic>
        <p:nvPicPr>
          <p:cNvPr id="1026" name="Picture 2" descr="C:\Users\DHANNE\Downloads\12751820_10208984449192887_89050132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00200"/>
            <a:ext cx="99631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804" y="488695"/>
            <a:ext cx="490982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Strategy Map</a:t>
            </a:r>
            <a:r>
              <a:rPr sz="4000" spc="-80" dirty="0"/>
              <a:t> </a:t>
            </a:r>
            <a:r>
              <a:rPr sz="4000" spc="-5" dirty="0"/>
              <a:t>(cont.)</a:t>
            </a:r>
            <a:endParaRPr sz="4000"/>
          </a:p>
        </p:txBody>
      </p:sp>
      <p:pic>
        <p:nvPicPr>
          <p:cNvPr id="4098" name="Picture 2" descr="C:\Users\DHANNE\Downloads\12784427_10208984506874329_3340549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00584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804" y="488695"/>
            <a:ext cx="490982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Strategy Map</a:t>
            </a:r>
            <a:r>
              <a:rPr sz="4000" spc="-80" dirty="0"/>
              <a:t> </a:t>
            </a:r>
            <a:r>
              <a:rPr sz="4000" spc="-5" dirty="0"/>
              <a:t>(cont.)</a:t>
            </a:r>
            <a:endParaRPr sz="4000"/>
          </a:p>
        </p:txBody>
      </p:sp>
      <p:pic>
        <p:nvPicPr>
          <p:cNvPr id="5122" name="Picture 2" descr="C:\Users\DHANNE\Downloads\12784668_10208984506914330_7391738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0058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804" y="488695"/>
            <a:ext cx="490982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Strategy Map</a:t>
            </a:r>
            <a:r>
              <a:rPr sz="4000" spc="-80" dirty="0"/>
              <a:t> </a:t>
            </a:r>
            <a:r>
              <a:rPr sz="4000" spc="-5" dirty="0"/>
              <a:t>(cont.)</a:t>
            </a:r>
            <a:endParaRPr sz="4000"/>
          </a:p>
        </p:txBody>
      </p:sp>
      <p:pic>
        <p:nvPicPr>
          <p:cNvPr id="2050" name="Picture 2" descr="C:\Users\DHANNE\Downloads\12752096_10208984507074334_70386172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" y="1843087"/>
            <a:ext cx="988885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804" y="488695"/>
            <a:ext cx="490982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Strategy Map</a:t>
            </a:r>
            <a:r>
              <a:rPr sz="4000" spc="-80" dirty="0"/>
              <a:t> </a:t>
            </a:r>
            <a:r>
              <a:rPr sz="4000" spc="-5" dirty="0"/>
              <a:t>(cont.)</a:t>
            </a:r>
            <a:endParaRPr sz="4000"/>
          </a:p>
        </p:txBody>
      </p:sp>
      <p:pic>
        <p:nvPicPr>
          <p:cNvPr id="3074" name="Picture 2" descr="C:\Users\DHANNE\Downloads\12767595_10208984506834328_14762898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0" y="1524000"/>
            <a:ext cx="981498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91" y="533400"/>
            <a:ext cx="8375416" cy="677108"/>
          </a:xfrm>
        </p:spPr>
        <p:txBody>
          <a:bodyPr/>
          <a:lstStyle/>
          <a:p>
            <a:r>
              <a:rPr lang="en-US" dirty="0" smtClean="0"/>
              <a:t>Balanced Scorecard</a:t>
            </a:r>
            <a:endParaRPr lang="en-US" dirty="0"/>
          </a:p>
        </p:txBody>
      </p:sp>
      <p:pic>
        <p:nvPicPr>
          <p:cNvPr id="1026" name="Picture 2" descr="https://z-1-scontent.xx.fbcdn.net/hphotos-xpt1/v/wl/t34.0-12/12516290_10208984157545596_1223409873_n.jpg?oh=70cfe08cd417be903e75f4f166d181b1&amp;oe=56CEBC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6439"/>
            <a:ext cx="7772400" cy="59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901" y="494030"/>
            <a:ext cx="893318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5" dirty="0">
                <a:latin typeface="Arial"/>
                <a:cs typeface="Arial"/>
              </a:rPr>
              <a:t>BSC </a:t>
            </a:r>
            <a:r>
              <a:rPr sz="2800" i="1" dirty="0">
                <a:latin typeface="Arial"/>
                <a:cs typeface="Arial"/>
              </a:rPr>
              <a:t>- </a:t>
            </a:r>
            <a:r>
              <a:rPr sz="2800" i="1" spc="-5" dirty="0">
                <a:latin typeface="Arial"/>
                <a:cs typeface="Arial"/>
              </a:rPr>
              <a:t>THE LEARNING AND GROWTH</a:t>
            </a:r>
            <a:r>
              <a:rPr sz="2800" i="1" spc="-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PERSPECTIVE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5830" y="2084070"/>
            <a:ext cx="8219694" cy="500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830" y="2084070"/>
            <a:ext cx="8206740" cy="4969510"/>
          </a:xfrm>
          <a:custGeom>
            <a:avLst/>
            <a:gdLst/>
            <a:ahLst/>
            <a:cxnLst/>
            <a:rect l="l" t="t" r="r" b="b"/>
            <a:pathLst>
              <a:path w="8206740" h="4969509">
                <a:moveTo>
                  <a:pt x="827531" y="0"/>
                </a:moveTo>
                <a:lnTo>
                  <a:pt x="778891" y="1407"/>
                </a:lnTo>
                <a:lnTo>
                  <a:pt x="730993" y="5576"/>
                </a:lnTo>
                <a:lnTo>
                  <a:pt x="683915" y="12429"/>
                </a:lnTo>
                <a:lnTo>
                  <a:pt x="637734" y="21889"/>
                </a:lnTo>
                <a:lnTo>
                  <a:pt x="592527" y="33877"/>
                </a:lnTo>
                <a:lnTo>
                  <a:pt x="548373" y="48315"/>
                </a:lnTo>
                <a:lnTo>
                  <a:pt x="505348" y="65127"/>
                </a:lnTo>
                <a:lnTo>
                  <a:pt x="463531" y="84233"/>
                </a:lnTo>
                <a:lnTo>
                  <a:pt x="422998" y="105556"/>
                </a:lnTo>
                <a:lnTo>
                  <a:pt x="383828" y="129017"/>
                </a:lnTo>
                <a:lnTo>
                  <a:pt x="346096" y="154540"/>
                </a:lnTo>
                <a:lnTo>
                  <a:pt x="309882" y="182046"/>
                </a:lnTo>
                <a:lnTo>
                  <a:pt x="275263" y="211458"/>
                </a:lnTo>
                <a:lnTo>
                  <a:pt x="242316" y="242697"/>
                </a:lnTo>
                <a:lnTo>
                  <a:pt x="211118" y="275685"/>
                </a:lnTo>
                <a:lnTo>
                  <a:pt x="181746" y="310345"/>
                </a:lnTo>
                <a:lnTo>
                  <a:pt x="154280" y="346598"/>
                </a:lnTo>
                <a:lnTo>
                  <a:pt x="128795" y="384367"/>
                </a:lnTo>
                <a:lnTo>
                  <a:pt x="105370" y="423575"/>
                </a:lnTo>
                <a:lnTo>
                  <a:pt x="84082" y="464142"/>
                </a:lnTo>
                <a:lnTo>
                  <a:pt x="65008" y="505991"/>
                </a:lnTo>
                <a:lnTo>
                  <a:pt x="48225" y="549045"/>
                </a:lnTo>
                <a:lnTo>
                  <a:pt x="33813" y="593225"/>
                </a:lnTo>
                <a:lnTo>
                  <a:pt x="21846" y="638453"/>
                </a:lnTo>
                <a:lnTo>
                  <a:pt x="12405" y="684652"/>
                </a:lnTo>
                <a:lnTo>
                  <a:pt x="5565" y="731744"/>
                </a:lnTo>
                <a:lnTo>
                  <a:pt x="1404" y="779650"/>
                </a:lnTo>
                <a:lnTo>
                  <a:pt x="0" y="828294"/>
                </a:lnTo>
                <a:lnTo>
                  <a:pt x="0" y="4140708"/>
                </a:lnTo>
                <a:lnTo>
                  <a:pt x="1404" y="4189427"/>
                </a:lnTo>
                <a:lnTo>
                  <a:pt x="5565" y="4237398"/>
                </a:lnTo>
                <a:lnTo>
                  <a:pt x="12405" y="4284544"/>
                </a:lnTo>
                <a:lnTo>
                  <a:pt x="21846" y="4330788"/>
                </a:lnTo>
                <a:lnTo>
                  <a:pt x="33813" y="4376052"/>
                </a:lnTo>
                <a:lnTo>
                  <a:pt x="48225" y="4420258"/>
                </a:lnTo>
                <a:lnTo>
                  <a:pt x="65008" y="4463331"/>
                </a:lnTo>
                <a:lnTo>
                  <a:pt x="84082" y="4505192"/>
                </a:lnTo>
                <a:lnTo>
                  <a:pt x="105370" y="4545765"/>
                </a:lnTo>
                <a:lnTo>
                  <a:pt x="128795" y="4584971"/>
                </a:lnTo>
                <a:lnTo>
                  <a:pt x="154280" y="4622734"/>
                </a:lnTo>
                <a:lnTo>
                  <a:pt x="181746" y="4658976"/>
                </a:lnTo>
                <a:lnTo>
                  <a:pt x="211118" y="4693621"/>
                </a:lnTo>
                <a:lnTo>
                  <a:pt x="242316" y="4726590"/>
                </a:lnTo>
                <a:lnTo>
                  <a:pt x="275263" y="4757807"/>
                </a:lnTo>
                <a:lnTo>
                  <a:pt x="309882" y="4787195"/>
                </a:lnTo>
                <a:lnTo>
                  <a:pt x="346096" y="4814675"/>
                </a:lnTo>
                <a:lnTo>
                  <a:pt x="383828" y="4840171"/>
                </a:lnTo>
                <a:lnTo>
                  <a:pt x="422998" y="4863606"/>
                </a:lnTo>
                <a:lnTo>
                  <a:pt x="463531" y="4884902"/>
                </a:lnTo>
                <a:lnTo>
                  <a:pt x="505348" y="4903981"/>
                </a:lnTo>
                <a:lnTo>
                  <a:pt x="548373" y="4920768"/>
                </a:lnTo>
                <a:lnTo>
                  <a:pt x="592527" y="4935184"/>
                </a:lnTo>
                <a:lnTo>
                  <a:pt x="637734" y="4947152"/>
                </a:lnTo>
                <a:lnTo>
                  <a:pt x="683915" y="4956595"/>
                </a:lnTo>
                <a:lnTo>
                  <a:pt x="730993" y="4963436"/>
                </a:lnTo>
                <a:lnTo>
                  <a:pt x="778891" y="4967597"/>
                </a:lnTo>
                <a:lnTo>
                  <a:pt x="827532" y="4969002"/>
                </a:lnTo>
                <a:lnTo>
                  <a:pt x="7379208" y="4969002"/>
                </a:lnTo>
                <a:lnTo>
                  <a:pt x="7427848" y="4967597"/>
                </a:lnTo>
                <a:lnTo>
                  <a:pt x="7475746" y="4963436"/>
                </a:lnTo>
                <a:lnTo>
                  <a:pt x="7522824" y="4956595"/>
                </a:lnTo>
                <a:lnTo>
                  <a:pt x="7569005" y="4947152"/>
                </a:lnTo>
                <a:lnTo>
                  <a:pt x="7614212" y="4935184"/>
                </a:lnTo>
                <a:lnTo>
                  <a:pt x="7658366" y="4920768"/>
                </a:lnTo>
                <a:lnTo>
                  <a:pt x="7701391" y="4903981"/>
                </a:lnTo>
                <a:lnTo>
                  <a:pt x="7743208" y="4884902"/>
                </a:lnTo>
                <a:lnTo>
                  <a:pt x="7783741" y="4863606"/>
                </a:lnTo>
                <a:lnTo>
                  <a:pt x="7822911" y="4840171"/>
                </a:lnTo>
                <a:lnTo>
                  <a:pt x="7860643" y="4814675"/>
                </a:lnTo>
                <a:lnTo>
                  <a:pt x="7896857" y="4787195"/>
                </a:lnTo>
                <a:lnTo>
                  <a:pt x="7931476" y="4757807"/>
                </a:lnTo>
                <a:lnTo>
                  <a:pt x="7964424" y="4726590"/>
                </a:lnTo>
                <a:lnTo>
                  <a:pt x="7995621" y="4693621"/>
                </a:lnTo>
                <a:lnTo>
                  <a:pt x="8024993" y="4658976"/>
                </a:lnTo>
                <a:lnTo>
                  <a:pt x="8052459" y="4622734"/>
                </a:lnTo>
                <a:lnTo>
                  <a:pt x="8077944" y="4584971"/>
                </a:lnTo>
                <a:lnTo>
                  <a:pt x="8101369" y="4545765"/>
                </a:lnTo>
                <a:lnTo>
                  <a:pt x="8122657" y="4505192"/>
                </a:lnTo>
                <a:lnTo>
                  <a:pt x="8141731" y="4463331"/>
                </a:lnTo>
                <a:lnTo>
                  <a:pt x="8158514" y="4420258"/>
                </a:lnTo>
                <a:lnTo>
                  <a:pt x="8172926" y="4376052"/>
                </a:lnTo>
                <a:lnTo>
                  <a:pt x="8184893" y="4330788"/>
                </a:lnTo>
                <a:lnTo>
                  <a:pt x="8194334" y="4284544"/>
                </a:lnTo>
                <a:lnTo>
                  <a:pt x="8201174" y="4237398"/>
                </a:lnTo>
                <a:lnTo>
                  <a:pt x="8205335" y="4189427"/>
                </a:lnTo>
                <a:lnTo>
                  <a:pt x="8206740" y="4140707"/>
                </a:lnTo>
                <a:lnTo>
                  <a:pt x="8206740" y="828293"/>
                </a:lnTo>
                <a:lnTo>
                  <a:pt x="8205335" y="779650"/>
                </a:lnTo>
                <a:lnTo>
                  <a:pt x="8201174" y="731744"/>
                </a:lnTo>
                <a:lnTo>
                  <a:pt x="8194334" y="684652"/>
                </a:lnTo>
                <a:lnTo>
                  <a:pt x="8184893" y="638453"/>
                </a:lnTo>
                <a:lnTo>
                  <a:pt x="8172926" y="593225"/>
                </a:lnTo>
                <a:lnTo>
                  <a:pt x="8158514" y="549045"/>
                </a:lnTo>
                <a:lnTo>
                  <a:pt x="8141731" y="505991"/>
                </a:lnTo>
                <a:lnTo>
                  <a:pt x="8122657" y="464142"/>
                </a:lnTo>
                <a:lnTo>
                  <a:pt x="8101369" y="423575"/>
                </a:lnTo>
                <a:lnTo>
                  <a:pt x="8077944" y="384367"/>
                </a:lnTo>
                <a:lnTo>
                  <a:pt x="8052459" y="346598"/>
                </a:lnTo>
                <a:lnTo>
                  <a:pt x="8024993" y="310345"/>
                </a:lnTo>
                <a:lnTo>
                  <a:pt x="7995621" y="275685"/>
                </a:lnTo>
                <a:lnTo>
                  <a:pt x="7964424" y="242697"/>
                </a:lnTo>
                <a:lnTo>
                  <a:pt x="7931476" y="211458"/>
                </a:lnTo>
                <a:lnTo>
                  <a:pt x="7896857" y="182046"/>
                </a:lnTo>
                <a:lnTo>
                  <a:pt x="7860643" y="154540"/>
                </a:lnTo>
                <a:lnTo>
                  <a:pt x="7822911" y="129017"/>
                </a:lnTo>
                <a:lnTo>
                  <a:pt x="7783741" y="105556"/>
                </a:lnTo>
                <a:lnTo>
                  <a:pt x="7743208" y="84233"/>
                </a:lnTo>
                <a:lnTo>
                  <a:pt x="7701391" y="65127"/>
                </a:lnTo>
                <a:lnTo>
                  <a:pt x="7658366" y="48315"/>
                </a:lnTo>
                <a:lnTo>
                  <a:pt x="7614212" y="33877"/>
                </a:lnTo>
                <a:lnTo>
                  <a:pt x="7569005" y="21889"/>
                </a:lnTo>
                <a:lnTo>
                  <a:pt x="7522824" y="12429"/>
                </a:lnTo>
                <a:lnTo>
                  <a:pt x="7475746" y="5576"/>
                </a:lnTo>
                <a:lnTo>
                  <a:pt x="7427848" y="1407"/>
                </a:lnTo>
                <a:lnTo>
                  <a:pt x="7379208" y="0"/>
                </a:lnTo>
                <a:lnTo>
                  <a:pt x="827531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5648" y="1509522"/>
            <a:ext cx="889253" cy="10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5648" y="1509522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5903"/>
                </a:moveTo>
                <a:lnTo>
                  <a:pt x="215645" y="755903"/>
                </a:lnTo>
                <a:lnTo>
                  <a:pt x="215645" y="0"/>
                </a:lnTo>
                <a:lnTo>
                  <a:pt x="647700" y="0"/>
                </a:lnTo>
                <a:lnTo>
                  <a:pt x="647700" y="755903"/>
                </a:lnTo>
                <a:lnTo>
                  <a:pt x="863345" y="755903"/>
                </a:lnTo>
                <a:lnTo>
                  <a:pt x="432053" y="1008126"/>
                </a:lnTo>
                <a:lnTo>
                  <a:pt x="0" y="755903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0744" y="1149096"/>
            <a:ext cx="1646681" cy="830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0744" y="1149096"/>
            <a:ext cx="1621790" cy="792480"/>
          </a:xfrm>
          <a:custGeom>
            <a:avLst/>
            <a:gdLst/>
            <a:ahLst/>
            <a:cxnLst/>
            <a:rect l="l" t="t" r="r" b="b"/>
            <a:pathLst>
              <a:path w="1621789" h="792480">
                <a:moveTo>
                  <a:pt x="810767" y="0"/>
                </a:moveTo>
                <a:lnTo>
                  <a:pt x="747469" y="1193"/>
                </a:lnTo>
                <a:lnTo>
                  <a:pt x="685492" y="4713"/>
                </a:lnTo>
                <a:lnTo>
                  <a:pt x="625017" y="10472"/>
                </a:lnTo>
                <a:lnTo>
                  <a:pt x="566227" y="18382"/>
                </a:lnTo>
                <a:lnTo>
                  <a:pt x="509302" y="28353"/>
                </a:lnTo>
                <a:lnTo>
                  <a:pt x="454423" y="40299"/>
                </a:lnTo>
                <a:lnTo>
                  <a:pt x="401771" y="54130"/>
                </a:lnTo>
                <a:lnTo>
                  <a:pt x="351528" y="69758"/>
                </a:lnTo>
                <a:lnTo>
                  <a:pt x="303875" y="87094"/>
                </a:lnTo>
                <a:lnTo>
                  <a:pt x="258993" y="106051"/>
                </a:lnTo>
                <a:lnTo>
                  <a:pt x="217064" y="126540"/>
                </a:lnTo>
                <a:lnTo>
                  <a:pt x="178268" y="148472"/>
                </a:lnTo>
                <a:lnTo>
                  <a:pt x="142786" y="171759"/>
                </a:lnTo>
                <a:lnTo>
                  <a:pt x="110800" y="196313"/>
                </a:lnTo>
                <a:lnTo>
                  <a:pt x="82491" y="222046"/>
                </a:lnTo>
                <a:lnTo>
                  <a:pt x="37629" y="276693"/>
                </a:lnTo>
                <a:lnTo>
                  <a:pt x="9648" y="334993"/>
                </a:lnTo>
                <a:lnTo>
                  <a:pt x="0" y="396239"/>
                </a:lnTo>
                <a:lnTo>
                  <a:pt x="2442" y="427187"/>
                </a:lnTo>
                <a:lnTo>
                  <a:pt x="21438" y="487049"/>
                </a:lnTo>
                <a:lnTo>
                  <a:pt x="58040" y="543611"/>
                </a:lnTo>
                <a:lnTo>
                  <a:pt x="110800" y="596166"/>
                </a:lnTo>
                <a:lnTo>
                  <a:pt x="142786" y="620720"/>
                </a:lnTo>
                <a:lnTo>
                  <a:pt x="178268" y="644007"/>
                </a:lnTo>
                <a:lnTo>
                  <a:pt x="217064" y="665939"/>
                </a:lnTo>
                <a:lnTo>
                  <a:pt x="258993" y="686428"/>
                </a:lnTo>
                <a:lnTo>
                  <a:pt x="303875" y="705385"/>
                </a:lnTo>
                <a:lnTo>
                  <a:pt x="351528" y="722721"/>
                </a:lnTo>
                <a:lnTo>
                  <a:pt x="401771" y="738349"/>
                </a:lnTo>
                <a:lnTo>
                  <a:pt x="454423" y="752180"/>
                </a:lnTo>
                <a:lnTo>
                  <a:pt x="509302" y="764126"/>
                </a:lnTo>
                <a:lnTo>
                  <a:pt x="566227" y="774097"/>
                </a:lnTo>
                <a:lnTo>
                  <a:pt x="625017" y="782007"/>
                </a:lnTo>
                <a:lnTo>
                  <a:pt x="685492" y="787766"/>
                </a:lnTo>
                <a:lnTo>
                  <a:pt x="747469" y="791286"/>
                </a:lnTo>
                <a:lnTo>
                  <a:pt x="810767" y="792479"/>
                </a:lnTo>
                <a:lnTo>
                  <a:pt x="874066" y="791286"/>
                </a:lnTo>
                <a:lnTo>
                  <a:pt x="936043" y="787766"/>
                </a:lnTo>
                <a:lnTo>
                  <a:pt x="996518" y="782007"/>
                </a:lnTo>
                <a:lnTo>
                  <a:pt x="1055308" y="774097"/>
                </a:lnTo>
                <a:lnTo>
                  <a:pt x="1112233" y="764126"/>
                </a:lnTo>
                <a:lnTo>
                  <a:pt x="1167112" y="752180"/>
                </a:lnTo>
                <a:lnTo>
                  <a:pt x="1219764" y="738349"/>
                </a:lnTo>
                <a:lnTo>
                  <a:pt x="1270007" y="722721"/>
                </a:lnTo>
                <a:lnTo>
                  <a:pt x="1317660" y="705385"/>
                </a:lnTo>
                <a:lnTo>
                  <a:pt x="1362542" y="686428"/>
                </a:lnTo>
                <a:lnTo>
                  <a:pt x="1404471" y="665939"/>
                </a:lnTo>
                <a:lnTo>
                  <a:pt x="1443267" y="644007"/>
                </a:lnTo>
                <a:lnTo>
                  <a:pt x="1478749" y="620720"/>
                </a:lnTo>
                <a:lnTo>
                  <a:pt x="1510735" y="596166"/>
                </a:lnTo>
                <a:lnTo>
                  <a:pt x="1539044" y="570433"/>
                </a:lnTo>
                <a:lnTo>
                  <a:pt x="1583906" y="515786"/>
                </a:lnTo>
                <a:lnTo>
                  <a:pt x="1611887" y="457486"/>
                </a:lnTo>
                <a:lnTo>
                  <a:pt x="1621536" y="396239"/>
                </a:lnTo>
                <a:lnTo>
                  <a:pt x="1619093" y="365292"/>
                </a:lnTo>
                <a:lnTo>
                  <a:pt x="1600097" y="305430"/>
                </a:lnTo>
                <a:lnTo>
                  <a:pt x="1563495" y="248868"/>
                </a:lnTo>
                <a:lnTo>
                  <a:pt x="1510735" y="196313"/>
                </a:lnTo>
                <a:lnTo>
                  <a:pt x="1478749" y="171759"/>
                </a:lnTo>
                <a:lnTo>
                  <a:pt x="1443267" y="148472"/>
                </a:lnTo>
                <a:lnTo>
                  <a:pt x="1404471" y="126540"/>
                </a:lnTo>
                <a:lnTo>
                  <a:pt x="1362542" y="106051"/>
                </a:lnTo>
                <a:lnTo>
                  <a:pt x="1317660" y="87094"/>
                </a:lnTo>
                <a:lnTo>
                  <a:pt x="1270007" y="69758"/>
                </a:lnTo>
                <a:lnTo>
                  <a:pt x="1219764" y="54130"/>
                </a:lnTo>
                <a:lnTo>
                  <a:pt x="1167112" y="40299"/>
                </a:lnTo>
                <a:lnTo>
                  <a:pt x="1112233" y="28353"/>
                </a:lnTo>
                <a:lnTo>
                  <a:pt x="1055308" y="18382"/>
                </a:lnTo>
                <a:lnTo>
                  <a:pt x="996518" y="10472"/>
                </a:lnTo>
                <a:lnTo>
                  <a:pt x="936043" y="4713"/>
                </a:lnTo>
                <a:lnTo>
                  <a:pt x="874066" y="1193"/>
                </a:lnTo>
                <a:lnTo>
                  <a:pt x="81076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2653" y="2184654"/>
            <a:ext cx="1656080" cy="1150620"/>
          </a:xfrm>
          <a:custGeom>
            <a:avLst/>
            <a:gdLst/>
            <a:ahLst/>
            <a:cxnLst/>
            <a:rect l="l" t="t" r="r" b="b"/>
            <a:pathLst>
              <a:path w="1656080" h="1150620">
                <a:moveTo>
                  <a:pt x="1655826" y="958595"/>
                </a:moveTo>
                <a:lnTo>
                  <a:pt x="1655826" y="191262"/>
                </a:lnTo>
                <a:lnTo>
                  <a:pt x="1650747" y="147317"/>
                </a:lnTo>
                <a:lnTo>
                  <a:pt x="1636285" y="107024"/>
                </a:lnTo>
                <a:lnTo>
                  <a:pt x="1613598" y="71516"/>
                </a:lnTo>
                <a:lnTo>
                  <a:pt x="1583846" y="41927"/>
                </a:lnTo>
                <a:lnTo>
                  <a:pt x="1548190" y="19389"/>
                </a:lnTo>
                <a:lnTo>
                  <a:pt x="1507789" y="5036"/>
                </a:lnTo>
                <a:lnTo>
                  <a:pt x="1463802" y="0"/>
                </a:lnTo>
                <a:lnTo>
                  <a:pt x="191262" y="0"/>
                </a:lnTo>
                <a:lnTo>
                  <a:pt x="147317" y="5036"/>
                </a:lnTo>
                <a:lnTo>
                  <a:pt x="107024" y="19389"/>
                </a:lnTo>
                <a:lnTo>
                  <a:pt x="71516" y="41927"/>
                </a:lnTo>
                <a:lnTo>
                  <a:pt x="41927" y="71516"/>
                </a:lnTo>
                <a:lnTo>
                  <a:pt x="19389" y="107024"/>
                </a:lnTo>
                <a:lnTo>
                  <a:pt x="5036" y="147317"/>
                </a:lnTo>
                <a:lnTo>
                  <a:pt x="0" y="191262"/>
                </a:lnTo>
                <a:lnTo>
                  <a:pt x="0" y="958596"/>
                </a:lnTo>
                <a:lnTo>
                  <a:pt x="5036" y="1002583"/>
                </a:lnTo>
                <a:lnTo>
                  <a:pt x="19389" y="1042984"/>
                </a:lnTo>
                <a:lnTo>
                  <a:pt x="41927" y="1078640"/>
                </a:lnTo>
                <a:lnTo>
                  <a:pt x="71516" y="1108392"/>
                </a:lnTo>
                <a:lnTo>
                  <a:pt x="107024" y="1131079"/>
                </a:lnTo>
                <a:lnTo>
                  <a:pt x="147317" y="1145541"/>
                </a:lnTo>
                <a:lnTo>
                  <a:pt x="191262" y="1150620"/>
                </a:lnTo>
                <a:lnTo>
                  <a:pt x="1463802" y="1150620"/>
                </a:lnTo>
                <a:lnTo>
                  <a:pt x="1507789" y="1145541"/>
                </a:lnTo>
                <a:lnTo>
                  <a:pt x="1548190" y="1131079"/>
                </a:lnTo>
                <a:lnTo>
                  <a:pt x="1583846" y="1108392"/>
                </a:lnTo>
                <a:lnTo>
                  <a:pt x="1613598" y="1078640"/>
                </a:lnTo>
                <a:lnTo>
                  <a:pt x="1636285" y="1042984"/>
                </a:lnTo>
                <a:lnTo>
                  <a:pt x="1650747" y="1002583"/>
                </a:lnTo>
                <a:lnTo>
                  <a:pt x="1655826" y="9585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6746" y="2158745"/>
            <a:ext cx="1656080" cy="1151890"/>
          </a:xfrm>
          <a:custGeom>
            <a:avLst/>
            <a:gdLst/>
            <a:ahLst/>
            <a:cxnLst/>
            <a:rect l="l" t="t" r="r" b="b"/>
            <a:pathLst>
              <a:path w="1656080" h="1151889">
                <a:moveTo>
                  <a:pt x="1655826" y="959357"/>
                </a:moveTo>
                <a:lnTo>
                  <a:pt x="1655826" y="192023"/>
                </a:lnTo>
                <a:lnTo>
                  <a:pt x="1650747" y="148036"/>
                </a:lnTo>
                <a:lnTo>
                  <a:pt x="1636285" y="107635"/>
                </a:lnTo>
                <a:lnTo>
                  <a:pt x="1613598" y="71979"/>
                </a:lnTo>
                <a:lnTo>
                  <a:pt x="1583846" y="42227"/>
                </a:lnTo>
                <a:lnTo>
                  <a:pt x="1548190" y="19540"/>
                </a:lnTo>
                <a:lnTo>
                  <a:pt x="1507789" y="5078"/>
                </a:lnTo>
                <a:lnTo>
                  <a:pt x="1463802" y="0"/>
                </a:lnTo>
                <a:lnTo>
                  <a:pt x="192023" y="0"/>
                </a:lnTo>
                <a:lnTo>
                  <a:pt x="148036" y="5078"/>
                </a:lnTo>
                <a:lnTo>
                  <a:pt x="107635" y="19540"/>
                </a:lnTo>
                <a:lnTo>
                  <a:pt x="71979" y="42227"/>
                </a:lnTo>
                <a:lnTo>
                  <a:pt x="42227" y="71979"/>
                </a:lnTo>
                <a:lnTo>
                  <a:pt x="19540" y="107635"/>
                </a:lnTo>
                <a:lnTo>
                  <a:pt x="5078" y="148036"/>
                </a:lnTo>
                <a:lnTo>
                  <a:pt x="0" y="192023"/>
                </a:lnTo>
                <a:lnTo>
                  <a:pt x="0" y="959357"/>
                </a:lnTo>
                <a:lnTo>
                  <a:pt x="5078" y="1003345"/>
                </a:lnTo>
                <a:lnTo>
                  <a:pt x="19540" y="1043746"/>
                </a:lnTo>
                <a:lnTo>
                  <a:pt x="42227" y="1079402"/>
                </a:lnTo>
                <a:lnTo>
                  <a:pt x="71979" y="1109154"/>
                </a:lnTo>
                <a:lnTo>
                  <a:pt x="107635" y="1131841"/>
                </a:lnTo>
                <a:lnTo>
                  <a:pt x="148036" y="1146303"/>
                </a:lnTo>
                <a:lnTo>
                  <a:pt x="192023" y="1151381"/>
                </a:lnTo>
                <a:lnTo>
                  <a:pt x="1463802" y="1151381"/>
                </a:lnTo>
                <a:lnTo>
                  <a:pt x="1507789" y="1146303"/>
                </a:lnTo>
                <a:lnTo>
                  <a:pt x="1548190" y="1131841"/>
                </a:lnTo>
                <a:lnTo>
                  <a:pt x="1583846" y="1109154"/>
                </a:lnTo>
                <a:lnTo>
                  <a:pt x="1613598" y="1079402"/>
                </a:lnTo>
                <a:lnTo>
                  <a:pt x="1636285" y="1043746"/>
                </a:lnTo>
                <a:lnTo>
                  <a:pt x="1650747" y="1003345"/>
                </a:lnTo>
                <a:lnTo>
                  <a:pt x="1655826" y="959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6746" y="2158745"/>
            <a:ext cx="1656080" cy="1151890"/>
          </a:xfrm>
          <a:custGeom>
            <a:avLst/>
            <a:gdLst/>
            <a:ahLst/>
            <a:cxnLst/>
            <a:rect l="l" t="t" r="r" b="b"/>
            <a:pathLst>
              <a:path w="1656080" h="1151889">
                <a:moveTo>
                  <a:pt x="192023" y="0"/>
                </a:moveTo>
                <a:lnTo>
                  <a:pt x="148036" y="5078"/>
                </a:lnTo>
                <a:lnTo>
                  <a:pt x="107635" y="19540"/>
                </a:lnTo>
                <a:lnTo>
                  <a:pt x="71979" y="42227"/>
                </a:lnTo>
                <a:lnTo>
                  <a:pt x="42227" y="71979"/>
                </a:lnTo>
                <a:lnTo>
                  <a:pt x="19540" y="107635"/>
                </a:lnTo>
                <a:lnTo>
                  <a:pt x="5078" y="148036"/>
                </a:lnTo>
                <a:lnTo>
                  <a:pt x="0" y="192023"/>
                </a:lnTo>
                <a:lnTo>
                  <a:pt x="0" y="959357"/>
                </a:lnTo>
                <a:lnTo>
                  <a:pt x="5078" y="1003345"/>
                </a:lnTo>
                <a:lnTo>
                  <a:pt x="19540" y="1043746"/>
                </a:lnTo>
                <a:lnTo>
                  <a:pt x="42227" y="1079402"/>
                </a:lnTo>
                <a:lnTo>
                  <a:pt x="71979" y="1109154"/>
                </a:lnTo>
                <a:lnTo>
                  <a:pt x="107635" y="1131841"/>
                </a:lnTo>
                <a:lnTo>
                  <a:pt x="148036" y="1146303"/>
                </a:lnTo>
                <a:lnTo>
                  <a:pt x="192023" y="1151381"/>
                </a:lnTo>
                <a:lnTo>
                  <a:pt x="1463802" y="1151381"/>
                </a:lnTo>
                <a:lnTo>
                  <a:pt x="1507789" y="1146303"/>
                </a:lnTo>
                <a:lnTo>
                  <a:pt x="1548190" y="1131841"/>
                </a:lnTo>
                <a:lnTo>
                  <a:pt x="1583846" y="1109154"/>
                </a:lnTo>
                <a:lnTo>
                  <a:pt x="1613598" y="1079402"/>
                </a:lnTo>
                <a:lnTo>
                  <a:pt x="1636285" y="1043746"/>
                </a:lnTo>
                <a:lnTo>
                  <a:pt x="1650747" y="1003345"/>
                </a:lnTo>
                <a:lnTo>
                  <a:pt x="1655826" y="959357"/>
                </a:lnTo>
                <a:lnTo>
                  <a:pt x="1655826" y="192023"/>
                </a:lnTo>
                <a:lnTo>
                  <a:pt x="1650747" y="148036"/>
                </a:lnTo>
                <a:lnTo>
                  <a:pt x="1636285" y="107635"/>
                </a:lnTo>
                <a:lnTo>
                  <a:pt x="1613598" y="71979"/>
                </a:lnTo>
                <a:lnTo>
                  <a:pt x="1583846" y="42227"/>
                </a:lnTo>
                <a:lnTo>
                  <a:pt x="1548190" y="19540"/>
                </a:lnTo>
                <a:lnTo>
                  <a:pt x="1507789" y="5078"/>
                </a:lnTo>
                <a:lnTo>
                  <a:pt x="1463802" y="0"/>
                </a:lnTo>
                <a:lnTo>
                  <a:pt x="192023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0274" y="4702302"/>
            <a:ext cx="1656080" cy="504825"/>
          </a:xfrm>
          <a:custGeom>
            <a:avLst/>
            <a:gdLst/>
            <a:ahLst/>
            <a:cxnLst/>
            <a:rect l="l" t="t" r="r" b="b"/>
            <a:pathLst>
              <a:path w="1656080" h="504825">
                <a:moveTo>
                  <a:pt x="1655826" y="420624"/>
                </a:moveTo>
                <a:lnTo>
                  <a:pt x="1655826" y="83820"/>
                </a:lnTo>
                <a:lnTo>
                  <a:pt x="1649265" y="51113"/>
                </a:lnTo>
                <a:lnTo>
                  <a:pt x="1631346" y="24479"/>
                </a:lnTo>
                <a:lnTo>
                  <a:pt x="1604712" y="6560"/>
                </a:lnTo>
                <a:lnTo>
                  <a:pt x="1572006" y="0"/>
                </a:lnTo>
                <a:lnTo>
                  <a:pt x="83819" y="0"/>
                </a:ln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20"/>
                </a:lnTo>
                <a:lnTo>
                  <a:pt x="0" y="420624"/>
                </a:lnTo>
                <a:lnTo>
                  <a:pt x="6560" y="453330"/>
                </a:lnTo>
                <a:lnTo>
                  <a:pt x="24479" y="479964"/>
                </a:lnTo>
                <a:lnTo>
                  <a:pt x="51113" y="497883"/>
                </a:lnTo>
                <a:lnTo>
                  <a:pt x="83819" y="504444"/>
                </a:lnTo>
                <a:lnTo>
                  <a:pt x="1572006" y="504444"/>
                </a:lnTo>
                <a:lnTo>
                  <a:pt x="1604712" y="497883"/>
                </a:lnTo>
                <a:lnTo>
                  <a:pt x="1631346" y="479964"/>
                </a:lnTo>
                <a:lnTo>
                  <a:pt x="1649265" y="453330"/>
                </a:lnTo>
                <a:lnTo>
                  <a:pt x="1655826" y="42062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5127" y="4676394"/>
            <a:ext cx="1656080" cy="505459"/>
          </a:xfrm>
          <a:custGeom>
            <a:avLst/>
            <a:gdLst/>
            <a:ahLst/>
            <a:cxnLst/>
            <a:rect l="l" t="t" r="r" b="b"/>
            <a:pathLst>
              <a:path w="1656080" h="505460">
                <a:moveTo>
                  <a:pt x="1655826" y="421385"/>
                </a:moveTo>
                <a:lnTo>
                  <a:pt x="1655826" y="84581"/>
                </a:lnTo>
                <a:lnTo>
                  <a:pt x="1649146" y="51756"/>
                </a:lnTo>
                <a:lnTo>
                  <a:pt x="1630965" y="24860"/>
                </a:lnTo>
                <a:lnTo>
                  <a:pt x="1604069" y="6679"/>
                </a:lnTo>
                <a:lnTo>
                  <a:pt x="1571244" y="0"/>
                </a:lnTo>
                <a:lnTo>
                  <a:pt x="83819" y="0"/>
                </a:lnTo>
                <a:lnTo>
                  <a:pt x="51113" y="6679"/>
                </a:lnTo>
                <a:lnTo>
                  <a:pt x="24479" y="24860"/>
                </a:lnTo>
                <a:lnTo>
                  <a:pt x="6560" y="51756"/>
                </a:lnTo>
                <a:lnTo>
                  <a:pt x="0" y="84581"/>
                </a:lnTo>
                <a:lnTo>
                  <a:pt x="0" y="421385"/>
                </a:lnTo>
                <a:lnTo>
                  <a:pt x="6560" y="454092"/>
                </a:lnTo>
                <a:lnTo>
                  <a:pt x="24479" y="480726"/>
                </a:lnTo>
                <a:lnTo>
                  <a:pt x="51113" y="498645"/>
                </a:lnTo>
                <a:lnTo>
                  <a:pt x="83819" y="505205"/>
                </a:lnTo>
                <a:lnTo>
                  <a:pt x="1571244" y="505205"/>
                </a:lnTo>
                <a:lnTo>
                  <a:pt x="1604069" y="498645"/>
                </a:lnTo>
                <a:lnTo>
                  <a:pt x="1630965" y="480726"/>
                </a:lnTo>
                <a:lnTo>
                  <a:pt x="1649146" y="454092"/>
                </a:lnTo>
                <a:lnTo>
                  <a:pt x="1655826" y="421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5127" y="4676394"/>
            <a:ext cx="1656080" cy="505459"/>
          </a:xfrm>
          <a:custGeom>
            <a:avLst/>
            <a:gdLst/>
            <a:ahLst/>
            <a:cxnLst/>
            <a:rect l="l" t="t" r="r" b="b"/>
            <a:pathLst>
              <a:path w="1656080" h="505460">
                <a:moveTo>
                  <a:pt x="83819" y="0"/>
                </a:moveTo>
                <a:lnTo>
                  <a:pt x="51113" y="6679"/>
                </a:lnTo>
                <a:lnTo>
                  <a:pt x="24479" y="24860"/>
                </a:lnTo>
                <a:lnTo>
                  <a:pt x="6560" y="51756"/>
                </a:lnTo>
                <a:lnTo>
                  <a:pt x="0" y="84581"/>
                </a:lnTo>
                <a:lnTo>
                  <a:pt x="0" y="421385"/>
                </a:lnTo>
                <a:lnTo>
                  <a:pt x="6560" y="454092"/>
                </a:lnTo>
                <a:lnTo>
                  <a:pt x="24479" y="480726"/>
                </a:lnTo>
                <a:lnTo>
                  <a:pt x="51113" y="498645"/>
                </a:lnTo>
                <a:lnTo>
                  <a:pt x="83819" y="505205"/>
                </a:lnTo>
                <a:lnTo>
                  <a:pt x="1571244" y="505205"/>
                </a:lnTo>
                <a:lnTo>
                  <a:pt x="1604069" y="498645"/>
                </a:lnTo>
                <a:lnTo>
                  <a:pt x="1630965" y="480726"/>
                </a:lnTo>
                <a:lnTo>
                  <a:pt x="1649146" y="454092"/>
                </a:lnTo>
                <a:lnTo>
                  <a:pt x="1655826" y="421385"/>
                </a:lnTo>
                <a:lnTo>
                  <a:pt x="1655826" y="84581"/>
                </a:lnTo>
                <a:lnTo>
                  <a:pt x="1649146" y="51756"/>
                </a:lnTo>
                <a:lnTo>
                  <a:pt x="1630965" y="24860"/>
                </a:lnTo>
                <a:lnTo>
                  <a:pt x="1604069" y="6679"/>
                </a:lnTo>
                <a:lnTo>
                  <a:pt x="1571244" y="0"/>
                </a:lnTo>
                <a:lnTo>
                  <a:pt x="8381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2873" y="4702302"/>
            <a:ext cx="1657350" cy="883919"/>
          </a:xfrm>
          <a:custGeom>
            <a:avLst/>
            <a:gdLst/>
            <a:ahLst/>
            <a:cxnLst/>
            <a:rect l="l" t="t" r="r" b="b"/>
            <a:pathLst>
              <a:path w="1657350" h="883920">
                <a:moveTo>
                  <a:pt x="1657349" y="736853"/>
                </a:moveTo>
                <a:lnTo>
                  <a:pt x="1657349" y="147065"/>
                </a:lnTo>
                <a:lnTo>
                  <a:pt x="1649809" y="100462"/>
                </a:lnTo>
                <a:lnTo>
                  <a:pt x="1628845" y="60076"/>
                </a:lnTo>
                <a:lnTo>
                  <a:pt x="1596944" y="28285"/>
                </a:lnTo>
                <a:lnTo>
                  <a:pt x="1556595" y="7467"/>
                </a:lnTo>
                <a:lnTo>
                  <a:pt x="1510283" y="0"/>
                </a:lnTo>
                <a:lnTo>
                  <a:pt x="147065" y="0"/>
                </a:lnTo>
                <a:lnTo>
                  <a:pt x="100754" y="7467"/>
                </a:lnTo>
                <a:lnTo>
                  <a:pt x="60405" y="28285"/>
                </a:lnTo>
                <a:lnTo>
                  <a:pt x="28504" y="60076"/>
                </a:lnTo>
                <a:lnTo>
                  <a:pt x="7540" y="100462"/>
                </a:lnTo>
                <a:lnTo>
                  <a:pt x="0" y="147065"/>
                </a:lnTo>
                <a:lnTo>
                  <a:pt x="0" y="736853"/>
                </a:lnTo>
                <a:lnTo>
                  <a:pt x="7540" y="783457"/>
                </a:lnTo>
                <a:lnTo>
                  <a:pt x="28504" y="823843"/>
                </a:lnTo>
                <a:lnTo>
                  <a:pt x="60405" y="855634"/>
                </a:lnTo>
                <a:lnTo>
                  <a:pt x="100754" y="876452"/>
                </a:lnTo>
                <a:lnTo>
                  <a:pt x="147065" y="883920"/>
                </a:lnTo>
                <a:lnTo>
                  <a:pt x="1510283" y="883920"/>
                </a:lnTo>
                <a:lnTo>
                  <a:pt x="1556595" y="876452"/>
                </a:lnTo>
                <a:lnTo>
                  <a:pt x="1596944" y="855634"/>
                </a:lnTo>
                <a:lnTo>
                  <a:pt x="1628845" y="823843"/>
                </a:lnTo>
                <a:lnTo>
                  <a:pt x="1649809" y="783457"/>
                </a:lnTo>
                <a:lnTo>
                  <a:pt x="1657349" y="73685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7727" y="4676394"/>
            <a:ext cx="1657350" cy="885190"/>
          </a:xfrm>
          <a:custGeom>
            <a:avLst/>
            <a:gdLst/>
            <a:ahLst/>
            <a:cxnLst/>
            <a:rect l="l" t="t" r="r" b="b"/>
            <a:pathLst>
              <a:path w="1657350" h="885189">
                <a:moveTo>
                  <a:pt x="1657349" y="736853"/>
                </a:moveTo>
                <a:lnTo>
                  <a:pt x="1657349" y="147827"/>
                </a:lnTo>
                <a:lnTo>
                  <a:pt x="1649803" y="101144"/>
                </a:lnTo>
                <a:lnTo>
                  <a:pt x="1628796" y="60569"/>
                </a:lnTo>
                <a:lnTo>
                  <a:pt x="1596780" y="28553"/>
                </a:lnTo>
                <a:lnTo>
                  <a:pt x="1556205" y="7546"/>
                </a:lnTo>
                <a:lnTo>
                  <a:pt x="1509521" y="0"/>
                </a:lnTo>
                <a:lnTo>
                  <a:pt x="147066" y="0"/>
                </a:lnTo>
                <a:lnTo>
                  <a:pt x="100462" y="7546"/>
                </a:lnTo>
                <a:lnTo>
                  <a:pt x="60076" y="28553"/>
                </a:lnTo>
                <a:lnTo>
                  <a:pt x="28285" y="60569"/>
                </a:lnTo>
                <a:lnTo>
                  <a:pt x="7467" y="101144"/>
                </a:lnTo>
                <a:lnTo>
                  <a:pt x="0" y="147827"/>
                </a:lnTo>
                <a:lnTo>
                  <a:pt x="0" y="736853"/>
                </a:lnTo>
                <a:lnTo>
                  <a:pt x="7467" y="783537"/>
                </a:lnTo>
                <a:lnTo>
                  <a:pt x="28285" y="824112"/>
                </a:lnTo>
                <a:lnTo>
                  <a:pt x="60076" y="856128"/>
                </a:lnTo>
                <a:lnTo>
                  <a:pt x="100462" y="877135"/>
                </a:lnTo>
                <a:lnTo>
                  <a:pt x="147066" y="884681"/>
                </a:lnTo>
                <a:lnTo>
                  <a:pt x="1509521" y="884681"/>
                </a:lnTo>
                <a:lnTo>
                  <a:pt x="1556205" y="877135"/>
                </a:lnTo>
                <a:lnTo>
                  <a:pt x="1596780" y="856128"/>
                </a:lnTo>
                <a:lnTo>
                  <a:pt x="1628796" y="824112"/>
                </a:lnTo>
                <a:lnTo>
                  <a:pt x="1649803" y="783537"/>
                </a:lnTo>
                <a:lnTo>
                  <a:pt x="1657349" y="736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7727" y="4676394"/>
            <a:ext cx="1657350" cy="885190"/>
          </a:xfrm>
          <a:custGeom>
            <a:avLst/>
            <a:gdLst/>
            <a:ahLst/>
            <a:cxnLst/>
            <a:rect l="l" t="t" r="r" b="b"/>
            <a:pathLst>
              <a:path w="1657350" h="885189">
                <a:moveTo>
                  <a:pt x="147066" y="0"/>
                </a:moveTo>
                <a:lnTo>
                  <a:pt x="100462" y="7546"/>
                </a:lnTo>
                <a:lnTo>
                  <a:pt x="60076" y="28553"/>
                </a:lnTo>
                <a:lnTo>
                  <a:pt x="28285" y="60569"/>
                </a:lnTo>
                <a:lnTo>
                  <a:pt x="7467" y="101144"/>
                </a:lnTo>
                <a:lnTo>
                  <a:pt x="0" y="147827"/>
                </a:lnTo>
                <a:lnTo>
                  <a:pt x="0" y="736853"/>
                </a:lnTo>
                <a:lnTo>
                  <a:pt x="7467" y="783537"/>
                </a:lnTo>
                <a:lnTo>
                  <a:pt x="28285" y="824112"/>
                </a:lnTo>
                <a:lnTo>
                  <a:pt x="60076" y="856128"/>
                </a:lnTo>
                <a:lnTo>
                  <a:pt x="100462" y="877135"/>
                </a:lnTo>
                <a:lnTo>
                  <a:pt x="147066" y="884681"/>
                </a:lnTo>
                <a:lnTo>
                  <a:pt x="1509521" y="884681"/>
                </a:lnTo>
                <a:lnTo>
                  <a:pt x="1556205" y="877135"/>
                </a:lnTo>
                <a:lnTo>
                  <a:pt x="1596780" y="856128"/>
                </a:lnTo>
                <a:lnTo>
                  <a:pt x="1628796" y="824112"/>
                </a:lnTo>
                <a:lnTo>
                  <a:pt x="1649803" y="783537"/>
                </a:lnTo>
                <a:lnTo>
                  <a:pt x="1657349" y="736853"/>
                </a:lnTo>
                <a:lnTo>
                  <a:pt x="1657349" y="147827"/>
                </a:lnTo>
                <a:lnTo>
                  <a:pt x="1649803" y="101144"/>
                </a:lnTo>
                <a:lnTo>
                  <a:pt x="1628796" y="60569"/>
                </a:lnTo>
                <a:lnTo>
                  <a:pt x="1596780" y="28553"/>
                </a:lnTo>
                <a:lnTo>
                  <a:pt x="1556205" y="7546"/>
                </a:lnTo>
                <a:lnTo>
                  <a:pt x="1509521" y="0"/>
                </a:lnTo>
                <a:lnTo>
                  <a:pt x="147066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0274" y="5710428"/>
            <a:ext cx="1656080" cy="290830"/>
          </a:xfrm>
          <a:custGeom>
            <a:avLst/>
            <a:gdLst/>
            <a:ahLst/>
            <a:cxnLst/>
            <a:rect l="l" t="t" r="r" b="b"/>
            <a:pathLst>
              <a:path w="1656080" h="290829">
                <a:moveTo>
                  <a:pt x="1655826" y="241554"/>
                </a:moveTo>
                <a:lnTo>
                  <a:pt x="1655826" y="48006"/>
                </a:lnTo>
                <a:lnTo>
                  <a:pt x="1652063" y="29253"/>
                </a:lnTo>
                <a:lnTo>
                  <a:pt x="1641728" y="14001"/>
                </a:lnTo>
                <a:lnTo>
                  <a:pt x="1626250" y="3750"/>
                </a:lnTo>
                <a:lnTo>
                  <a:pt x="1607058" y="0"/>
                </a:lnTo>
                <a:lnTo>
                  <a:pt x="48767" y="0"/>
                </a:lnTo>
                <a:lnTo>
                  <a:pt x="29896" y="3750"/>
                </a:lnTo>
                <a:lnTo>
                  <a:pt x="14382" y="14001"/>
                </a:lnTo>
                <a:lnTo>
                  <a:pt x="3869" y="29253"/>
                </a:lnTo>
                <a:lnTo>
                  <a:pt x="0" y="48006"/>
                </a:lnTo>
                <a:lnTo>
                  <a:pt x="0" y="241554"/>
                </a:lnTo>
                <a:lnTo>
                  <a:pt x="3869" y="260746"/>
                </a:lnTo>
                <a:lnTo>
                  <a:pt x="14382" y="276225"/>
                </a:lnTo>
                <a:lnTo>
                  <a:pt x="29896" y="286559"/>
                </a:lnTo>
                <a:lnTo>
                  <a:pt x="48767" y="290322"/>
                </a:lnTo>
                <a:lnTo>
                  <a:pt x="1607058" y="290322"/>
                </a:lnTo>
                <a:lnTo>
                  <a:pt x="1626250" y="286559"/>
                </a:lnTo>
                <a:lnTo>
                  <a:pt x="1641728" y="276225"/>
                </a:lnTo>
                <a:lnTo>
                  <a:pt x="1652063" y="260746"/>
                </a:lnTo>
                <a:lnTo>
                  <a:pt x="1655826" y="24155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5127" y="5684520"/>
            <a:ext cx="1656080" cy="291465"/>
          </a:xfrm>
          <a:custGeom>
            <a:avLst/>
            <a:gdLst/>
            <a:ahLst/>
            <a:cxnLst/>
            <a:rect l="l" t="t" r="r" b="b"/>
            <a:pathLst>
              <a:path w="1656080" h="291464">
                <a:moveTo>
                  <a:pt x="1655826" y="242315"/>
                </a:moveTo>
                <a:lnTo>
                  <a:pt x="1655826" y="48767"/>
                </a:lnTo>
                <a:lnTo>
                  <a:pt x="1651956" y="29896"/>
                </a:lnTo>
                <a:lnTo>
                  <a:pt x="1641443" y="14382"/>
                </a:lnTo>
                <a:lnTo>
                  <a:pt x="1625929" y="3869"/>
                </a:lnTo>
                <a:lnTo>
                  <a:pt x="1607058" y="0"/>
                </a:lnTo>
                <a:lnTo>
                  <a:pt x="48006" y="0"/>
                </a:lnTo>
                <a:lnTo>
                  <a:pt x="29253" y="3869"/>
                </a:lnTo>
                <a:lnTo>
                  <a:pt x="14001" y="14382"/>
                </a:lnTo>
                <a:lnTo>
                  <a:pt x="3750" y="29896"/>
                </a:lnTo>
                <a:lnTo>
                  <a:pt x="0" y="48767"/>
                </a:lnTo>
                <a:lnTo>
                  <a:pt x="0" y="242315"/>
                </a:lnTo>
                <a:lnTo>
                  <a:pt x="3750" y="261187"/>
                </a:lnTo>
                <a:lnTo>
                  <a:pt x="14001" y="276701"/>
                </a:lnTo>
                <a:lnTo>
                  <a:pt x="29253" y="287214"/>
                </a:lnTo>
                <a:lnTo>
                  <a:pt x="48006" y="291083"/>
                </a:lnTo>
                <a:lnTo>
                  <a:pt x="1607058" y="291083"/>
                </a:lnTo>
                <a:lnTo>
                  <a:pt x="1625929" y="287214"/>
                </a:lnTo>
                <a:lnTo>
                  <a:pt x="1641443" y="276701"/>
                </a:lnTo>
                <a:lnTo>
                  <a:pt x="1651956" y="261187"/>
                </a:lnTo>
                <a:lnTo>
                  <a:pt x="1655826" y="242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5127" y="5684520"/>
            <a:ext cx="1656080" cy="291465"/>
          </a:xfrm>
          <a:custGeom>
            <a:avLst/>
            <a:gdLst/>
            <a:ahLst/>
            <a:cxnLst/>
            <a:rect l="l" t="t" r="r" b="b"/>
            <a:pathLst>
              <a:path w="1656080" h="291464">
                <a:moveTo>
                  <a:pt x="48006" y="0"/>
                </a:moveTo>
                <a:lnTo>
                  <a:pt x="29253" y="3869"/>
                </a:lnTo>
                <a:lnTo>
                  <a:pt x="14001" y="14382"/>
                </a:lnTo>
                <a:lnTo>
                  <a:pt x="3750" y="29896"/>
                </a:lnTo>
                <a:lnTo>
                  <a:pt x="0" y="48767"/>
                </a:lnTo>
                <a:lnTo>
                  <a:pt x="0" y="242315"/>
                </a:lnTo>
                <a:lnTo>
                  <a:pt x="3750" y="261187"/>
                </a:lnTo>
                <a:lnTo>
                  <a:pt x="14001" y="276701"/>
                </a:lnTo>
                <a:lnTo>
                  <a:pt x="29253" y="287214"/>
                </a:lnTo>
                <a:lnTo>
                  <a:pt x="48006" y="291083"/>
                </a:lnTo>
                <a:lnTo>
                  <a:pt x="1607058" y="291083"/>
                </a:lnTo>
                <a:lnTo>
                  <a:pt x="1625929" y="287214"/>
                </a:lnTo>
                <a:lnTo>
                  <a:pt x="1641443" y="276701"/>
                </a:lnTo>
                <a:lnTo>
                  <a:pt x="1651956" y="261187"/>
                </a:lnTo>
                <a:lnTo>
                  <a:pt x="1655826" y="242315"/>
                </a:lnTo>
                <a:lnTo>
                  <a:pt x="1655826" y="48767"/>
                </a:lnTo>
                <a:lnTo>
                  <a:pt x="1651956" y="29896"/>
                </a:lnTo>
                <a:lnTo>
                  <a:pt x="1641443" y="14382"/>
                </a:lnTo>
                <a:lnTo>
                  <a:pt x="1625929" y="3869"/>
                </a:lnTo>
                <a:lnTo>
                  <a:pt x="1607058" y="0"/>
                </a:lnTo>
                <a:lnTo>
                  <a:pt x="48006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84630" y="5727445"/>
            <a:ext cx="128270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Career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development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82873" y="5710428"/>
            <a:ext cx="1657350" cy="721360"/>
          </a:xfrm>
          <a:custGeom>
            <a:avLst/>
            <a:gdLst/>
            <a:ahLst/>
            <a:cxnLst/>
            <a:rect l="l" t="t" r="r" b="b"/>
            <a:pathLst>
              <a:path w="1657350" h="721360">
                <a:moveTo>
                  <a:pt x="1657350" y="600456"/>
                </a:moveTo>
                <a:lnTo>
                  <a:pt x="1657349" y="119634"/>
                </a:lnTo>
                <a:lnTo>
                  <a:pt x="1647860" y="72973"/>
                </a:lnTo>
                <a:lnTo>
                  <a:pt x="1622012" y="34956"/>
                </a:lnTo>
                <a:lnTo>
                  <a:pt x="1583733" y="9370"/>
                </a:lnTo>
                <a:lnTo>
                  <a:pt x="1536953" y="0"/>
                </a:lnTo>
                <a:lnTo>
                  <a:pt x="120395" y="0"/>
                </a:lnTo>
                <a:lnTo>
                  <a:pt x="73616" y="9370"/>
                </a:lnTo>
                <a:lnTo>
                  <a:pt x="35337" y="34956"/>
                </a:lnTo>
                <a:lnTo>
                  <a:pt x="9489" y="72973"/>
                </a:lnTo>
                <a:lnTo>
                  <a:pt x="0" y="119634"/>
                </a:lnTo>
                <a:lnTo>
                  <a:pt x="0" y="600456"/>
                </a:lnTo>
                <a:lnTo>
                  <a:pt x="9489" y="647235"/>
                </a:lnTo>
                <a:lnTo>
                  <a:pt x="35337" y="685514"/>
                </a:lnTo>
                <a:lnTo>
                  <a:pt x="73616" y="711362"/>
                </a:lnTo>
                <a:lnTo>
                  <a:pt x="120396" y="720851"/>
                </a:lnTo>
                <a:lnTo>
                  <a:pt x="1536954" y="720851"/>
                </a:lnTo>
                <a:lnTo>
                  <a:pt x="1583733" y="711362"/>
                </a:lnTo>
                <a:lnTo>
                  <a:pt x="1622012" y="685514"/>
                </a:lnTo>
                <a:lnTo>
                  <a:pt x="1647860" y="647235"/>
                </a:lnTo>
                <a:lnTo>
                  <a:pt x="1657350" y="6004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7727" y="5684520"/>
            <a:ext cx="1657350" cy="721360"/>
          </a:xfrm>
          <a:custGeom>
            <a:avLst/>
            <a:gdLst/>
            <a:ahLst/>
            <a:cxnLst/>
            <a:rect l="l" t="t" r="r" b="b"/>
            <a:pathLst>
              <a:path w="1657350" h="721360">
                <a:moveTo>
                  <a:pt x="1657350" y="601217"/>
                </a:moveTo>
                <a:lnTo>
                  <a:pt x="1657349" y="120395"/>
                </a:lnTo>
                <a:lnTo>
                  <a:pt x="1647860" y="73616"/>
                </a:lnTo>
                <a:lnTo>
                  <a:pt x="1622012" y="35337"/>
                </a:lnTo>
                <a:lnTo>
                  <a:pt x="1583733" y="9489"/>
                </a:lnTo>
                <a:lnTo>
                  <a:pt x="1536954" y="0"/>
                </a:lnTo>
                <a:lnTo>
                  <a:pt x="119633" y="0"/>
                </a:lnTo>
                <a:lnTo>
                  <a:pt x="72973" y="9489"/>
                </a:lnTo>
                <a:lnTo>
                  <a:pt x="34956" y="35337"/>
                </a:lnTo>
                <a:lnTo>
                  <a:pt x="9370" y="73616"/>
                </a:lnTo>
                <a:lnTo>
                  <a:pt x="0" y="120395"/>
                </a:lnTo>
                <a:lnTo>
                  <a:pt x="0" y="601217"/>
                </a:lnTo>
                <a:lnTo>
                  <a:pt x="9370" y="647878"/>
                </a:lnTo>
                <a:lnTo>
                  <a:pt x="34956" y="685895"/>
                </a:lnTo>
                <a:lnTo>
                  <a:pt x="72973" y="711481"/>
                </a:lnTo>
                <a:lnTo>
                  <a:pt x="119634" y="720851"/>
                </a:lnTo>
                <a:lnTo>
                  <a:pt x="1536954" y="720851"/>
                </a:lnTo>
                <a:lnTo>
                  <a:pt x="1583733" y="711481"/>
                </a:lnTo>
                <a:lnTo>
                  <a:pt x="1622012" y="685895"/>
                </a:lnTo>
                <a:lnTo>
                  <a:pt x="1647860" y="647878"/>
                </a:lnTo>
                <a:lnTo>
                  <a:pt x="1657350" y="601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7727" y="5684520"/>
            <a:ext cx="1657350" cy="721360"/>
          </a:xfrm>
          <a:custGeom>
            <a:avLst/>
            <a:gdLst/>
            <a:ahLst/>
            <a:cxnLst/>
            <a:rect l="l" t="t" r="r" b="b"/>
            <a:pathLst>
              <a:path w="1657350" h="721360">
                <a:moveTo>
                  <a:pt x="119633" y="0"/>
                </a:moveTo>
                <a:lnTo>
                  <a:pt x="72973" y="9489"/>
                </a:lnTo>
                <a:lnTo>
                  <a:pt x="34956" y="35337"/>
                </a:lnTo>
                <a:lnTo>
                  <a:pt x="9370" y="73616"/>
                </a:lnTo>
                <a:lnTo>
                  <a:pt x="0" y="120395"/>
                </a:lnTo>
                <a:lnTo>
                  <a:pt x="0" y="601217"/>
                </a:lnTo>
                <a:lnTo>
                  <a:pt x="9370" y="647878"/>
                </a:lnTo>
                <a:lnTo>
                  <a:pt x="34956" y="685895"/>
                </a:lnTo>
                <a:lnTo>
                  <a:pt x="72973" y="711481"/>
                </a:lnTo>
                <a:lnTo>
                  <a:pt x="119634" y="720851"/>
                </a:lnTo>
                <a:lnTo>
                  <a:pt x="1536954" y="720851"/>
                </a:lnTo>
                <a:lnTo>
                  <a:pt x="1583733" y="711481"/>
                </a:lnTo>
                <a:lnTo>
                  <a:pt x="1622012" y="685895"/>
                </a:lnTo>
                <a:lnTo>
                  <a:pt x="1647860" y="647878"/>
                </a:lnTo>
                <a:lnTo>
                  <a:pt x="1657350" y="601217"/>
                </a:lnTo>
                <a:lnTo>
                  <a:pt x="1657349" y="120395"/>
                </a:lnTo>
                <a:lnTo>
                  <a:pt x="1647860" y="73616"/>
                </a:lnTo>
                <a:lnTo>
                  <a:pt x="1622012" y="35337"/>
                </a:lnTo>
                <a:lnTo>
                  <a:pt x="1583733" y="9489"/>
                </a:lnTo>
                <a:lnTo>
                  <a:pt x="1536954" y="0"/>
                </a:lnTo>
                <a:lnTo>
                  <a:pt x="119633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37229" y="5727445"/>
            <a:ext cx="109918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latin typeface="Meiryo"/>
                <a:cs typeface="Meiryo"/>
              </a:rPr>
              <a:t>❖</a:t>
            </a:r>
            <a:r>
              <a:rPr sz="1000" spc="-25" dirty="0">
                <a:latin typeface="Arial"/>
                <a:cs typeface="Arial"/>
              </a:rPr>
              <a:t>Staff </a:t>
            </a:r>
            <a:r>
              <a:rPr sz="1000" spc="-5" dirty="0">
                <a:latin typeface="Arial"/>
                <a:cs typeface="Arial"/>
              </a:rPr>
              <a:t>attrition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37229" y="6032246"/>
            <a:ext cx="112204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30" dirty="0">
                <a:latin typeface="Meiryo"/>
                <a:cs typeface="Meiryo"/>
              </a:rPr>
              <a:t>❖</a:t>
            </a:r>
            <a:r>
              <a:rPr sz="1000" spc="-30" dirty="0">
                <a:latin typeface="Arial"/>
                <a:cs typeface="Arial"/>
              </a:rPr>
              <a:t>No.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employees  </a:t>
            </a:r>
            <a:r>
              <a:rPr sz="1000" spc="-10" dirty="0">
                <a:latin typeface="Arial"/>
                <a:cs typeface="Arial"/>
              </a:rPr>
              <a:t>promotion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10328" y="5710428"/>
            <a:ext cx="2089150" cy="721360"/>
          </a:xfrm>
          <a:custGeom>
            <a:avLst/>
            <a:gdLst/>
            <a:ahLst/>
            <a:cxnLst/>
            <a:rect l="l" t="t" r="r" b="b"/>
            <a:pathLst>
              <a:path w="2089150" h="721360">
                <a:moveTo>
                  <a:pt x="2088642" y="600456"/>
                </a:moveTo>
                <a:lnTo>
                  <a:pt x="2088642" y="119634"/>
                </a:lnTo>
                <a:lnTo>
                  <a:pt x="2079271" y="72973"/>
                </a:lnTo>
                <a:lnTo>
                  <a:pt x="2053685" y="34956"/>
                </a:lnTo>
                <a:lnTo>
                  <a:pt x="2015668" y="9370"/>
                </a:lnTo>
                <a:lnTo>
                  <a:pt x="1969007" y="0"/>
                </a:lnTo>
                <a:lnTo>
                  <a:pt x="119634" y="0"/>
                </a:lnTo>
                <a:lnTo>
                  <a:pt x="72973" y="9370"/>
                </a:lnTo>
                <a:lnTo>
                  <a:pt x="34956" y="34956"/>
                </a:lnTo>
                <a:lnTo>
                  <a:pt x="9370" y="72973"/>
                </a:lnTo>
                <a:lnTo>
                  <a:pt x="0" y="119634"/>
                </a:lnTo>
                <a:lnTo>
                  <a:pt x="0" y="600456"/>
                </a:lnTo>
                <a:lnTo>
                  <a:pt x="9370" y="647235"/>
                </a:lnTo>
                <a:lnTo>
                  <a:pt x="34956" y="685514"/>
                </a:lnTo>
                <a:lnTo>
                  <a:pt x="72973" y="711362"/>
                </a:lnTo>
                <a:lnTo>
                  <a:pt x="119634" y="720852"/>
                </a:lnTo>
                <a:lnTo>
                  <a:pt x="1969007" y="720851"/>
                </a:lnTo>
                <a:lnTo>
                  <a:pt x="2015668" y="711362"/>
                </a:lnTo>
                <a:lnTo>
                  <a:pt x="2053685" y="685514"/>
                </a:lnTo>
                <a:lnTo>
                  <a:pt x="2079271" y="647235"/>
                </a:lnTo>
                <a:lnTo>
                  <a:pt x="2088642" y="6004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84420" y="5684520"/>
            <a:ext cx="2089785" cy="721360"/>
          </a:xfrm>
          <a:custGeom>
            <a:avLst/>
            <a:gdLst/>
            <a:ahLst/>
            <a:cxnLst/>
            <a:rect l="l" t="t" r="r" b="b"/>
            <a:pathLst>
              <a:path w="2089784" h="721360">
                <a:moveTo>
                  <a:pt x="2089403" y="601217"/>
                </a:moveTo>
                <a:lnTo>
                  <a:pt x="2089403" y="120395"/>
                </a:lnTo>
                <a:lnTo>
                  <a:pt x="2079914" y="73616"/>
                </a:lnTo>
                <a:lnTo>
                  <a:pt x="2054066" y="35337"/>
                </a:lnTo>
                <a:lnTo>
                  <a:pt x="2015787" y="9489"/>
                </a:lnTo>
                <a:lnTo>
                  <a:pt x="1969007" y="0"/>
                </a:lnTo>
                <a:lnTo>
                  <a:pt x="120395" y="0"/>
                </a:lnTo>
                <a:lnTo>
                  <a:pt x="73616" y="9489"/>
                </a:lnTo>
                <a:lnTo>
                  <a:pt x="35337" y="35337"/>
                </a:lnTo>
                <a:lnTo>
                  <a:pt x="9489" y="73616"/>
                </a:lnTo>
                <a:lnTo>
                  <a:pt x="0" y="120396"/>
                </a:lnTo>
                <a:lnTo>
                  <a:pt x="0" y="601218"/>
                </a:lnTo>
                <a:lnTo>
                  <a:pt x="9489" y="647878"/>
                </a:lnTo>
                <a:lnTo>
                  <a:pt x="35337" y="685895"/>
                </a:lnTo>
                <a:lnTo>
                  <a:pt x="73616" y="711481"/>
                </a:lnTo>
                <a:lnTo>
                  <a:pt x="120396" y="720852"/>
                </a:lnTo>
                <a:lnTo>
                  <a:pt x="1969007" y="720851"/>
                </a:lnTo>
                <a:lnTo>
                  <a:pt x="2015787" y="711481"/>
                </a:lnTo>
                <a:lnTo>
                  <a:pt x="2054066" y="685895"/>
                </a:lnTo>
                <a:lnTo>
                  <a:pt x="2079914" y="647878"/>
                </a:lnTo>
                <a:lnTo>
                  <a:pt x="2089403" y="601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4420" y="5684520"/>
            <a:ext cx="2089785" cy="721360"/>
          </a:xfrm>
          <a:custGeom>
            <a:avLst/>
            <a:gdLst/>
            <a:ahLst/>
            <a:cxnLst/>
            <a:rect l="l" t="t" r="r" b="b"/>
            <a:pathLst>
              <a:path w="2089784" h="721360">
                <a:moveTo>
                  <a:pt x="120395" y="0"/>
                </a:moveTo>
                <a:lnTo>
                  <a:pt x="73616" y="9489"/>
                </a:lnTo>
                <a:lnTo>
                  <a:pt x="35337" y="35337"/>
                </a:lnTo>
                <a:lnTo>
                  <a:pt x="9489" y="73616"/>
                </a:lnTo>
                <a:lnTo>
                  <a:pt x="0" y="120396"/>
                </a:lnTo>
                <a:lnTo>
                  <a:pt x="0" y="601218"/>
                </a:lnTo>
                <a:lnTo>
                  <a:pt x="9489" y="647878"/>
                </a:lnTo>
                <a:lnTo>
                  <a:pt x="35337" y="685895"/>
                </a:lnTo>
                <a:lnTo>
                  <a:pt x="73616" y="711481"/>
                </a:lnTo>
                <a:lnTo>
                  <a:pt x="120396" y="720852"/>
                </a:lnTo>
                <a:lnTo>
                  <a:pt x="1969007" y="720851"/>
                </a:lnTo>
                <a:lnTo>
                  <a:pt x="2015787" y="711481"/>
                </a:lnTo>
                <a:lnTo>
                  <a:pt x="2054066" y="685895"/>
                </a:lnTo>
                <a:lnTo>
                  <a:pt x="2079914" y="647878"/>
                </a:lnTo>
                <a:lnTo>
                  <a:pt x="2089403" y="601217"/>
                </a:lnTo>
                <a:lnTo>
                  <a:pt x="2089403" y="120395"/>
                </a:lnTo>
                <a:lnTo>
                  <a:pt x="2079914" y="73616"/>
                </a:lnTo>
                <a:lnTo>
                  <a:pt x="2054066" y="35337"/>
                </a:lnTo>
                <a:lnTo>
                  <a:pt x="2015787" y="9489"/>
                </a:lnTo>
                <a:lnTo>
                  <a:pt x="1969007" y="0"/>
                </a:lnTo>
                <a:lnTo>
                  <a:pt x="120395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84626" y="1437894"/>
            <a:ext cx="889253" cy="1046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4626" y="1437894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6666"/>
                </a:moveTo>
                <a:lnTo>
                  <a:pt x="215646" y="756666"/>
                </a:lnTo>
                <a:lnTo>
                  <a:pt x="215646" y="0"/>
                </a:lnTo>
                <a:lnTo>
                  <a:pt x="647700" y="0"/>
                </a:lnTo>
                <a:lnTo>
                  <a:pt x="647700" y="756666"/>
                </a:lnTo>
                <a:lnTo>
                  <a:pt x="863346" y="756666"/>
                </a:lnTo>
                <a:lnTo>
                  <a:pt x="432053" y="1008126"/>
                </a:lnTo>
                <a:lnTo>
                  <a:pt x="0" y="756666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89829" y="5727445"/>
            <a:ext cx="169608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latin typeface="Meiryo"/>
                <a:cs typeface="Meiryo"/>
              </a:rPr>
              <a:t>❖</a:t>
            </a:r>
            <a:r>
              <a:rPr sz="1000" spc="-30" dirty="0">
                <a:latin typeface="Arial"/>
                <a:cs typeface="Arial"/>
              </a:rPr>
              <a:t>Not </a:t>
            </a:r>
            <a:r>
              <a:rPr sz="1000" spc="-5" dirty="0">
                <a:latin typeface="Arial"/>
                <a:cs typeface="Arial"/>
              </a:rPr>
              <a:t>more </a:t>
            </a:r>
            <a:r>
              <a:rPr sz="1000" spc="-10" dirty="0">
                <a:latin typeface="Arial"/>
                <a:cs typeface="Arial"/>
              </a:rPr>
              <a:t>than </a:t>
            </a:r>
            <a:r>
              <a:rPr sz="1000" spc="-5" dirty="0">
                <a:latin typeface="Arial"/>
                <a:cs typeface="Arial"/>
              </a:rPr>
              <a:t>20% in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FY08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89829" y="6032246"/>
            <a:ext cx="149225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5% </a:t>
            </a:r>
            <a:r>
              <a:rPr sz="1000" spc="-5" dirty="0">
                <a:latin typeface="Arial"/>
                <a:cs typeface="Arial"/>
              </a:rPr>
              <a:t>increase for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capable  employees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9722" y="1150619"/>
            <a:ext cx="1610105" cy="830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09722" y="1150619"/>
            <a:ext cx="1584325" cy="792480"/>
          </a:xfrm>
          <a:custGeom>
            <a:avLst/>
            <a:gdLst/>
            <a:ahLst/>
            <a:cxnLst/>
            <a:rect l="l" t="t" r="r" b="b"/>
            <a:pathLst>
              <a:path w="1584325" h="792480">
                <a:moveTo>
                  <a:pt x="792479" y="0"/>
                </a:moveTo>
                <a:lnTo>
                  <a:pt x="730585" y="1193"/>
                </a:lnTo>
                <a:lnTo>
                  <a:pt x="669986" y="4713"/>
                </a:lnTo>
                <a:lnTo>
                  <a:pt x="610861" y="10472"/>
                </a:lnTo>
                <a:lnTo>
                  <a:pt x="553386" y="18382"/>
                </a:lnTo>
                <a:lnTo>
                  <a:pt x="497737" y="28353"/>
                </a:lnTo>
                <a:lnTo>
                  <a:pt x="444092" y="40299"/>
                </a:lnTo>
                <a:lnTo>
                  <a:pt x="392627" y="54130"/>
                </a:lnTo>
                <a:lnTo>
                  <a:pt x="343519" y="69758"/>
                </a:lnTo>
                <a:lnTo>
                  <a:pt x="296944" y="87094"/>
                </a:lnTo>
                <a:lnTo>
                  <a:pt x="253080" y="106051"/>
                </a:lnTo>
                <a:lnTo>
                  <a:pt x="212102" y="126540"/>
                </a:lnTo>
                <a:lnTo>
                  <a:pt x="174189" y="148472"/>
                </a:lnTo>
                <a:lnTo>
                  <a:pt x="139516" y="171759"/>
                </a:lnTo>
                <a:lnTo>
                  <a:pt x="108260" y="196313"/>
                </a:lnTo>
                <a:lnTo>
                  <a:pt x="56707" y="248868"/>
                </a:lnTo>
                <a:lnTo>
                  <a:pt x="20945" y="305430"/>
                </a:lnTo>
                <a:lnTo>
                  <a:pt x="2386" y="365292"/>
                </a:lnTo>
                <a:lnTo>
                  <a:pt x="0" y="396239"/>
                </a:lnTo>
                <a:lnTo>
                  <a:pt x="2386" y="427187"/>
                </a:lnTo>
                <a:lnTo>
                  <a:pt x="20945" y="487049"/>
                </a:lnTo>
                <a:lnTo>
                  <a:pt x="56707" y="543611"/>
                </a:lnTo>
                <a:lnTo>
                  <a:pt x="108260" y="596166"/>
                </a:lnTo>
                <a:lnTo>
                  <a:pt x="139516" y="620720"/>
                </a:lnTo>
                <a:lnTo>
                  <a:pt x="174189" y="644007"/>
                </a:lnTo>
                <a:lnTo>
                  <a:pt x="212102" y="665939"/>
                </a:lnTo>
                <a:lnTo>
                  <a:pt x="253080" y="686428"/>
                </a:lnTo>
                <a:lnTo>
                  <a:pt x="296944" y="705385"/>
                </a:lnTo>
                <a:lnTo>
                  <a:pt x="343519" y="722721"/>
                </a:lnTo>
                <a:lnTo>
                  <a:pt x="392627" y="738349"/>
                </a:lnTo>
                <a:lnTo>
                  <a:pt x="444092" y="752180"/>
                </a:lnTo>
                <a:lnTo>
                  <a:pt x="497737" y="764126"/>
                </a:lnTo>
                <a:lnTo>
                  <a:pt x="553386" y="774097"/>
                </a:lnTo>
                <a:lnTo>
                  <a:pt x="610861" y="782007"/>
                </a:lnTo>
                <a:lnTo>
                  <a:pt x="669986" y="787766"/>
                </a:lnTo>
                <a:lnTo>
                  <a:pt x="730585" y="791286"/>
                </a:lnTo>
                <a:lnTo>
                  <a:pt x="792479" y="792479"/>
                </a:lnTo>
                <a:lnTo>
                  <a:pt x="854369" y="791286"/>
                </a:lnTo>
                <a:lnTo>
                  <a:pt x="914953" y="787766"/>
                </a:lnTo>
                <a:lnTo>
                  <a:pt x="974055" y="782007"/>
                </a:lnTo>
                <a:lnTo>
                  <a:pt x="1031500" y="774097"/>
                </a:lnTo>
                <a:lnTo>
                  <a:pt x="1087113" y="764126"/>
                </a:lnTo>
                <a:lnTo>
                  <a:pt x="1140716" y="752180"/>
                </a:lnTo>
                <a:lnTo>
                  <a:pt x="1192134" y="738349"/>
                </a:lnTo>
                <a:lnTo>
                  <a:pt x="1241193" y="722721"/>
                </a:lnTo>
                <a:lnTo>
                  <a:pt x="1287715" y="705385"/>
                </a:lnTo>
                <a:lnTo>
                  <a:pt x="1331526" y="686428"/>
                </a:lnTo>
                <a:lnTo>
                  <a:pt x="1372449" y="665939"/>
                </a:lnTo>
                <a:lnTo>
                  <a:pt x="1410308" y="644007"/>
                </a:lnTo>
                <a:lnTo>
                  <a:pt x="1444929" y="620720"/>
                </a:lnTo>
                <a:lnTo>
                  <a:pt x="1476135" y="596166"/>
                </a:lnTo>
                <a:lnTo>
                  <a:pt x="1527599" y="543611"/>
                </a:lnTo>
                <a:lnTo>
                  <a:pt x="1563295" y="487049"/>
                </a:lnTo>
                <a:lnTo>
                  <a:pt x="1581816" y="427187"/>
                </a:lnTo>
                <a:lnTo>
                  <a:pt x="1584198" y="396239"/>
                </a:lnTo>
                <a:lnTo>
                  <a:pt x="1581816" y="365292"/>
                </a:lnTo>
                <a:lnTo>
                  <a:pt x="1563295" y="305430"/>
                </a:lnTo>
                <a:lnTo>
                  <a:pt x="1527599" y="248868"/>
                </a:lnTo>
                <a:lnTo>
                  <a:pt x="1476135" y="196313"/>
                </a:lnTo>
                <a:lnTo>
                  <a:pt x="1444929" y="171759"/>
                </a:lnTo>
                <a:lnTo>
                  <a:pt x="1410308" y="148472"/>
                </a:lnTo>
                <a:lnTo>
                  <a:pt x="1372449" y="126540"/>
                </a:lnTo>
                <a:lnTo>
                  <a:pt x="1331526" y="106051"/>
                </a:lnTo>
                <a:lnTo>
                  <a:pt x="1287715" y="87094"/>
                </a:lnTo>
                <a:lnTo>
                  <a:pt x="1241193" y="69758"/>
                </a:lnTo>
                <a:lnTo>
                  <a:pt x="1192134" y="54130"/>
                </a:lnTo>
                <a:lnTo>
                  <a:pt x="1140716" y="40299"/>
                </a:lnTo>
                <a:lnTo>
                  <a:pt x="1087113" y="28353"/>
                </a:lnTo>
                <a:lnTo>
                  <a:pt x="1031500" y="18382"/>
                </a:lnTo>
                <a:lnTo>
                  <a:pt x="974055" y="10472"/>
                </a:lnTo>
                <a:lnTo>
                  <a:pt x="914953" y="4713"/>
                </a:lnTo>
                <a:lnTo>
                  <a:pt x="854369" y="1193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442970" y="1433829"/>
            <a:ext cx="94170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78177" y="1360678"/>
            <a:ext cx="105283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endParaRPr sz="1400">
              <a:latin typeface="Arial"/>
              <a:cs typeface="Arial"/>
            </a:endParaRPr>
          </a:p>
          <a:p>
            <a:pPr marL="344170">
              <a:lnSpc>
                <a:spcPts val="1675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49345" y="2184654"/>
            <a:ext cx="1657350" cy="2374900"/>
          </a:xfrm>
          <a:custGeom>
            <a:avLst/>
            <a:gdLst/>
            <a:ahLst/>
            <a:cxnLst/>
            <a:rect l="l" t="t" r="r" b="b"/>
            <a:pathLst>
              <a:path w="1657350" h="2374900">
                <a:moveTo>
                  <a:pt x="1657350" y="2098548"/>
                </a:moveTo>
                <a:lnTo>
                  <a:pt x="1657350" y="275844"/>
                </a:lnTo>
                <a:lnTo>
                  <a:pt x="1652907" y="226246"/>
                </a:lnTo>
                <a:lnTo>
                  <a:pt x="1640098" y="179570"/>
                </a:lnTo>
                <a:lnTo>
                  <a:pt x="1619701" y="136595"/>
                </a:lnTo>
                <a:lnTo>
                  <a:pt x="1592493" y="98098"/>
                </a:lnTo>
                <a:lnTo>
                  <a:pt x="1559251" y="64856"/>
                </a:lnTo>
                <a:lnTo>
                  <a:pt x="1520754" y="37648"/>
                </a:lnTo>
                <a:lnTo>
                  <a:pt x="1477779" y="17251"/>
                </a:lnTo>
                <a:lnTo>
                  <a:pt x="1431103" y="4442"/>
                </a:lnTo>
                <a:lnTo>
                  <a:pt x="1381506" y="0"/>
                </a:lnTo>
                <a:lnTo>
                  <a:pt x="276606" y="0"/>
                </a:lnTo>
                <a:lnTo>
                  <a:pt x="226981" y="4442"/>
                </a:lnTo>
                <a:lnTo>
                  <a:pt x="180236" y="17251"/>
                </a:lnTo>
                <a:lnTo>
                  <a:pt x="137159" y="37648"/>
                </a:lnTo>
                <a:lnTo>
                  <a:pt x="98542" y="64856"/>
                </a:lnTo>
                <a:lnTo>
                  <a:pt x="65174" y="98098"/>
                </a:lnTo>
                <a:lnTo>
                  <a:pt x="37845" y="136595"/>
                </a:lnTo>
                <a:lnTo>
                  <a:pt x="17347" y="179570"/>
                </a:lnTo>
                <a:lnTo>
                  <a:pt x="4468" y="226246"/>
                </a:lnTo>
                <a:lnTo>
                  <a:pt x="0" y="275844"/>
                </a:lnTo>
                <a:lnTo>
                  <a:pt x="0" y="2098548"/>
                </a:lnTo>
                <a:lnTo>
                  <a:pt x="4468" y="2148145"/>
                </a:lnTo>
                <a:lnTo>
                  <a:pt x="17347" y="2194821"/>
                </a:lnTo>
                <a:lnTo>
                  <a:pt x="37846" y="2237796"/>
                </a:lnTo>
                <a:lnTo>
                  <a:pt x="65174" y="2276293"/>
                </a:lnTo>
                <a:lnTo>
                  <a:pt x="98542" y="2309535"/>
                </a:lnTo>
                <a:lnTo>
                  <a:pt x="137159" y="2336743"/>
                </a:lnTo>
                <a:lnTo>
                  <a:pt x="180236" y="2357140"/>
                </a:lnTo>
                <a:lnTo>
                  <a:pt x="226981" y="2369949"/>
                </a:lnTo>
                <a:lnTo>
                  <a:pt x="276606" y="2374392"/>
                </a:lnTo>
                <a:lnTo>
                  <a:pt x="1381506" y="2374392"/>
                </a:lnTo>
                <a:lnTo>
                  <a:pt x="1431103" y="2369949"/>
                </a:lnTo>
                <a:lnTo>
                  <a:pt x="1477779" y="2357140"/>
                </a:lnTo>
                <a:lnTo>
                  <a:pt x="1520754" y="2336743"/>
                </a:lnTo>
                <a:lnTo>
                  <a:pt x="1559251" y="2309535"/>
                </a:lnTo>
                <a:lnTo>
                  <a:pt x="1592493" y="2276293"/>
                </a:lnTo>
                <a:lnTo>
                  <a:pt x="1619701" y="2237796"/>
                </a:lnTo>
                <a:lnTo>
                  <a:pt x="1640098" y="2194821"/>
                </a:lnTo>
                <a:lnTo>
                  <a:pt x="1652907" y="2148145"/>
                </a:lnTo>
                <a:lnTo>
                  <a:pt x="1657350" y="209854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24200" y="2158745"/>
            <a:ext cx="1657350" cy="2375535"/>
          </a:xfrm>
          <a:custGeom>
            <a:avLst/>
            <a:gdLst/>
            <a:ahLst/>
            <a:cxnLst/>
            <a:rect l="l" t="t" r="r" b="b"/>
            <a:pathLst>
              <a:path w="1657350" h="2375535">
                <a:moveTo>
                  <a:pt x="1657350" y="2098548"/>
                </a:moveTo>
                <a:lnTo>
                  <a:pt x="1657350" y="276606"/>
                </a:lnTo>
                <a:lnTo>
                  <a:pt x="1652906" y="226981"/>
                </a:lnTo>
                <a:lnTo>
                  <a:pt x="1640090" y="180236"/>
                </a:lnTo>
                <a:lnTo>
                  <a:pt x="1619673" y="137160"/>
                </a:lnTo>
                <a:lnTo>
                  <a:pt x="1592426" y="98542"/>
                </a:lnTo>
                <a:lnTo>
                  <a:pt x="1559120" y="65174"/>
                </a:lnTo>
                <a:lnTo>
                  <a:pt x="1520528" y="37845"/>
                </a:lnTo>
                <a:lnTo>
                  <a:pt x="1477420" y="17347"/>
                </a:lnTo>
                <a:lnTo>
                  <a:pt x="1430568" y="4468"/>
                </a:lnTo>
                <a:lnTo>
                  <a:pt x="1380744" y="0"/>
                </a:lnTo>
                <a:lnTo>
                  <a:pt x="275844" y="0"/>
                </a:lnTo>
                <a:lnTo>
                  <a:pt x="226246" y="4468"/>
                </a:lnTo>
                <a:lnTo>
                  <a:pt x="179570" y="17347"/>
                </a:lnTo>
                <a:lnTo>
                  <a:pt x="136595" y="37845"/>
                </a:lnTo>
                <a:lnTo>
                  <a:pt x="98098" y="65174"/>
                </a:lnTo>
                <a:lnTo>
                  <a:pt x="64856" y="98542"/>
                </a:lnTo>
                <a:lnTo>
                  <a:pt x="37648" y="137160"/>
                </a:lnTo>
                <a:lnTo>
                  <a:pt x="17251" y="180236"/>
                </a:lnTo>
                <a:lnTo>
                  <a:pt x="4442" y="226981"/>
                </a:lnTo>
                <a:lnTo>
                  <a:pt x="0" y="276606"/>
                </a:lnTo>
                <a:lnTo>
                  <a:pt x="0" y="2098548"/>
                </a:lnTo>
                <a:lnTo>
                  <a:pt x="4442" y="2148372"/>
                </a:lnTo>
                <a:lnTo>
                  <a:pt x="17251" y="2195224"/>
                </a:lnTo>
                <a:lnTo>
                  <a:pt x="37648" y="2238332"/>
                </a:lnTo>
                <a:lnTo>
                  <a:pt x="64856" y="2276924"/>
                </a:lnTo>
                <a:lnTo>
                  <a:pt x="98098" y="2310230"/>
                </a:lnTo>
                <a:lnTo>
                  <a:pt x="136595" y="2337477"/>
                </a:lnTo>
                <a:lnTo>
                  <a:pt x="179570" y="2357894"/>
                </a:lnTo>
                <a:lnTo>
                  <a:pt x="226246" y="2370710"/>
                </a:lnTo>
                <a:lnTo>
                  <a:pt x="275844" y="2375154"/>
                </a:lnTo>
                <a:lnTo>
                  <a:pt x="1380744" y="2375154"/>
                </a:lnTo>
                <a:lnTo>
                  <a:pt x="1430568" y="2370710"/>
                </a:lnTo>
                <a:lnTo>
                  <a:pt x="1477420" y="2357894"/>
                </a:lnTo>
                <a:lnTo>
                  <a:pt x="1520528" y="2337477"/>
                </a:lnTo>
                <a:lnTo>
                  <a:pt x="1559120" y="2310230"/>
                </a:lnTo>
                <a:lnTo>
                  <a:pt x="1592426" y="2276924"/>
                </a:lnTo>
                <a:lnTo>
                  <a:pt x="1619673" y="2238332"/>
                </a:lnTo>
                <a:lnTo>
                  <a:pt x="1640090" y="2195224"/>
                </a:lnTo>
                <a:lnTo>
                  <a:pt x="1652906" y="2148372"/>
                </a:lnTo>
                <a:lnTo>
                  <a:pt x="1657350" y="2098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24200" y="2158745"/>
            <a:ext cx="1657350" cy="2375535"/>
          </a:xfrm>
          <a:custGeom>
            <a:avLst/>
            <a:gdLst/>
            <a:ahLst/>
            <a:cxnLst/>
            <a:rect l="l" t="t" r="r" b="b"/>
            <a:pathLst>
              <a:path w="1657350" h="2375535">
                <a:moveTo>
                  <a:pt x="275844" y="0"/>
                </a:moveTo>
                <a:lnTo>
                  <a:pt x="226246" y="4468"/>
                </a:lnTo>
                <a:lnTo>
                  <a:pt x="179570" y="17347"/>
                </a:lnTo>
                <a:lnTo>
                  <a:pt x="136595" y="37845"/>
                </a:lnTo>
                <a:lnTo>
                  <a:pt x="98098" y="65174"/>
                </a:lnTo>
                <a:lnTo>
                  <a:pt x="64856" y="98542"/>
                </a:lnTo>
                <a:lnTo>
                  <a:pt x="37648" y="137160"/>
                </a:lnTo>
                <a:lnTo>
                  <a:pt x="17251" y="180236"/>
                </a:lnTo>
                <a:lnTo>
                  <a:pt x="4442" y="226981"/>
                </a:lnTo>
                <a:lnTo>
                  <a:pt x="0" y="276606"/>
                </a:lnTo>
                <a:lnTo>
                  <a:pt x="0" y="2098548"/>
                </a:lnTo>
                <a:lnTo>
                  <a:pt x="4442" y="2148372"/>
                </a:lnTo>
                <a:lnTo>
                  <a:pt x="17251" y="2195224"/>
                </a:lnTo>
                <a:lnTo>
                  <a:pt x="37648" y="2238332"/>
                </a:lnTo>
                <a:lnTo>
                  <a:pt x="64856" y="2276924"/>
                </a:lnTo>
                <a:lnTo>
                  <a:pt x="98098" y="2310230"/>
                </a:lnTo>
                <a:lnTo>
                  <a:pt x="136595" y="2337477"/>
                </a:lnTo>
                <a:lnTo>
                  <a:pt x="179570" y="2357894"/>
                </a:lnTo>
                <a:lnTo>
                  <a:pt x="226246" y="2370710"/>
                </a:lnTo>
                <a:lnTo>
                  <a:pt x="275844" y="2375154"/>
                </a:lnTo>
                <a:lnTo>
                  <a:pt x="1380744" y="2375154"/>
                </a:lnTo>
                <a:lnTo>
                  <a:pt x="1430568" y="2370710"/>
                </a:lnTo>
                <a:lnTo>
                  <a:pt x="1477420" y="2357894"/>
                </a:lnTo>
                <a:lnTo>
                  <a:pt x="1520528" y="2337477"/>
                </a:lnTo>
                <a:lnTo>
                  <a:pt x="1559120" y="2310230"/>
                </a:lnTo>
                <a:lnTo>
                  <a:pt x="1592426" y="2276924"/>
                </a:lnTo>
                <a:lnTo>
                  <a:pt x="1619673" y="2238332"/>
                </a:lnTo>
                <a:lnTo>
                  <a:pt x="1640090" y="2195224"/>
                </a:lnTo>
                <a:lnTo>
                  <a:pt x="1652906" y="2148372"/>
                </a:lnTo>
                <a:lnTo>
                  <a:pt x="1657350" y="2098548"/>
                </a:lnTo>
                <a:lnTo>
                  <a:pt x="1657350" y="276606"/>
                </a:lnTo>
                <a:lnTo>
                  <a:pt x="1652906" y="226981"/>
                </a:lnTo>
                <a:lnTo>
                  <a:pt x="1640090" y="180236"/>
                </a:lnTo>
                <a:lnTo>
                  <a:pt x="1619673" y="137160"/>
                </a:lnTo>
                <a:lnTo>
                  <a:pt x="1592426" y="98542"/>
                </a:lnTo>
                <a:lnTo>
                  <a:pt x="1559120" y="65174"/>
                </a:lnTo>
                <a:lnTo>
                  <a:pt x="1520528" y="37845"/>
                </a:lnTo>
                <a:lnTo>
                  <a:pt x="1477420" y="17347"/>
                </a:lnTo>
                <a:lnTo>
                  <a:pt x="1430568" y="4468"/>
                </a:lnTo>
                <a:lnTo>
                  <a:pt x="1380744" y="0"/>
                </a:lnTo>
                <a:lnTo>
                  <a:pt x="275844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203701" y="2201671"/>
            <a:ext cx="138811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40" dirty="0">
                <a:solidFill>
                  <a:srgbClr val="FF3300"/>
                </a:solidFill>
                <a:latin typeface="Arial"/>
                <a:cs typeface="Arial"/>
              </a:rPr>
              <a:t>No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Master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and</a:t>
            </a:r>
            <a:r>
              <a:rPr sz="1000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PhD  qualifications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03701" y="2658871"/>
            <a:ext cx="145796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40" dirty="0">
                <a:solidFill>
                  <a:srgbClr val="FF3300"/>
                </a:solidFill>
                <a:latin typeface="Arial"/>
                <a:cs typeface="Arial"/>
              </a:rPr>
              <a:t>No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training hours</a:t>
            </a:r>
            <a:r>
              <a:rPr sz="1000" spc="-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per 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annual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3701" y="3116071"/>
            <a:ext cx="1393190" cy="138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735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Employee</a:t>
            </a:r>
            <a:r>
              <a:rPr sz="1000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skills  assessment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Percent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employee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awards related to</a:t>
            </a:r>
            <a:r>
              <a:rPr sz="1000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quality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7780">
              <a:lnSpc>
                <a:spcPct val="100000"/>
              </a:lnSpc>
            </a:pPr>
            <a:r>
              <a:rPr sz="1000" spc="-15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15" dirty="0">
                <a:solidFill>
                  <a:srgbClr val="FF3300"/>
                </a:solidFill>
                <a:latin typeface="Arial"/>
                <a:cs typeface="Arial"/>
              </a:rPr>
              <a:t>Employee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ti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action/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rga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ization  climate</a:t>
            </a:r>
            <a:r>
              <a:rPr sz="1000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surveys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16473" y="1436369"/>
            <a:ext cx="889253" cy="1046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6473" y="1436369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6666"/>
                </a:moveTo>
                <a:lnTo>
                  <a:pt x="215646" y="756666"/>
                </a:lnTo>
                <a:lnTo>
                  <a:pt x="215646" y="0"/>
                </a:lnTo>
                <a:lnTo>
                  <a:pt x="647700" y="0"/>
                </a:lnTo>
                <a:lnTo>
                  <a:pt x="647700" y="756666"/>
                </a:lnTo>
                <a:lnTo>
                  <a:pt x="863346" y="756666"/>
                </a:lnTo>
                <a:lnTo>
                  <a:pt x="432053" y="1008126"/>
                </a:lnTo>
                <a:lnTo>
                  <a:pt x="0" y="756666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57571" y="1149096"/>
            <a:ext cx="1610105" cy="830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57571" y="1149096"/>
            <a:ext cx="1584325" cy="792480"/>
          </a:xfrm>
          <a:custGeom>
            <a:avLst/>
            <a:gdLst/>
            <a:ahLst/>
            <a:cxnLst/>
            <a:rect l="l" t="t" r="r" b="b"/>
            <a:pathLst>
              <a:path w="1584325" h="792480">
                <a:moveTo>
                  <a:pt x="792479" y="0"/>
                </a:moveTo>
                <a:lnTo>
                  <a:pt x="730585" y="1193"/>
                </a:lnTo>
                <a:lnTo>
                  <a:pt x="669986" y="4713"/>
                </a:lnTo>
                <a:lnTo>
                  <a:pt x="610861" y="10472"/>
                </a:lnTo>
                <a:lnTo>
                  <a:pt x="553386" y="18382"/>
                </a:lnTo>
                <a:lnTo>
                  <a:pt x="497737" y="28353"/>
                </a:lnTo>
                <a:lnTo>
                  <a:pt x="444092" y="40299"/>
                </a:lnTo>
                <a:lnTo>
                  <a:pt x="392627" y="54130"/>
                </a:lnTo>
                <a:lnTo>
                  <a:pt x="343519" y="69758"/>
                </a:lnTo>
                <a:lnTo>
                  <a:pt x="296944" y="87094"/>
                </a:lnTo>
                <a:lnTo>
                  <a:pt x="253080" y="106051"/>
                </a:lnTo>
                <a:lnTo>
                  <a:pt x="212102" y="126540"/>
                </a:lnTo>
                <a:lnTo>
                  <a:pt x="174189" y="148472"/>
                </a:lnTo>
                <a:lnTo>
                  <a:pt x="139516" y="171759"/>
                </a:lnTo>
                <a:lnTo>
                  <a:pt x="108260" y="196313"/>
                </a:lnTo>
                <a:lnTo>
                  <a:pt x="56707" y="248868"/>
                </a:lnTo>
                <a:lnTo>
                  <a:pt x="20945" y="305430"/>
                </a:lnTo>
                <a:lnTo>
                  <a:pt x="2386" y="365292"/>
                </a:lnTo>
                <a:lnTo>
                  <a:pt x="0" y="396239"/>
                </a:lnTo>
                <a:lnTo>
                  <a:pt x="2386" y="427187"/>
                </a:lnTo>
                <a:lnTo>
                  <a:pt x="20945" y="487049"/>
                </a:lnTo>
                <a:lnTo>
                  <a:pt x="56707" y="543611"/>
                </a:lnTo>
                <a:lnTo>
                  <a:pt x="108260" y="596166"/>
                </a:lnTo>
                <a:lnTo>
                  <a:pt x="139516" y="620720"/>
                </a:lnTo>
                <a:lnTo>
                  <a:pt x="174189" y="644007"/>
                </a:lnTo>
                <a:lnTo>
                  <a:pt x="212102" y="665939"/>
                </a:lnTo>
                <a:lnTo>
                  <a:pt x="253080" y="686428"/>
                </a:lnTo>
                <a:lnTo>
                  <a:pt x="296944" y="705385"/>
                </a:lnTo>
                <a:lnTo>
                  <a:pt x="343519" y="722721"/>
                </a:lnTo>
                <a:lnTo>
                  <a:pt x="392627" y="738349"/>
                </a:lnTo>
                <a:lnTo>
                  <a:pt x="444092" y="752180"/>
                </a:lnTo>
                <a:lnTo>
                  <a:pt x="497737" y="764126"/>
                </a:lnTo>
                <a:lnTo>
                  <a:pt x="553386" y="774097"/>
                </a:lnTo>
                <a:lnTo>
                  <a:pt x="610861" y="782007"/>
                </a:lnTo>
                <a:lnTo>
                  <a:pt x="669986" y="787766"/>
                </a:lnTo>
                <a:lnTo>
                  <a:pt x="730585" y="791286"/>
                </a:lnTo>
                <a:lnTo>
                  <a:pt x="792479" y="792479"/>
                </a:lnTo>
                <a:lnTo>
                  <a:pt x="854369" y="791286"/>
                </a:lnTo>
                <a:lnTo>
                  <a:pt x="914953" y="787766"/>
                </a:lnTo>
                <a:lnTo>
                  <a:pt x="974055" y="782007"/>
                </a:lnTo>
                <a:lnTo>
                  <a:pt x="1031500" y="774097"/>
                </a:lnTo>
                <a:lnTo>
                  <a:pt x="1087113" y="764126"/>
                </a:lnTo>
                <a:lnTo>
                  <a:pt x="1140716" y="752180"/>
                </a:lnTo>
                <a:lnTo>
                  <a:pt x="1192134" y="738349"/>
                </a:lnTo>
                <a:lnTo>
                  <a:pt x="1241193" y="722721"/>
                </a:lnTo>
                <a:lnTo>
                  <a:pt x="1287715" y="705385"/>
                </a:lnTo>
                <a:lnTo>
                  <a:pt x="1331526" y="686428"/>
                </a:lnTo>
                <a:lnTo>
                  <a:pt x="1372449" y="665939"/>
                </a:lnTo>
                <a:lnTo>
                  <a:pt x="1410308" y="644007"/>
                </a:lnTo>
                <a:lnTo>
                  <a:pt x="1444929" y="620720"/>
                </a:lnTo>
                <a:lnTo>
                  <a:pt x="1476135" y="596166"/>
                </a:lnTo>
                <a:lnTo>
                  <a:pt x="1527599" y="543611"/>
                </a:lnTo>
                <a:lnTo>
                  <a:pt x="1563295" y="487049"/>
                </a:lnTo>
                <a:lnTo>
                  <a:pt x="1581816" y="427187"/>
                </a:lnTo>
                <a:lnTo>
                  <a:pt x="1584198" y="396239"/>
                </a:lnTo>
                <a:lnTo>
                  <a:pt x="1581816" y="365292"/>
                </a:lnTo>
                <a:lnTo>
                  <a:pt x="1563295" y="305430"/>
                </a:lnTo>
                <a:lnTo>
                  <a:pt x="1527599" y="248868"/>
                </a:lnTo>
                <a:lnTo>
                  <a:pt x="1476135" y="196313"/>
                </a:lnTo>
                <a:lnTo>
                  <a:pt x="1444929" y="171759"/>
                </a:lnTo>
                <a:lnTo>
                  <a:pt x="1410308" y="148472"/>
                </a:lnTo>
                <a:lnTo>
                  <a:pt x="1372449" y="126540"/>
                </a:lnTo>
                <a:lnTo>
                  <a:pt x="1331526" y="106051"/>
                </a:lnTo>
                <a:lnTo>
                  <a:pt x="1287715" y="87094"/>
                </a:lnTo>
                <a:lnTo>
                  <a:pt x="1241193" y="69758"/>
                </a:lnTo>
                <a:lnTo>
                  <a:pt x="1192134" y="54130"/>
                </a:lnTo>
                <a:lnTo>
                  <a:pt x="1140716" y="40299"/>
                </a:lnTo>
                <a:lnTo>
                  <a:pt x="1087113" y="28353"/>
                </a:lnTo>
                <a:lnTo>
                  <a:pt x="1031500" y="18382"/>
                </a:lnTo>
                <a:lnTo>
                  <a:pt x="974055" y="10472"/>
                </a:lnTo>
                <a:lnTo>
                  <a:pt x="914953" y="4713"/>
                </a:lnTo>
                <a:lnTo>
                  <a:pt x="854369" y="1193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372353" y="1325626"/>
            <a:ext cx="779780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 marR="5080" indent="-215900">
              <a:lnSpc>
                <a:spcPct val="100000"/>
              </a:lnSpc>
            </a:pPr>
            <a:r>
              <a:rPr sz="1400" b="1" spc="-6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81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81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89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400" b="1" spc="-7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6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15" baseline="-11904" dirty="0">
                <a:solidFill>
                  <a:srgbClr val="7F7F7F"/>
                </a:solidFill>
                <a:latin typeface="Arial"/>
                <a:cs typeface="Arial"/>
              </a:rPr>
              <a:t>T  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K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910328" y="2183129"/>
            <a:ext cx="2089150" cy="2374900"/>
          </a:xfrm>
          <a:custGeom>
            <a:avLst/>
            <a:gdLst/>
            <a:ahLst/>
            <a:cxnLst/>
            <a:rect l="l" t="t" r="r" b="b"/>
            <a:pathLst>
              <a:path w="2089150" h="2374900">
                <a:moveTo>
                  <a:pt x="2088642" y="2026157"/>
                </a:moveTo>
                <a:lnTo>
                  <a:pt x="2088642" y="348233"/>
                </a:lnTo>
                <a:lnTo>
                  <a:pt x="2085471" y="300883"/>
                </a:lnTo>
                <a:lnTo>
                  <a:pt x="2076234" y="255499"/>
                </a:lnTo>
                <a:lnTo>
                  <a:pt x="2061340" y="212490"/>
                </a:lnTo>
                <a:lnTo>
                  <a:pt x="2041200" y="172268"/>
                </a:lnTo>
                <a:lnTo>
                  <a:pt x="2016223" y="135242"/>
                </a:lnTo>
                <a:lnTo>
                  <a:pt x="1986819" y="101822"/>
                </a:lnTo>
                <a:lnTo>
                  <a:pt x="1953399" y="72418"/>
                </a:lnTo>
                <a:lnTo>
                  <a:pt x="1916373" y="47441"/>
                </a:lnTo>
                <a:lnTo>
                  <a:pt x="1876151" y="27301"/>
                </a:lnTo>
                <a:lnTo>
                  <a:pt x="1833142" y="12407"/>
                </a:lnTo>
                <a:lnTo>
                  <a:pt x="1787758" y="3170"/>
                </a:lnTo>
                <a:lnTo>
                  <a:pt x="1740407" y="0"/>
                </a:lnTo>
                <a:lnTo>
                  <a:pt x="348234" y="0"/>
                </a:lnTo>
                <a:lnTo>
                  <a:pt x="300883" y="3170"/>
                </a:lnTo>
                <a:lnTo>
                  <a:pt x="255499" y="12407"/>
                </a:lnTo>
                <a:lnTo>
                  <a:pt x="212490" y="27301"/>
                </a:lnTo>
                <a:lnTo>
                  <a:pt x="172268" y="47441"/>
                </a:lnTo>
                <a:lnTo>
                  <a:pt x="135242" y="72418"/>
                </a:lnTo>
                <a:lnTo>
                  <a:pt x="101822" y="101822"/>
                </a:lnTo>
                <a:lnTo>
                  <a:pt x="72418" y="135242"/>
                </a:lnTo>
                <a:lnTo>
                  <a:pt x="47441" y="172268"/>
                </a:lnTo>
                <a:lnTo>
                  <a:pt x="27301" y="212490"/>
                </a:lnTo>
                <a:lnTo>
                  <a:pt x="12407" y="255499"/>
                </a:lnTo>
                <a:lnTo>
                  <a:pt x="3170" y="300883"/>
                </a:lnTo>
                <a:lnTo>
                  <a:pt x="0" y="348233"/>
                </a:lnTo>
                <a:lnTo>
                  <a:pt x="0" y="2026158"/>
                </a:lnTo>
                <a:lnTo>
                  <a:pt x="3170" y="2073508"/>
                </a:lnTo>
                <a:lnTo>
                  <a:pt x="12407" y="2118892"/>
                </a:lnTo>
                <a:lnTo>
                  <a:pt x="27301" y="2161901"/>
                </a:lnTo>
                <a:lnTo>
                  <a:pt x="47441" y="2202123"/>
                </a:lnTo>
                <a:lnTo>
                  <a:pt x="72418" y="2239149"/>
                </a:lnTo>
                <a:lnTo>
                  <a:pt x="101822" y="2272569"/>
                </a:lnTo>
                <a:lnTo>
                  <a:pt x="135242" y="2301973"/>
                </a:lnTo>
                <a:lnTo>
                  <a:pt x="172268" y="2326950"/>
                </a:lnTo>
                <a:lnTo>
                  <a:pt x="212490" y="2347090"/>
                </a:lnTo>
                <a:lnTo>
                  <a:pt x="255499" y="2361984"/>
                </a:lnTo>
                <a:lnTo>
                  <a:pt x="300883" y="2371221"/>
                </a:lnTo>
                <a:lnTo>
                  <a:pt x="348234" y="2374392"/>
                </a:lnTo>
                <a:lnTo>
                  <a:pt x="1740407" y="2374391"/>
                </a:lnTo>
                <a:lnTo>
                  <a:pt x="1787758" y="2371221"/>
                </a:lnTo>
                <a:lnTo>
                  <a:pt x="1833142" y="2361984"/>
                </a:lnTo>
                <a:lnTo>
                  <a:pt x="1876151" y="2347090"/>
                </a:lnTo>
                <a:lnTo>
                  <a:pt x="1916373" y="2326950"/>
                </a:lnTo>
                <a:lnTo>
                  <a:pt x="1953399" y="2301973"/>
                </a:lnTo>
                <a:lnTo>
                  <a:pt x="1986819" y="2272569"/>
                </a:lnTo>
                <a:lnTo>
                  <a:pt x="2016223" y="2239149"/>
                </a:lnTo>
                <a:lnTo>
                  <a:pt x="2041200" y="2202123"/>
                </a:lnTo>
                <a:lnTo>
                  <a:pt x="2061340" y="2161901"/>
                </a:lnTo>
                <a:lnTo>
                  <a:pt x="2076234" y="2118892"/>
                </a:lnTo>
                <a:lnTo>
                  <a:pt x="2085471" y="2073508"/>
                </a:lnTo>
                <a:lnTo>
                  <a:pt x="2088642" y="202615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84420" y="2157222"/>
            <a:ext cx="2089785" cy="2375535"/>
          </a:xfrm>
          <a:custGeom>
            <a:avLst/>
            <a:gdLst/>
            <a:ahLst/>
            <a:cxnLst/>
            <a:rect l="l" t="t" r="r" b="b"/>
            <a:pathLst>
              <a:path w="2089784" h="2375535">
                <a:moveTo>
                  <a:pt x="2089403" y="2026919"/>
                </a:moveTo>
                <a:lnTo>
                  <a:pt x="2089403" y="348233"/>
                </a:lnTo>
                <a:lnTo>
                  <a:pt x="2086219" y="301043"/>
                </a:lnTo>
                <a:lnTo>
                  <a:pt x="2076943" y="255763"/>
                </a:lnTo>
                <a:lnTo>
                  <a:pt x="2061995" y="212812"/>
                </a:lnTo>
                <a:lnTo>
                  <a:pt x="2041793" y="172607"/>
                </a:lnTo>
                <a:lnTo>
                  <a:pt x="2016753" y="135566"/>
                </a:lnTo>
                <a:lnTo>
                  <a:pt x="1987296" y="102108"/>
                </a:lnTo>
                <a:lnTo>
                  <a:pt x="1953837" y="72650"/>
                </a:lnTo>
                <a:lnTo>
                  <a:pt x="1916796" y="47610"/>
                </a:lnTo>
                <a:lnTo>
                  <a:pt x="1876591" y="27408"/>
                </a:lnTo>
                <a:lnTo>
                  <a:pt x="1833640" y="12460"/>
                </a:lnTo>
                <a:lnTo>
                  <a:pt x="1788360" y="3184"/>
                </a:lnTo>
                <a:lnTo>
                  <a:pt x="1741170" y="0"/>
                </a:lnTo>
                <a:lnTo>
                  <a:pt x="348233" y="0"/>
                </a:lnTo>
                <a:lnTo>
                  <a:pt x="301043" y="3184"/>
                </a:lnTo>
                <a:lnTo>
                  <a:pt x="255763" y="12460"/>
                </a:lnTo>
                <a:lnTo>
                  <a:pt x="212812" y="27408"/>
                </a:lnTo>
                <a:lnTo>
                  <a:pt x="172607" y="47610"/>
                </a:lnTo>
                <a:lnTo>
                  <a:pt x="135566" y="72650"/>
                </a:lnTo>
                <a:lnTo>
                  <a:pt x="102108" y="102107"/>
                </a:lnTo>
                <a:lnTo>
                  <a:pt x="72650" y="135566"/>
                </a:lnTo>
                <a:lnTo>
                  <a:pt x="47610" y="172607"/>
                </a:lnTo>
                <a:lnTo>
                  <a:pt x="27408" y="212812"/>
                </a:lnTo>
                <a:lnTo>
                  <a:pt x="12460" y="255763"/>
                </a:lnTo>
                <a:lnTo>
                  <a:pt x="3184" y="301043"/>
                </a:lnTo>
                <a:lnTo>
                  <a:pt x="0" y="348233"/>
                </a:lnTo>
                <a:lnTo>
                  <a:pt x="0" y="2026919"/>
                </a:lnTo>
                <a:lnTo>
                  <a:pt x="3184" y="2074110"/>
                </a:lnTo>
                <a:lnTo>
                  <a:pt x="12460" y="2119390"/>
                </a:lnTo>
                <a:lnTo>
                  <a:pt x="27408" y="2162341"/>
                </a:lnTo>
                <a:lnTo>
                  <a:pt x="47610" y="2202546"/>
                </a:lnTo>
                <a:lnTo>
                  <a:pt x="72650" y="2239587"/>
                </a:lnTo>
                <a:lnTo>
                  <a:pt x="102108" y="2273045"/>
                </a:lnTo>
                <a:lnTo>
                  <a:pt x="135566" y="2302503"/>
                </a:lnTo>
                <a:lnTo>
                  <a:pt x="172607" y="2327543"/>
                </a:lnTo>
                <a:lnTo>
                  <a:pt x="212812" y="2347745"/>
                </a:lnTo>
                <a:lnTo>
                  <a:pt x="255763" y="2362693"/>
                </a:lnTo>
                <a:lnTo>
                  <a:pt x="301043" y="2371969"/>
                </a:lnTo>
                <a:lnTo>
                  <a:pt x="348233" y="2375154"/>
                </a:lnTo>
                <a:lnTo>
                  <a:pt x="1741170" y="2375153"/>
                </a:lnTo>
                <a:lnTo>
                  <a:pt x="1788360" y="2371969"/>
                </a:lnTo>
                <a:lnTo>
                  <a:pt x="1833640" y="2362693"/>
                </a:lnTo>
                <a:lnTo>
                  <a:pt x="1876591" y="2347745"/>
                </a:lnTo>
                <a:lnTo>
                  <a:pt x="1916796" y="2327543"/>
                </a:lnTo>
                <a:lnTo>
                  <a:pt x="1953837" y="2302503"/>
                </a:lnTo>
                <a:lnTo>
                  <a:pt x="1987296" y="2273045"/>
                </a:lnTo>
                <a:lnTo>
                  <a:pt x="2016753" y="2239587"/>
                </a:lnTo>
                <a:lnTo>
                  <a:pt x="2041793" y="2202546"/>
                </a:lnTo>
                <a:lnTo>
                  <a:pt x="2061995" y="2162341"/>
                </a:lnTo>
                <a:lnTo>
                  <a:pt x="2076943" y="2119390"/>
                </a:lnTo>
                <a:lnTo>
                  <a:pt x="2086219" y="2074110"/>
                </a:lnTo>
                <a:lnTo>
                  <a:pt x="2089403" y="2026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84420" y="2157222"/>
            <a:ext cx="2089785" cy="2375535"/>
          </a:xfrm>
          <a:custGeom>
            <a:avLst/>
            <a:gdLst/>
            <a:ahLst/>
            <a:cxnLst/>
            <a:rect l="l" t="t" r="r" b="b"/>
            <a:pathLst>
              <a:path w="2089784" h="2375535">
                <a:moveTo>
                  <a:pt x="348233" y="0"/>
                </a:moveTo>
                <a:lnTo>
                  <a:pt x="301043" y="3184"/>
                </a:lnTo>
                <a:lnTo>
                  <a:pt x="255763" y="12460"/>
                </a:lnTo>
                <a:lnTo>
                  <a:pt x="212812" y="27408"/>
                </a:lnTo>
                <a:lnTo>
                  <a:pt x="172607" y="47610"/>
                </a:lnTo>
                <a:lnTo>
                  <a:pt x="135566" y="72650"/>
                </a:lnTo>
                <a:lnTo>
                  <a:pt x="102108" y="102107"/>
                </a:lnTo>
                <a:lnTo>
                  <a:pt x="72650" y="135566"/>
                </a:lnTo>
                <a:lnTo>
                  <a:pt x="47610" y="172607"/>
                </a:lnTo>
                <a:lnTo>
                  <a:pt x="27408" y="212812"/>
                </a:lnTo>
                <a:lnTo>
                  <a:pt x="12460" y="255763"/>
                </a:lnTo>
                <a:lnTo>
                  <a:pt x="3184" y="301043"/>
                </a:lnTo>
                <a:lnTo>
                  <a:pt x="0" y="348233"/>
                </a:lnTo>
                <a:lnTo>
                  <a:pt x="0" y="2026919"/>
                </a:lnTo>
                <a:lnTo>
                  <a:pt x="3184" y="2074110"/>
                </a:lnTo>
                <a:lnTo>
                  <a:pt x="12460" y="2119390"/>
                </a:lnTo>
                <a:lnTo>
                  <a:pt x="27408" y="2162341"/>
                </a:lnTo>
                <a:lnTo>
                  <a:pt x="47610" y="2202546"/>
                </a:lnTo>
                <a:lnTo>
                  <a:pt x="72650" y="2239587"/>
                </a:lnTo>
                <a:lnTo>
                  <a:pt x="102108" y="2273045"/>
                </a:lnTo>
                <a:lnTo>
                  <a:pt x="135566" y="2302503"/>
                </a:lnTo>
                <a:lnTo>
                  <a:pt x="172607" y="2327543"/>
                </a:lnTo>
                <a:lnTo>
                  <a:pt x="212812" y="2347745"/>
                </a:lnTo>
                <a:lnTo>
                  <a:pt x="255763" y="2362693"/>
                </a:lnTo>
                <a:lnTo>
                  <a:pt x="301043" y="2371969"/>
                </a:lnTo>
                <a:lnTo>
                  <a:pt x="348233" y="2375154"/>
                </a:lnTo>
                <a:lnTo>
                  <a:pt x="1741170" y="2375153"/>
                </a:lnTo>
                <a:lnTo>
                  <a:pt x="1788360" y="2371969"/>
                </a:lnTo>
                <a:lnTo>
                  <a:pt x="1833640" y="2362693"/>
                </a:lnTo>
                <a:lnTo>
                  <a:pt x="1876591" y="2347745"/>
                </a:lnTo>
                <a:lnTo>
                  <a:pt x="1916796" y="2327543"/>
                </a:lnTo>
                <a:lnTo>
                  <a:pt x="1953837" y="2302503"/>
                </a:lnTo>
                <a:lnTo>
                  <a:pt x="1987296" y="2273045"/>
                </a:lnTo>
                <a:lnTo>
                  <a:pt x="2016753" y="2239587"/>
                </a:lnTo>
                <a:lnTo>
                  <a:pt x="2041793" y="2202546"/>
                </a:lnTo>
                <a:lnTo>
                  <a:pt x="2061995" y="2162341"/>
                </a:lnTo>
                <a:lnTo>
                  <a:pt x="2076943" y="2119390"/>
                </a:lnTo>
                <a:lnTo>
                  <a:pt x="2086219" y="2074110"/>
                </a:lnTo>
                <a:lnTo>
                  <a:pt x="2089403" y="2026919"/>
                </a:lnTo>
                <a:lnTo>
                  <a:pt x="2089403" y="348233"/>
                </a:lnTo>
                <a:lnTo>
                  <a:pt x="2086219" y="301043"/>
                </a:lnTo>
                <a:lnTo>
                  <a:pt x="2076943" y="255763"/>
                </a:lnTo>
                <a:lnTo>
                  <a:pt x="2061995" y="212812"/>
                </a:lnTo>
                <a:lnTo>
                  <a:pt x="2041793" y="172607"/>
                </a:lnTo>
                <a:lnTo>
                  <a:pt x="2016753" y="135566"/>
                </a:lnTo>
                <a:lnTo>
                  <a:pt x="1987296" y="102108"/>
                </a:lnTo>
                <a:lnTo>
                  <a:pt x="1953837" y="72650"/>
                </a:lnTo>
                <a:lnTo>
                  <a:pt x="1916796" y="47610"/>
                </a:lnTo>
                <a:lnTo>
                  <a:pt x="1876591" y="27408"/>
                </a:lnTo>
                <a:lnTo>
                  <a:pt x="1833640" y="12460"/>
                </a:lnTo>
                <a:lnTo>
                  <a:pt x="1788360" y="3184"/>
                </a:lnTo>
                <a:lnTo>
                  <a:pt x="1741170" y="0"/>
                </a:lnTo>
                <a:lnTo>
                  <a:pt x="348233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63921" y="2200147"/>
            <a:ext cx="183324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Achieve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20% from recruitment  exercises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63921" y="2657347"/>
            <a:ext cx="1840864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5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5" dirty="0">
                <a:solidFill>
                  <a:srgbClr val="FF3300"/>
                </a:solidFill>
                <a:latin typeface="Arial"/>
                <a:cs typeface="Arial"/>
              </a:rPr>
              <a:t>Attain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at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least 48hrs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training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per</a:t>
            </a:r>
            <a:r>
              <a:rPr sz="1000" spc="-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employee/year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63921" y="3114547"/>
            <a:ext cx="171767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5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5" dirty="0">
                <a:solidFill>
                  <a:srgbClr val="FF3300"/>
                </a:solidFill>
                <a:latin typeface="Arial"/>
                <a:cs typeface="Arial"/>
              </a:rPr>
              <a:t>Cross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training of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core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knowledge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technical</a:t>
            </a:r>
            <a:r>
              <a:rPr sz="1000" spc="-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skills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63921" y="3571747"/>
            <a:ext cx="189865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3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30" dirty="0">
                <a:solidFill>
                  <a:srgbClr val="FF3300"/>
                </a:solidFill>
                <a:latin typeface="Arial"/>
                <a:cs typeface="Arial"/>
              </a:rPr>
              <a:t>50%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increase in number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of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awards related to quality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by</a:t>
            </a:r>
            <a:r>
              <a:rPr sz="1000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FY08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63921" y="4028935"/>
            <a:ext cx="164782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Achieve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more than 80%</a:t>
            </a:r>
            <a:r>
              <a:rPr sz="1000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by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FY08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332726" y="1436369"/>
            <a:ext cx="889253" cy="10462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32726" y="1436369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6666"/>
                </a:moveTo>
                <a:lnTo>
                  <a:pt x="215646" y="756666"/>
                </a:lnTo>
                <a:lnTo>
                  <a:pt x="215646" y="0"/>
                </a:lnTo>
                <a:lnTo>
                  <a:pt x="647700" y="0"/>
                </a:lnTo>
                <a:lnTo>
                  <a:pt x="647700" y="756666"/>
                </a:lnTo>
                <a:lnTo>
                  <a:pt x="863346" y="756666"/>
                </a:lnTo>
                <a:lnTo>
                  <a:pt x="432053" y="1008126"/>
                </a:lnTo>
                <a:lnTo>
                  <a:pt x="0" y="756666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59345" y="1149096"/>
            <a:ext cx="1610105" cy="830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59345" y="1149096"/>
            <a:ext cx="1584325" cy="792480"/>
          </a:xfrm>
          <a:custGeom>
            <a:avLst/>
            <a:gdLst/>
            <a:ahLst/>
            <a:cxnLst/>
            <a:rect l="l" t="t" r="r" b="b"/>
            <a:pathLst>
              <a:path w="1584325" h="792480">
                <a:moveTo>
                  <a:pt x="792479" y="0"/>
                </a:moveTo>
                <a:lnTo>
                  <a:pt x="730585" y="1193"/>
                </a:lnTo>
                <a:lnTo>
                  <a:pt x="669986" y="4713"/>
                </a:lnTo>
                <a:lnTo>
                  <a:pt x="610861" y="10472"/>
                </a:lnTo>
                <a:lnTo>
                  <a:pt x="553386" y="18382"/>
                </a:lnTo>
                <a:lnTo>
                  <a:pt x="497737" y="28353"/>
                </a:lnTo>
                <a:lnTo>
                  <a:pt x="444092" y="40299"/>
                </a:lnTo>
                <a:lnTo>
                  <a:pt x="392627" y="54130"/>
                </a:lnTo>
                <a:lnTo>
                  <a:pt x="343519" y="69758"/>
                </a:lnTo>
                <a:lnTo>
                  <a:pt x="296944" y="87094"/>
                </a:lnTo>
                <a:lnTo>
                  <a:pt x="253080" y="106051"/>
                </a:lnTo>
                <a:lnTo>
                  <a:pt x="212102" y="126540"/>
                </a:lnTo>
                <a:lnTo>
                  <a:pt x="174189" y="148472"/>
                </a:lnTo>
                <a:lnTo>
                  <a:pt x="139516" y="171759"/>
                </a:lnTo>
                <a:lnTo>
                  <a:pt x="108260" y="196313"/>
                </a:lnTo>
                <a:lnTo>
                  <a:pt x="56707" y="248868"/>
                </a:lnTo>
                <a:lnTo>
                  <a:pt x="20945" y="305430"/>
                </a:lnTo>
                <a:lnTo>
                  <a:pt x="2386" y="365292"/>
                </a:lnTo>
                <a:lnTo>
                  <a:pt x="0" y="396239"/>
                </a:lnTo>
                <a:lnTo>
                  <a:pt x="2386" y="427187"/>
                </a:lnTo>
                <a:lnTo>
                  <a:pt x="20945" y="487049"/>
                </a:lnTo>
                <a:lnTo>
                  <a:pt x="56707" y="543611"/>
                </a:lnTo>
                <a:lnTo>
                  <a:pt x="108260" y="596166"/>
                </a:lnTo>
                <a:lnTo>
                  <a:pt x="139516" y="620720"/>
                </a:lnTo>
                <a:lnTo>
                  <a:pt x="174189" y="644007"/>
                </a:lnTo>
                <a:lnTo>
                  <a:pt x="212102" y="665939"/>
                </a:lnTo>
                <a:lnTo>
                  <a:pt x="253080" y="686428"/>
                </a:lnTo>
                <a:lnTo>
                  <a:pt x="296944" y="705385"/>
                </a:lnTo>
                <a:lnTo>
                  <a:pt x="343519" y="722721"/>
                </a:lnTo>
                <a:lnTo>
                  <a:pt x="392627" y="738349"/>
                </a:lnTo>
                <a:lnTo>
                  <a:pt x="444092" y="752180"/>
                </a:lnTo>
                <a:lnTo>
                  <a:pt x="497737" y="764126"/>
                </a:lnTo>
                <a:lnTo>
                  <a:pt x="553386" y="774097"/>
                </a:lnTo>
                <a:lnTo>
                  <a:pt x="610861" y="782007"/>
                </a:lnTo>
                <a:lnTo>
                  <a:pt x="669986" y="787766"/>
                </a:lnTo>
                <a:lnTo>
                  <a:pt x="730585" y="791286"/>
                </a:lnTo>
                <a:lnTo>
                  <a:pt x="792479" y="792479"/>
                </a:lnTo>
                <a:lnTo>
                  <a:pt x="854369" y="791286"/>
                </a:lnTo>
                <a:lnTo>
                  <a:pt x="914953" y="787766"/>
                </a:lnTo>
                <a:lnTo>
                  <a:pt x="974055" y="782007"/>
                </a:lnTo>
                <a:lnTo>
                  <a:pt x="1031500" y="774097"/>
                </a:lnTo>
                <a:lnTo>
                  <a:pt x="1087113" y="764126"/>
                </a:lnTo>
                <a:lnTo>
                  <a:pt x="1140716" y="752180"/>
                </a:lnTo>
                <a:lnTo>
                  <a:pt x="1192134" y="738349"/>
                </a:lnTo>
                <a:lnTo>
                  <a:pt x="1241193" y="722721"/>
                </a:lnTo>
                <a:lnTo>
                  <a:pt x="1287715" y="705385"/>
                </a:lnTo>
                <a:lnTo>
                  <a:pt x="1331526" y="686428"/>
                </a:lnTo>
                <a:lnTo>
                  <a:pt x="1372449" y="665939"/>
                </a:lnTo>
                <a:lnTo>
                  <a:pt x="1410308" y="644007"/>
                </a:lnTo>
                <a:lnTo>
                  <a:pt x="1444929" y="620720"/>
                </a:lnTo>
                <a:lnTo>
                  <a:pt x="1476135" y="596166"/>
                </a:lnTo>
                <a:lnTo>
                  <a:pt x="1527599" y="543611"/>
                </a:lnTo>
                <a:lnTo>
                  <a:pt x="1563295" y="487049"/>
                </a:lnTo>
                <a:lnTo>
                  <a:pt x="1581816" y="427187"/>
                </a:lnTo>
                <a:lnTo>
                  <a:pt x="1584198" y="396239"/>
                </a:lnTo>
                <a:lnTo>
                  <a:pt x="1581816" y="365292"/>
                </a:lnTo>
                <a:lnTo>
                  <a:pt x="1563295" y="305430"/>
                </a:lnTo>
                <a:lnTo>
                  <a:pt x="1527599" y="248868"/>
                </a:lnTo>
                <a:lnTo>
                  <a:pt x="1476135" y="196313"/>
                </a:lnTo>
                <a:lnTo>
                  <a:pt x="1444929" y="171759"/>
                </a:lnTo>
                <a:lnTo>
                  <a:pt x="1410308" y="148472"/>
                </a:lnTo>
                <a:lnTo>
                  <a:pt x="1372449" y="126540"/>
                </a:lnTo>
                <a:lnTo>
                  <a:pt x="1331526" y="106051"/>
                </a:lnTo>
                <a:lnTo>
                  <a:pt x="1287715" y="87094"/>
                </a:lnTo>
                <a:lnTo>
                  <a:pt x="1241193" y="69758"/>
                </a:lnTo>
                <a:lnTo>
                  <a:pt x="1192134" y="54130"/>
                </a:lnTo>
                <a:lnTo>
                  <a:pt x="1140716" y="40299"/>
                </a:lnTo>
                <a:lnTo>
                  <a:pt x="1087113" y="28353"/>
                </a:lnTo>
                <a:lnTo>
                  <a:pt x="1031500" y="18382"/>
                </a:lnTo>
                <a:lnTo>
                  <a:pt x="974055" y="10472"/>
                </a:lnTo>
                <a:lnTo>
                  <a:pt x="914953" y="4713"/>
                </a:lnTo>
                <a:lnTo>
                  <a:pt x="854369" y="1193"/>
                </a:lnTo>
                <a:lnTo>
                  <a:pt x="792479" y="0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226300" y="1432305"/>
            <a:ext cx="10775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070597" y="2183129"/>
            <a:ext cx="1621155" cy="4751070"/>
          </a:xfrm>
          <a:custGeom>
            <a:avLst/>
            <a:gdLst/>
            <a:ahLst/>
            <a:cxnLst/>
            <a:rect l="l" t="t" r="r" b="b"/>
            <a:pathLst>
              <a:path w="1621154" h="4751070">
                <a:moveTo>
                  <a:pt x="1620774" y="4480560"/>
                </a:moveTo>
                <a:lnTo>
                  <a:pt x="1620774" y="269747"/>
                </a:lnTo>
                <a:lnTo>
                  <a:pt x="1616415" y="221161"/>
                </a:lnTo>
                <a:lnTo>
                  <a:pt x="1603853" y="175473"/>
                </a:lnTo>
                <a:lnTo>
                  <a:pt x="1583859" y="133434"/>
                </a:lnTo>
                <a:lnTo>
                  <a:pt x="1557205" y="95798"/>
                </a:lnTo>
                <a:lnTo>
                  <a:pt x="1524661" y="63318"/>
                </a:lnTo>
                <a:lnTo>
                  <a:pt x="1487000" y="36745"/>
                </a:lnTo>
                <a:lnTo>
                  <a:pt x="1444993" y="16832"/>
                </a:lnTo>
                <a:lnTo>
                  <a:pt x="1399411" y="4333"/>
                </a:lnTo>
                <a:lnTo>
                  <a:pt x="1351026" y="0"/>
                </a:lnTo>
                <a:lnTo>
                  <a:pt x="270509" y="0"/>
                </a:lnTo>
                <a:lnTo>
                  <a:pt x="221897" y="4333"/>
                </a:lnTo>
                <a:lnTo>
                  <a:pt x="176139" y="16832"/>
                </a:lnTo>
                <a:lnTo>
                  <a:pt x="133999" y="36745"/>
                </a:lnTo>
                <a:lnTo>
                  <a:pt x="96243" y="63318"/>
                </a:lnTo>
                <a:lnTo>
                  <a:pt x="63635" y="95798"/>
                </a:lnTo>
                <a:lnTo>
                  <a:pt x="36942" y="133434"/>
                </a:lnTo>
                <a:lnTo>
                  <a:pt x="16929" y="175473"/>
                </a:lnTo>
                <a:lnTo>
                  <a:pt x="4359" y="221161"/>
                </a:lnTo>
                <a:lnTo>
                  <a:pt x="0" y="269747"/>
                </a:lnTo>
                <a:lnTo>
                  <a:pt x="0" y="4480560"/>
                </a:lnTo>
                <a:lnTo>
                  <a:pt x="4359" y="4529172"/>
                </a:lnTo>
                <a:lnTo>
                  <a:pt x="16929" y="4574930"/>
                </a:lnTo>
                <a:lnTo>
                  <a:pt x="36942" y="4617070"/>
                </a:lnTo>
                <a:lnTo>
                  <a:pt x="63635" y="4654826"/>
                </a:lnTo>
                <a:lnTo>
                  <a:pt x="96243" y="4687434"/>
                </a:lnTo>
                <a:lnTo>
                  <a:pt x="133999" y="4714127"/>
                </a:lnTo>
                <a:lnTo>
                  <a:pt x="176139" y="4734140"/>
                </a:lnTo>
                <a:lnTo>
                  <a:pt x="221897" y="4746710"/>
                </a:lnTo>
                <a:lnTo>
                  <a:pt x="270509" y="4751070"/>
                </a:lnTo>
                <a:lnTo>
                  <a:pt x="1351026" y="4751070"/>
                </a:lnTo>
                <a:lnTo>
                  <a:pt x="1399411" y="4746710"/>
                </a:lnTo>
                <a:lnTo>
                  <a:pt x="1444993" y="4734140"/>
                </a:lnTo>
                <a:lnTo>
                  <a:pt x="1487000" y="4714127"/>
                </a:lnTo>
                <a:lnTo>
                  <a:pt x="1524661" y="4687434"/>
                </a:lnTo>
                <a:lnTo>
                  <a:pt x="1557205" y="4654826"/>
                </a:lnTo>
                <a:lnTo>
                  <a:pt x="1583859" y="4617070"/>
                </a:lnTo>
                <a:lnTo>
                  <a:pt x="1603853" y="4574930"/>
                </a:lnTo>
                <a:lnTo>
                  <a:pt x="1616415" y="4529172"/>
                </a:lnTo>
                <a:lnTo>
                  <a:pt x="1620774" y="448056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45452" y="2157222"/>
            <a:ext cx="1621155" cy="4752340"/>
          </a:xfrm>
          <a:custGeom>
            <a:avLst/>
            <a:gdLst/>
            <a:ahLst/>
            <a:cxnLst/>
            <a:rect l="l" t="t" r="r" b="b"/>
            <a:pathLst>
              <a:path w="1621154" h="4752340">
                <a:moveTo>
                  <a:pt x="1620774" y="4481322"/>
                </a:moveTo>
                <a:lnTo>
                  <a:pt x="1620774" y="270509"/>
                </a:lnTo>
                <a:lnTo>
                  <a:pt x="1616414" y="221897"/>
                </a:lnTo>
                <a:lnTo>
                  <a:pt x="1603844" y="176139"/>
                </a:lnTo>
                <a:lnTo>
                  <a:pt x="1583831" y="133999"/>
                </a:lnTo>
                <a:lnTo>
                  <a:pt x="1557138" y="96243"/>
                </a:lnTo>
                <a:lnTo>
                  <a:pt x="1524530" y="63635"/>
                </a:lnTo>
                <a:lnTo>
                  <a:pt x="1486774" y="36942"/>
                </a:lnTo>
                <a:lnTo>
                  <a:pt x="1444634" y="16929"/>
                </a:lnTo>
                <a:lnTo>
                  <a:pt x="1398876" y="4359"/>
                </a:lnTo>
                <a:lnTo>
                  <a:pt x="1350264" y="0"/>
                </a:lnTo>
                <a:lnTo>
                  <a:pt x="269748" y="0"/>
                </a:lnTo>
                <a:lnTo>
                  <a:pt x="221362" y="4359"/>
                </a:lnTo>
                <a:lnTo>
                  <a:pt x="175780" y="16929"/>
                </a:lnTo>
                <a:lnTo>
                  <a:pt x="133773" y="36942"/>
                </a:lnTo>
                <a:lnTo>
                  <a:pt x="96112" y="63635"/>
                </a:lnTo>
                <a:lnTo>
                  <a:pt x="63568" y="96243"/>
                </a:lnTo>
                <a:lnTo>
                  <a:pt x="36914" y="133999"/>
                </a:lnTo>
                <a:lnTo>
                  <a:pt x="16920" y="176139"/>
                </a:lnTo>
                <a:lnTo>
                  <a:pt x="4358" y="221897"/>
                </a:lnTo>
                <a:lnTo>
                  <a:pt x="0" y="270509"/>
                </a:lnTo>
                <a:lnTo>
                  <a:pt x="0" y="4481322"/>
                </a:lnTo>
                <a:lnTo>
                  <a:pt x="4358" y="4529934"/>
                </a:lnTo>
                <a:lnTo>
                  <a:pt x="16920" y="4575692"/>
                </a:lnTo>
                <a:lnTo>
                  <a:pt x="36914" y="4617832"/>
                </a:lnTo>
                <a:lnTo>
                  <a:pt x="63568" y="4655588"/>
                </a:lnTo>
                <a:lnTo>
                  <a:pt x="96112" y="4688196"/>
                </a:lnTo>
                <a:lnTo>
                  <a:pt x="133773" y="4714889"/>
                </a:lnTo>
                <a:lnTo>
                  <a:pt x="175780" y="4734902"/>
                </a:lnTo>
                <a:lnTo>
                  <a:pt x="221362" y="4747472"/>
                </a:lnTo>
                <a:lnTo>
                  <a:pt x="269748" y="4751832"/>
                </a:lnTo>
                <a:lnTo>
                  <a:pt x="1350264" y="4751832"/>
                </a:lnTo>
                <a:lnTo>
                  <a:pt x="1398876" y="4747472"/>
                </a:lnTo>
                <a:lnTo>
                  <a:pt x="1444634" y="4734902"/>
                </a:lnTo>
                <a:lnTo>
                  <a:pt x="1486774" y="4714889"/>
                </a:lnTo>
                <a:lnTo>
                  <a:pt x="1524530" y="4688196"/>
                </a:lnTo>
                <a:lnTo>
                  <a:pt x="1557138" y="4655588"/>
                </a:lnTo>
                <a:lnTo>
                  <a:pt x="1583831" y="4617832"/>
                </a:lnTo>
                <a:lnTo>
                  <a:pt x="1603844" y="4575692"/>
                </a:lnTo>
                <a:lnTo>
                  <a:pt x="1616414" y="4529934"/>
                </a:lnTo>
                <a:lnTo>
                  <a:pt x="1620774" y="4481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45452" y="2157222"/>
            <a:ext cx="1621155" cy="4752340"/>
          </a:xfrm>
          <a:custGeom>
            <a:avLst/>
            <a:gdLst/>
            <a:ahLst/>
            <a:cxnLst/>
            <a:rect l="l" t="t" r="r" b="b"/>
            <a:pathLst>
              <a:path w="1621154" h="4752340">
                <a:moveTo>
                  <a:pt x="269748" y="0"/>
                </a:moveTo>
                <a:lnTo>
                  <a:pt x="221362" y="4359"/>
                </a:lnTo>
                <a:lnTo>
                  <a:pt x="175780" y="16929"/>
                </a:lnTo>
                <a:lnTo>
                  <a:pt x="133773" y="36942"/>
                </a:lnTo>
                <a:lnTo>
                  <a:pt x="96112" y="63635"/>
                </a:lnTo>
                <a:lnTo>
                  <a:pt x="63568" y="96243"/>
                </a:lnTo>
                <a:lnTo>
                  <a:pt x="36914" y="133999"/>
                </a:lnTo>
                <a:lnTo>
                  <a:pt x="16920" y="176139"/>
                </a:lnTo>
                <a:lnTo>
                  <a:pt x="4358" y="221897"/>
                </a:lnTo>
                <a:lnTo>
                  <a:pt x="0" y="270509"/>
                </a:lnTo>
                <a:lnTo>
                  <a:pt x="0" y="4481322"/>
                </a:lnTo>
                <a:lnTo>
                  <a:pt x="4358" y="4529934"/>
                </a:lnTo>
                <a:lnTo>
                  <a:pt x="16920" y="4575692"/>
                </a:lnTo>
                <a:lnTo>
                  <a:pt x="36914" y="4617832"/>
                </a:lnTo>
                <a:lnTo>
                  <a:pt x="63568" y="4655588"/>
                </a:lnTo>
                <a:lnTo>
                  <a:pt x="96112" y="4688196"/>
                </a:lnTo>
                <a:lnTo>
                  <a:pt x="133773" y="4714889"/>
                </a:lnTo>
                <a:lnTo>
                  <a:pt x="175780" y="4734902"/>
                </a:lnTo>
                <a:lnTo>
                  <a:pt x="221362" y="4747472"/>
                </a:lnTo>
                <a:lnTo>
                  <a:pt x="269748" y="4751832"/>
                </a:lnTo>
                <a:lnTo>
                  <a:pt x="1350264" y="4751832"/>
                </a:lnTo>
                <a:lnTo>
                  <a:pt x="1398876" y="4747472"/>
                </a:lnTo>
                <a:lnTo>
                  <a:pt x="1444634" y="4734902"/>
                </a:lnTo>
                <a:lnTo>
                  <a:pt x="1486774" y="4714889"/>
                </a:lnTo>
                <a:lnTo>
                  <a:pt x="1524530" y="4688196"/>
                </a:lnTo>
                <a:lnTo>
                  <a:pt x="1557138" y="4655588"/>
                </a:lnTo>
                <a:lnTo>
                  <a:pt x="1583831" y="4617832"/>
                </a:lnTo>
                <a:lnTo>
                  <a:pt x="1603844" y="4575692"/>
                </a:lnTo>
                <a:lnTo>
                  <a:pt x="1616414" y="4529934"/>
                </a:lnTo>
                <a:lnTo>
                  <a:pt x="1620774" y="4481322"/>
                </a:lnTo>
                <a:lnTo>
                  <a:pt x="1620774" y="270509"/>
                </a:lnTo>
                <a:lnTo>
                  <a:pt x="1616414" y="221897"/>
                </a:lnTo>
                <a:lnTo>
                  <a:pt x="1603844" y="176139"/>
                </a:lnTo>
                <a:lnTo>
                  <a:pt x="1583831" y="133999"/>
                </a:lnTo>
                <a:lnTo>
                  <a:pt x="1557138" y="96243"/>
                </a:lnTo>
                <a:lnTo>
                  <a:pt x="1524530" y="63635"/>
                </a:lnTo>
                <a:lnTo>
                  <a:pt x="1486774" y="36942"/>
                </a:lnTo>
                <a:lnTo>
                  <a:pt x="1444634" y="16929"/>
                </a:lnTo>
                <a:lnTo>
                  <a:pt x="1398876" y="4359"/>
                </a:lnTo>
                <a:lnTo>
                  <a:pt x="1350264" y="0"/>
                </a:lnTo>
                <a:lnTo>
                  <a:pt x="269748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124954" y="2271014"/>
            <a:ext cx="120078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5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5" dirty="0">
                <a:solidFill>
                  <a:srgbClr val="FF3300"/>
                </a:solidFill>
                <a:latin typeface="Arial"/>
                <a:cs typeface="Arial"/>
              </a:rPr>
              <a:t>Hire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Key</a:t>
            </a:r>
            <a:r>
              <a:rPr sz="1000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Technical  Employee.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124954" y="2728214"/>
            <a:ext cx="117983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Improve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employee  work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conditions.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24954" y="3185414"/>
            <a:ext cx="134556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Provide </a:t>
            </a:r>
            <a:r>
              <a:rPr sz="1000" spc="-5" dirty="0">
                <a:latin typeface="Arial"/>
                <a:cs typeface="Arial"/>
              </a:rPr>
              <a:t>excellent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  </a:t>
            </a:r>
            <a:r>
              <a:rPr sz="1000" spc="-10" dirty="0">
                <a:latin typeface="Arial"/>
                <a:cs typeface="Arial"/>
              </a:rPr>
              <a:t>extensive training  </a:t>
            </a:r>
            <a:r>
              <a:rPr sz="1000" spc="-5" dirty="0">
                <a:latin typeface="Arial"/>
                <a:cs typeface="Arial"/>
              </a:rPr>
              <a:t>courses for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employees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24954" y="3795014"/>
            <a:ext cx="132588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Provide </a:t>
            </a:r>
            <a:r>
              <a:rPr sz="1000" spc="-10" dirty="0">
                <a:latin typeface="Arial"/>
                <a:cs typeface="Arial"/>
              </a:rPr>
              <a:t>language  </a:t>
            </a:r>
            <a:r>
              <a:rPr sz="1000" spc="-5" dirty="0">
                <a:latin typeface="Arial"/>
                <a:cs typeface="Arial"/>
              </a:rPr>
              <a:t>training and promote  intercultural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awareness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124954" y="4404601"/>
            <a:ext cx="125920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Conduct </a:t>
            </a:r>
            <a:r>
              <a:rPr sz="1000" spc="-5" dirty="0">
                <a:latin typeface="Arial"/>
                <a:cs typeface="Arial"/>
              </a:rPr>
              <a:t>regular  reviews plus </a:t>
            </a:r>
            <a:r>
              <a:rPr sz="1000" spc="-10" dirty="0">
                <a:latin typeface="Arial"/>
                <a:cs typeface="Arial"/>
              </a:rPr>
              <a:t>personal  development planning 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employees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24954" y="5166601"/>
            <a:ext cx="1452245" cy="153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3505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Celebrate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reward  </a:t>
            </a:r>
            <a:r>
              <a:rPr sz="1000" spc="-10" dirty="0">
                <a:latin typeface="Arial"/>
                <a:cs typeface="Arial"/>
              </a:rPr>
              <a:t>individual and team  </a:t>
            </a:r>
            <a:r>
              <a:rPr sz="1000" spc="-5" dirty="0">
                <a:latin typeface="Arial"/>
                <a:cs typeface="Arial"/>
              </a:rPr>
              <a:t>performance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latin typeface="Meiryo"/>
                <a:cs typeface="Meiryo"/>
              </a:rPr>
              <a:t>❖</a:t>
            </a:r>
            <a:r>
              <a:rPr sz="1000" spc="-30" dirty="0">
                <a:latin typeface="Arial"/>
                <a:cs typeface="Arial"/>
              </a:rPr>
              <a:t>Tie </a:t>
            </a:r>
            <a:r>
              <a:rPr sz="1000" spc="-10" dirty="0">
                <a:latin typeface="Arial"/>
                <a:cs typeface="Arial"/>
              </a:rPr>
              <a:t>incentives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quality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53035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Provide </a:t>
            </a:r>
            <a:r>
              <a:rPr sz="1000" spc="-10" dirty="0">
                <a:latin typeface="Arial"/>
                <a:cs typeface="Arial"/>
              </a:rPr>
              <a:t>mentoring </a:t>
            </a:r>
            <a:r>
              <a:rPr sz="1000" spc="-5" dirty="0">
                <a:latin typeface="Arial"/>
                <a:cs typeface="Arial"/>
              </a:rPr>
              <a:t>to  </a:t>
            </a:r>
            <a:r>
              <a:rPr sz="1000" spc="-10" dirty="0">
                <a:latin typeface="Arial"/>
                <a:cs typeface="Arial"/>
              </a:rPr>
              <a:t>new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employees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latin typeface="Meiryo"/>
                <a:cs typeface="Meiryo"/>
              </a:rPr>
              <a:t>❖</a:t>
            </a:r>
            <a:r>
              <a:rPr sz="1000" spc="-25" dirty="0">
                <a:latin typeface="Arial"/>
                <a:cs typeface="Arial"/>
              </a:rPr>
              <a:t>Form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CoPs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11300" y="2201659"/>
            <a:ext cx="1347470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15" dirty="0">
                <a:solidFill>
                  <a:srgbClr val="FF3300"/>
                </a:solidFill>
                <a:latin typeface="Arial"/>
                <a:cs typeface="Arial"/>
              </a:rPr>
              <a:t>Develop,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train,</a:t>
            </a:r>
            <a:r>
              <a:rPr sz="1000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retrain  current and new  employees. Attract,  develop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and retain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knowledge workers  (Skill</a:t>
            </a:r>
            <a:r>
              <a:rPr sz="1000" spc="-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Development)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910328" y="4702302"/>
            <a:ext cx="2089150" cy="863600"/>
          </a:xfrm>
          <a:custGeom>
            <a:avLst/>
            <a:gdLst/>
            <a:ahLst/>
            <a:cxnLst/>
            <a:rect l="l" t="t" r="r" b="b"/>
            <a:pathLst>
              <a:path w="2089150" h="863600">
                <a:moveTo>
                  <a:pt x="2088642" y="719327"/>
                </a:moveTo>
                <a:lnTo>
                  <a:pt x="2088642" y="144018"/>
                </a:lnTo>
                <a:lnTo>
                  <a:pt x="2081345" y="98316"/>
                </a:lnTo>
                <a:lnTo>
                  <a:pt x="2060990" y="58759"/>
                </a:lnTo>
                <a:lnTo>
                  <a:pt x="2029882" y="27651"/>
                </a:lnTo>
                <a:lnTo>
                  <a:pt x="1990325" y="7296"/>
                </a:lnTo>
                <a:lnTo>
                  <a:pt x="1944624" y="0"/>
                </a:lnTo>
                <a:lnTo>
                  <a:pt x="144018" y="0"/>
                </a:lnTo>
                <a:lnTo>
                  <a:pt x="98316" y="7296"/>
                </a:lnTo>
                <a:lnTo>
                  <a:pt x="58759" y="27651"/>
                </a:lnTo>
                <a:lnTo>
                  <a:pt x="27651" y="58759"/>
                </a:lnTo>
                <a:lnTo>
                  <a:pt x="7296" y="98316"/>
                </a:lnTo>
                <a:lnTo>
                  <a:pt x="0" y="144018"/>
                </a:lnTo>
                <a:lnTo>
                  <a:pt x="0" y="719328"/>
                </a:lnTo>
                <a:lnTo>
                  <a:pt x="7296" y="765029"/>
                </a:lnTo>
                <a:lnTo>
                  <a:pt x="27651" y="804586"/>
                </a:lnTo>
                <a:lnTo>
                  <a:pt x="58759" y="835694"/>
                </a:lnTo>
                <a:lnTo>
                  <a:pt x="98316" y="856049"/>
                </a:lnTo>
                <a:lnTo>
                  <a:pt x="144018" y="863346"/>
                </a:lnTo>
                <a:lnTo>
                  <a:pt x="1944624" y="863346"/>
                </a:lnTo>
                <a:lnTo>
                  <a:pt x="1990325" y="856049"/>
                </a:lnTo>
                <a:lnTo>
                  <a:pt x="2029882" y="835694"/>
                </a:lnTo>
                <a:lnTo>
                  <a:pt x="2060990" y="804586"/>
                </a:lnTo>
                <a:lnTo>
                  <a:pt x="2081345" y="765029"/>
                </a:lnTo>
                <a:lnTo>
                  <a:pt x="2088642" y="71932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84420" y="4676394"/>
            <a:ext cx="2089785" cy="864235"/>
          </a:xfrm>
          <a:custGeom>
            <a:avLst/>
            <a:gdLst/>
            <a:ahLst/>
            <a:cxnLst/>
            <a:rect l="l" t="t" r="r" b="b"/>
            <a:pathLst>
              <a:path w="2089784" h="864235">
                <a:moveTo>
                  <a:pt x="2089403" y="720089"/>
                </a:moveTo>
                <a:lnTo>
                  <a:pt x="2089403" y="144017"/>
                </a:lnTo>
                <a:lnTo>
                  <a:pt x="2082033" y="98608"/>
                </a:lnTo>
                <a:lnTo>
                  <a:pt x="2061533" y="59088"/>
                </a:lnTo>
                <a:lnTo>
                  <a:pt x="2030315" y="27870"/>
                </a:lnTo>
                <a:lnTo>
                  <a:pt x="1990795" y="7370"/>
                </a:lnTo>
                <a:lnTo>
                  <a:pt x="1945385" y="0"/>
                </a:lnTo>
                <a:lnTo>
                  <a:pt x="144017" y="0"/>
                </a:lnTo>
                <a:lnTo>
                  <a:pt x="98608" y="7370"/>
                </a:lnTo>
                <a:lnTo>
                  <a:pt x="59088" y="27870"/>
                </a:lnTo>
                <a:lnTo>
                  <a:pt x="27870" y="59088"/>
                </a:lnTo>
                <a:lnTo>
                  <a:pt x="7370" y="98608"/>
                </a:lnTo>
                <a:lnTo>
                  <a:pt x="0" y="144018"/>
                </a:lnTo>
                <a:lnTo>
                  <a:pt x="0" y="720090"/>
                </a:lnTo>
                <a:lnTo>
                  <a:pt x="7370" y="765499"/>
                </a:lnTo>
                <a:lnTo>
                  <a:pt x="27870" y="805019"/>
                </a:lnTo>
                <a:lnTo>
                  <a:pt x="59088" y="836237"/>
                </a:lnTo>
                <a:lnTo>
                  <a:pt x="98608" y="856737"/>
                </a:lnTo>
                <a:lnTo>
                  <a:pt x="144017" y="864108"/>
                </a:lnTo>
                <a:lnTo>
                  <a:pt x="1945385" y="864107"/>
                </a:lnTo>
                <a:lnTo>
                  <a:pt x="1990795" y="856737"/>
                </a:lnTo>
                <a:lnTo>
                  <a:pt x="2030315" y="836237"/>
                </a:lnTo>
                <a:lnTo>
                  <a:pt x="2061533" y="805019"/>
                </a:lnTo>
                <a:lnTo>
                  <a:pt x="2082033" y="765499"/>
                </a:lnTo>
                <a:lnTo>
                  <a:pt x="2089403" y="720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84420" y="4676394"/>
            <a:ext cx="2089785" cy="864235"/>
          </a:xfrm>
          <a:custGeom>
            <a:avLst/>
            <a:gdLst/>
            <a:ahLst/>
            <a:cxnLst/>
            <a:rect l="l" t="t" r="r" b="b"/>
            <a:pathLst>
              <a:path w="2089784" h="864235">
                <a:moveTo>
                  <a:pt x="144017" y="0"/>
                </a:moveTo>
                <a:lnTo>
                  <a:pt x="98608" y="7370"/>
                </a:lnTo>
                <a:lnTo>
                  <a:pt x="59088" y="27870"/>
                </a:lnTo>
                <a:lnTo>
                  <a:pt x="27870" y="59088"/>
                </a:lnTo>
                <a:lnTo>
                  <a:pt x="7370" y="98608"/>
                </a:lnTo>
                <a:lnTo>
                  <a:pt x="0" y="144018"/>
                </a:lnTo>
                <a:lnTo>
                  <a:pt x="0" y="720090"/>
                </a:lnTo>
                <a:lnTo>
                  <a:pt x="7370" y="765499"/>
                </a:lnTo>
                <a:lnTo>
                  <a:pt x="27870" y="805019"/>
                </a:lnTo>
                <a:lnTo>
                  <a:pt x="59088" y="836237"/>
                </a:lnTo>
                <a:lnTo>
                  <a:pt x="98608" y="856737"/>
                </a:lnTo>
                <a:lnTo>
                  <a:pt x="144017" y="864108"/>
                </a:lnTo>
                <a:lnTo>
                  <a:pt x="1945385" y="864107"/>
                </a:lnTo>
                <a:lnTo>
                  <a:pt x="1990795" y="856737"/>
                </a:lnTo>
                <a:lnTo>
                  <a:pt x="2030315" y="836237"/>
                </a:lnTo>
                <a:lnTo>
                  <a:pt x="2061533" y="805019"/>
                </a:lnTo>
                <a:lnTo>
                  <a:pt x="2082033" y="765499"/>
                </a:lnTo>
                <a:lnTo>
                  <a:pt x="2089403" y="720089"/>
                </a:lnTo>
                <a:lnTo>
                  <a:pt x="2089403" y="144017"/>
                </a:lnTo>
                <a:lnTo>
                  <a:pt x="2082033" y="98608"/>
                </a:lnTo>
                <a:lnTo>
                  <a:pt x="2061533" y="59088"/>
                </a:lnTo>
                <a:lnTo>
                  <a:pt x="2030315" y="27870"/>
                </a:lnTo>
                <a:lnTo>
                  <a:pt x="1990795" y="7370"/>
                </a:lnTo>
                <a:lnTo>
                  <a:pt x="1945385" y="0"/>
                </a:lnTo>
                <a:lnTo>
                  <a:pt x="14401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237229" y="4719320"/>
            <a:ext cx="112966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intercultural  activities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conducted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37229" y="5176520"/>
            <a:ext cx="144970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30" dirty="0">
                <a:latin typeface="Meiryo"/>
                <a:cs typeface="Meiryo"/>
              </a:rPr>
              <a:t>❖</a:t>
            </a:r>
            <a:r>
              <a:rPr sz="1000" spc="-30" dirty="0">
                <a:latin typeface="Arial"/>
                <a:cs typeface="Arial"/>
              </a:rPr>
              <a:t>No.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woman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graduate  </a:t>
            </a:r>
            <a:r>
              <a:rPr sz="1000" spc="-5" dirty="0">
                <a:latin typeface="Arial"/>
                <a:cs typeface="Arial"/>
              </a:rPr>
              <a:t>recruits.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89829" y="4795520"/>
            <a:ext cx="177292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Achieve </a:t>
            </a:r>
            <a:r>
              <a:rPr sz="1000" spc="-5" dirty="0">
                <a:latin typeface="Arial"/>
                <a:cs typeface="Arial"/>
              </a:rPr>
              <a:t>at least </a:t>
            </a:r>
            <a:r>
              <a:rPr sz="1000" dirty="0">
                <a:latin typeface="Arial"/>
                <a:cs typeface="Arial"/>
              </a:rPr>
              <a:t>1 </a:t>
            </a:r>
            <a:r>
              <a:rPr sz="1000" spc="-5" dirty="0">
                <a:latin typeface="Arial"/>
                <a:cs typeface="Arial"/>
              </a:rPr>
              <a:t>activity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  month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89829" y="5252720"/>
            <a:ext cx="170878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At </a:t>
            </a:r>
            <a:r>
              <a:rPr sz="1000" spc="-10" dirty="0">
                <a:latin typeface="Arial"/>
                <a:cs typeface="Arial"/>
              </a:rPr>
              <a:t>least 20%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total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recruits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468627" y="4841240"/>
            <a:ext cx="137985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indent="-14732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latin typeface="Arial"/>
                <a:cs typeface="Arial"/>
              </a:rPr>
              <a:t>Diversified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Workforce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383030" y="6575297"/>
            <a:ext cx="1655445" cy="359410"/>
          </a:xfrm>
          <a:custGeom>
            <a:avLst/>
            <a:gdLst/>
            <a:ahLst/>
            <a:cxnLst/>
            <a:rect l="l" t="t" r="r" b="b"/>
            <a:pathLst>
              <a:path w="1655445" h="359409">
                <a:moveTo>
                  <a:pt x="1655064" y="298703"/>
                </a:moveTo>
                <a:lnTo>
                  <a:pt x="1655064" y="60198"/>
                </a:lnTo>
                <a:lnTo>
                  <a:pt x="1650384" y="36647"/>
                </a:lnTo>
                <a:lnTo>
                  <a:pt x="1637633" y="17525"/>
                </a:lnTo>
                <a:lnTo>
                  <a:pt x="1618738" y="4691"/>
                </a:lnTo>
                <a:lnTo>
                  <a:pt x="1595627" y="0"/>
                </a:lnTo>
                <a:lnTo>
                  <a:pt x="59435" y="0"/>
                </a:lnTo>
                <a:lnTo>
                  <a:pt x="36325" y="4691"/>
                </a:lnTo>
                <a:lnTo>
                  <a:pt x="17430" y="17525"/>
                </a:lnTo>
                <a:lnTo>
                  <a:pt x="4679" y="36647"/>
                </a:lnTo>
                <a:lnTo>
                  <a:pt x="0" y="60198"/>
                </a:lnTo>
                <a:lnTo>
                  <a:pt x="0" y="298703"/>
                </a:lnTo>
                <a:lnTo>
                  <a:pt x="4679" y="322254"/>
                </a:lnTo>
                <a:lnTo>
                  <a:pt x="17430" y="341375"/>
                </a:lnTo>
                <a:lnTo>
                  <a:pt x="36325" y="354210"/>
                </a:lnTo>
                <a:lnTo>
                  <a:pt x="59435" y="358901"/>
                </a:lnTo>
                <a:lnTo>
                  <a:pt x="1595627" y="358901"/>
                </a:lnTo>
                <a:lnTo>
                  <a:pt x="1618738" y="354210"/>
                </a:lnTo>
                <a:lnTo>
                  <a:pt x="1637633" y="341375"/>
                </a:lnTo>
                <a:lnTo>
                  <a:pt x="1650384" y="322254"/>
                </a:lnTo>
                <a:lnTo>
                  <a:pt x="1655064" y="29870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57122" y="6550152"/>
            <a:ext cx="1656080" cy="359410"/>
          </a:xfrm>
          <a:custGeom>
            <a:avLst/>
            <a:gdLst/>
            <a:ahLst/>
            <a:cxnLst/>
            <a:rect l="l" t="t" r="r" b="b"/>
            <a:pathLst>
              <a:path w="1656080" h="359409">
                <a:moveTo>
                  <a:pt x="1655826" y="298703"/>
                </a:moveTo>
                <a:lnTo>
                  <a:pt x="1655826" y="59436"/>
                </a:lnTo>
                <a:lnTo>
                  <a:pt x="1651146" y="36325"/>
                </a:lnTo>
                <a:lnTo>
                  <a:pt x="1638395" y="17430"/>
                </a:lnTo>
                <a:lnTo>
                  <a:pt x="1619500" y="4679"/>
                </a:lnTo>
                <a:lnTo>
                  <a:pt x="1596390" y="0"/>
                </a:lnTo>
                <a:lnTo>
                  <a:pt x="60197" y="0"/>
                </a:lnTo>
                <a:lnTo>
                  <a:pt x="36647" y="4679"/>
                </a:lnTo>
                <a:lnTo>
                  <a:pt x="17525" y="17430"/>
                </a:lnTo>
                <a:lnTo>
                  <a:pt x="4691" y="36325"/>
                </a:lnTo>
                <a:lnTo>
                  <a:pt x="0" y="59436"/>
                </a:lnTo>
                <a:lnTo>
                  <a:pt x="0" y="298703"/>
                </a:lnTo>
                <a:lnTo>
                  <a:pt x="4691" y="321933"/>
                </a:lnTo>
                <a:lnTo>
                  <a:pt x="17526" y="341090"/>
                </a:lnTo>
                <a:lnTo>
                  <a:pt x="36647" y="354103"/>
                </a:lnTo>
                <a:lnTo>
                  <a:pt x="60197" y="358901"/>
                </a:lnTo>
                <a:lnTo>
                  <a:pt x="1596390" y="358901"/>
                </a:lnTo>
                <a:lnTo>
                  <a:pt x="1619500" y="354103"/>
                </a:lnTo>
                <a:lnTo>
                  <a:pt x="1638395" y="341090"/>
                </a:lnTo>
                <a:lnTo>
                  <a:pt x="1651146" y="321933"/>
                </a:lnTo>
                <a:lnTo>
                  <a:pt x="1655826" y="298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57122" y="6550152"/>
            <a:ext cx="1656080" cy="359410"/>
          </a:xfrm>
          <a:custGeom>
            <a:avLst/>
            <a:gdLst/>
            <a:ahLst/>
            <a:cxnLst/>
            <a:rect l="l" t="t" r="r" b="b"/>
            <a:pathLst>
              <a:path w="1656080" h="359409">
                <a:moveTo>
                  <a:pt x="60197" y="0"/>
                </a:moveTo>
                <a:lnTo>
                  <a:pt x="36647" y="4679"/>
                </a:lnTo>
                <a:lnTo>
                  <a:pt x="17525" y="17430"/>
                </a:lnTo>
                <a:lnTo>
                  <a:pt x="4691" y="36325"/>
                </a:lnTo>
                <a:lnTo>
                  <a:pt x="0" y="59436"/>
                </a:lnTo>
                <a:lnTo>
                  <a:pt x="0" y="298703"/>
                </a:lnTo>
                <a:lnTo>
                  <a:pt x="4691" y="321933"/>
                </a:lnTo>
                <a:lnTo>
                  <a:pt x="17526" y="341090"/>
                </a:lnTo>
                <a:lnTo>
                  <a:pt x="36647" y="354103"/>
                </a:lnTo>
                <a:lnTo>
                  <a:pt x="60197" y="358901"/>
                </a:lnTo>
                <a:lnTo>
                  <a:pt x="1596390" y="358901"/>
                </a:lnTo>
                <a:lnTo>
                  <a:pt x="1619500" y="354103"/>
                </a:lnTo>
                <a:lnTo>
                  <a:pt x="1638395" y="341090"/>
                </a:lnTo>
                <a:lnTo>
                  <a:pt x="1651146" y="321933"/>
                </a:lnTo>
                <a:lnTo>
                  <a:pt x="1655826" y="298703"/>
                </a:lnTo>
                <a:lnTo>
                  <a:pt x="1655826" y="59436"/>
                </a:lnTo>
                <a:lnTo>
                  <a:pt x="1651146" y="36325"/>
                </a:lnTo>
                <a:lnTo>
                  <a:pt x="1638395" y="17430"/>
                </a:lnTo>
                <a:lnTo>
                  <a:pt x="1619500" y="4679"/>
                </a:lnTo>
                <a:lnTo>
                  <a:pt x="1596390" y="0"/>
                </a:lnTo>
                <a:lnTo>
                  <a:pt x="6019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436624" y="6592316"/>
            <a:ext cx="127571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Promote </a:t>
            </a:r>
            <a:r>
              <a:rPr sz="1000" spc="-10" dirty="0">
                <a:latin typeface="Arial"/>
                <a:cs typeface="Arial"/>
              </a:rPr>
              <a:t>Knowledge  Sharing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182873" y="6575297"/>
            <a:ext cx="1656080" cy="359410"/>
          </a:xfrm>
          <a:custGeom>
            <a:avLst/>
            <a:gdLst/>
            <a:ahLst/>
            <a:cxnLst/>
            <a:rect l="l" t="t" r="r" b="b"/>
            <a:pathLst>
              <a:path w="1656079" h="359409">
                <a:moveTo>
                  <a:pt x="1655826" y="298703"/>
                </a:moveTo>
                <a:lnTo>
                  <a:pt x="1655826" y="60198"/>
                </a:lnTo>
                <a:lnTo>
                  <a:pt x="1651134" y="36647"/>
                </a:lnTo>
                <a:lnTo>
                  <a:pt x="1638300" y="17525"/>
                </a:lnTo>
                <a:lnTo>
                  <a:pt x="1619178" y="4691"/>
                </a:lnTo>
                <a:lnTo>
                  <a:pt x="1595628" y="0"/>
                </a:lnTo>
                <a:lnTo>
                  <a:pt x="60198" y="0"/>
                </a:lnTo>
                <a:lnTo>
                  <a:pt x="36647" y="4691"/>
                </a:lnTo>
                <a:lnTo>
                  <a:pt x="17525" y="17525"/>
                </a:lnTo>
                <a:lnTo>
                  <a:pt x="4691" y="36647"/>
                </a:lnTo>
                <a:lnTo>
                  <a:pt x="0" y="60198"/>
                </a:lnTo>
                <a:lnTo>
                  <a:pt x="0" y="298703"/>
                </a:lnTo>
                <a:lnTo>
                  <a:pt x="4691" y="322254"/>
                </a:lnTo>
                <a:lnTo>
                  <a:pt x="17525" y="341375"/>
                </a:lnTo>
                <a:lnTo>
                  <a:pt x="36647" y="354210"/>
                </a:lnTo>
                <a:lnTo>
                  <a:pt x="60198" y="358901"/>
                </a:lnTo>
                <a:lnTo>
                  <a:pt x="1595628" y="358901"/>
                </a:lnTo>
                <a:lnTo>
                  <a:pt x="1619178" y="354210"/>
                </a:lnTo>
                <a:lnTo>
                  <a:pt x="1638300" y="341375"/>
                </a:lnTo>
                <a:lnTo>
                  <a:pt x="1651134" y="322254"/>
                </a:lnTo>
                <a:lnTo>
                  <a:pt x="1655826" y="29870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57727" y="6550152"/>
            <a:ext cx="1656080" cy="359410"/>
          </a:xfrm>
          <a:custGeom>
            <a:avLst/>
            <a:gdLst/>
            <a:ahLst/>
            <a:cxnLst/>
            <a:rect l="l" t="t" r="r" b="b"/>
            <a:pathLst>
              <a:path w="1656079" h="359409">
                <a:moveTo>
                  <a:pt x="1655826" y="298703"/>
                </a:moveTo>
                <a:lnTo>
                  <a:pt x="1655826" y="59436"/>
                </a:lnTo>
                <a:lnTo>
                  <a:pt x="1651027" y="36325"/>
                </a:lnTo>
                <a:lnTo>
                  <a:pt x="1638014" y="17430"/>
                </a:lnTo>
                <a:lnTo>
                  <a:pt x="1618857" y="4679"/>
                </a:lnTo>
                <a:lnTo>
                  <a:pt x="1595628" y="0"/>
                </a:lnTo>
                <a:lnTo>
                  <a:pt x="59436" y="0"/>
                </a:lnTo>
                <a:lnTo>
                  <a:pt x="36325" y="4679"/>
                </a:lnTo>
                <a:lnTo>
                  <a:pt x="17430" y="17430"/>
                </a:lnTo>
                <a:lnTo>
                  <a:pt x="4679" y="36325"/>
                </a:lnTo>
                <a:lnTo>
                  <a:pt x="0" y="59436"/>
                </a:lnTo>
                <a:lnTo>
                  <a:pt x="0" y="298703"/>
                </a:lnTo>
                <a:lnTo>
                  <a:pt x="4679" y="321933"/>
                </a:lnTo>
                <a:lnTo>
                  <a:pt x="17430" y="341090"/>
                </a:lnTo>
                <a:lnTo>
                  <a:pt x="36325" y="354103"/>
                </a:lnTo>
                <a:lnTo>
                  <a:pt x="59436" y="358901"/>
                </a:lnTo>
                <a:lnTo>
                  <a:pt x="1595628" y="358901"/>
                </a:lnTo>
                <a:lnTo>
                  <a:pt x="1618857" y="354103"/>
                </a:lnTo>
                <a:lnTo>
                  <a:pt x="1638014" y="341090"/>
                </a:lnTo>
                <a:lnTo>
                  <a:pt x="1651027" y="321933"/>
                </a:lnTo>
                <a:lnTo>
                  <a:pt x="1655826" y="298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57727" y="6550152"/>
            <a:ext cx="1656080" cy="359410"/>
          </a:xfrm>
          <a:custGeom>
            <a:avLst/>
            <a:gdLst/>
            <a:ahLst/>
            <a:cxnLst/>
            <a:rect l="l" t="t" r="r" b="b"/>
            <a:pathLst>
              <a:path w="1656079" h="359409">
                <a:moveTo>
                  <a:pt x="59436" y="0"/>
                </a:moveTo>
                <a:lnTo>
                  <a:pt x="36325" y="4679"/>
                </a:lnTo>
                <a:lnTo>
                  <a:pt x="17430" y="17430"/>
                </a:lnTo>
                <a:lnTo>
                  <a:pt x="4679" y="36325"/>
                </a:lnTo>
                <a:lnTo>
                  <a:pt x="0" y="59436"/>
                </a:lnTo>
                <a:lnTo>
                  <a:pt x="0" y="298703"/>
                </a:lnTo>
                <a:lnTo>
                  <a:pt x="4679" y="321933"/>
                </a:lnTo>
                <a:lnTo>
                  <a:pt x="17430" y="341090"/>
                </a:lnTo>
                <a:lnTo>
                  <a:pt x="36325" y="354103"/>
                </a:lnTo>
                <a:lnTo>
                  <a:pt x="59436" y="358901"/>
                </a:lnTo>
                <a:lnTo>
                  <a:pt x="1595628" y="358901"/>
                </a:lnTo>
                <a:lnTo>
                  <a:pt x="1618857" y="354103"/>
                </a:lnTo>
                <a:lnTo>
                  <a:pt x="1638014" y="341090"/>
                </a:lnTo>
                <a:lnTo>
                  <a:pt x="1651027" y="321933"/>
                </a:lnTo>
                <a:lnTo>
                  <a:pt x="1655826" y="298703"/>
                </a:lnTo>
                <a:lnTo>
                  <a:pt x="1655826" y="59436"/>
                </a:lnTo>
                <a:lnTo>
                  <a:pt x="1651027" y="36325"/>
                </a:lnTo>
                <a:lnTo>
                  <a:pt x="1638014" y="17430"/>
                </a:lnTo>
                <a:lnTo>
                  <a:pt x="1618857" y="4679"/>
                </a:lnTo>
                <a:lnTo>
                  <a:pt x="1595628" y="0"/>
                </a:lnTo>
                <a:lnTo>
                  <a:pt x="59436" y="0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3237229" y="6592316"/>
            <a:ext cx="128016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ideas created 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codified/published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910328" y="6575297"/>
            <a:ext cx="2089150" cy="359410"/>
          </a:xfrm>
          <a:custGeom>
            <a:avLst/>
            <a:gdLst/>
            <a:ahLst/>
            <a:cxnLst/>
            <a:rect l="l" t="t" r="r" b="b"/>
            <a:pathLst>
              <a:path w="2089150" h="359409">
                <a:moveTo>
                  <a:pt x="2088641" y="298703"/>
                </a:moveTo>
                <a:lnTo>
                  <a:pt x="2088641" y="60198"/>
                </a:lnTo>
                <a:lnTo>
                  <a:pt x="2083962" y="36647"/>
                </a:lnTo>
                <a:lnTo>
                  <a:pt x="2071211" y="17525"/>
                </a:lnTo>
                <a:lnTo>
                  <a:pt x="2052316" y="4691"/>
                </a:lnTo>
                <a:lnTo>
                  <a:pt x="2029205" y="0"/>
                </a:lnTo>
                <a:lnTo>
                  <a:pt x="59436" y="0"/>
                </a:lnTo>
                <a:lnTo>
                  <a:pt x="36325" y="4691"/>
                </a:lnTo>
                <a:lnTo>
                  <a:pt x="17430" y="17525"/>
                </a:lnTo>
                <a:lnTo>
                  <a:pt x="4679" y="36647"/>
                </a:lnTo>
                <a:lnTo>
                  <a:pt x="0" y="60198"/>
                </a:lnTo>
                <a:lnTo>
                  <a:pt x="0" y="298703"/>
                </a:lnTo>
                <a:lnTo>
                  <a:pt x="4679" y="322254"/>
                </a:lnTo>
                <a:lnTo>
                  <a:pt x="17430" y="341375"/>
                </a:lnTo>
                <a:lnTo>
                  <a:pt x="36325" y="354210"/>
                </a:lnTo>
                <a:lnTo>
                  <a:pt x="59436" y="358901"/>
                </a:lnTo>
                <a:lnTo>
                  <a:pt x="2029205" y="358901"/>
                </a:lnTo>
                <a:lnTo>
                  <a:pt x="2052316" y="354210"/>
                </a:lnTo>
                <a:lnTo>
                  <a:pt x="2071211" y="341375"/>
                </a:lnTo>
                <a:lnTo>
                  <a:pt x="2083962" y="322254"/>
                </a:lnTo>
                <a:lnTo>
                  <a:pt x="2088641" y="29870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84420" y="6550152"/>
            <a:ext cx="2089785" cy="359410"/>
          </a:xfrm>
          <a:custGeom>
            <a:avLst/>
            <a:gdLst/>
            <a:ahLst/>
            <a:cxnLst/>
            <a:rect l="l" t="t" r="r" b="b"/>
            <a:pathLst>
              <a:path w="2089784" h="359409">
                <a:moveTo>
                  <a:pt x="2089403" y="298703"/>
                </a:moveTo>
                <a:lnTo>
                  <a:pt x="2089403" y="59436"/>
                </a:lnTo>
                <a:lnTo>
                  <a:pt x="2084724" y="36325"/>
                </a:lnTo>
                <a:lnTo>
                  <a:pt x="2071973" y="17430"/>
                </a:lnTo>
                <a:lnTo>
                  <a:pt x="2053078" y="4679"/>
                </a:lnTo>
                <a:lnTo>
                  <a:pt x="2029967" y="0"/>
                </a:lnTo>
                <a:lnTo>
                  <a:pt x="60197" y="0"/>
                </a:lnTo>
                <a:lnTo>
                  <a:pt x="36968" y="4679"/>
                </a:lnTo>
                <a:lnTo>
                  <a:pt x="17811" y="17430"/>
                </a:lnTo>
                <a:lnTo>
                  <a:pt x="4798" y="36325"/>
                </a:lnTo>
                <a:lnTo>
                  <a:pt x="0" y="59436"/>
                </a:lnTo>
                <a:lnTo>
                  <a:pt x="0" y="298703"/>
                </a:lnTo>
                <a:lnTo>
                  <a:pt x="4798" y="321933"/>
                </a:lnTo>
                <a:lnTo>
                  <a:pt x="17811" y="341090"/>
                </a:lnTo>
                <a:lnTo>
                  <a:pt x="36968" y="354103"/>
                </a:lnTo>
                <a:lnTo>
                  <a:pt x="60197" y="358901"/>
                </a:lnTo>
                <a:lnTo>
                  <a:pt x="2029967" y="358901"/>
                </a:lnTo>
                <a:lnTo>
                  <a:pt x="2053078" y="354103"/>
                </a:lnTo>
                <a:lnTo>
                  <a:pt x="2071973" y="341090"/>
                </a:lnTo>
                <a:lnTo>
                  <a:pt x="2084724" y="321933"/>
                </a:lnTo>
                <a:lnTo>
                  <a:pt x="2089403" y="298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84420" y="6550152"/>
            <a:ext cx="2089785" cy="359410"/>
          </a:xfrm>
          <a:custGeom>
            <a:avLst/>
            <a:gdLst/>
            <a:ahLst/>
            <a:cxnLst/>
            <a:rect l="l" t="t" r="r" b="b"/>
            <a:pathLst>
              <a:path w="2089784" h="359409">
                <a:moveTo>
                  <a:pt x="60197" y="0"/>
                </a:moveTo>
                <a:lnTo>
                  <a:pt x="36968" y="4679"/>
                </a:lnTo>
                <a:lnTo>
                  <a:pt x="17811" y="17430"/>
                </a:lnTo>
                <a:lnTo>
                  <a:pt x="4798" y="36325"/>
                </a:lnTo>
                <a:lnTo>
                  <a:pt x="0" y="59436"/>
                </a:lnTo>
                <a:lnTo>
                  <a:pt x="0" y="298703"/>
                </a:lnTo>
                <a:lnTo>
                  <a:pt x="4798" y="321933"/>
                </a:lnTo>
                <a:lnTo>
                  <a:pt x="17811" y="341090"/>
                </a:lnTo>
                <a:lnTo>
                  <a:pt x="36968" y="354103"/>
                </a:lnTo>
                <a:lnTo>
                  <a:pt x="60197" y="358901"/>
                </a:lnTo>
                <a:lnTo>
                  <a:pt x="2029967" y="358901"/>
                </a:lnTo>
                <a:lnTo>
                  <a:pt x="2053078" y="354103"/>
                </a:lnTo>
                <a:lnTo>
                  <a:pt x="2071973" y="341090"/>
                </a:lnTo>
                <a:lnTo>
                  <a:pt x="2084724" y="321933"/>
                </a:lnTo>
                <a:lnTo>
                  <a:pt x="2089403" y="298703"/>
                </a:lnTo>
                <a:lnTo>
                  <a:pt x="2089403" y="59436"/>
                </a:lnTo>
                <a:lnTo>
                  <a:pt x="2084724" y="36325"/>
                </a:lnTo>
                <a:lnTo>
                  <a:pt x="2071973" y="17430"/>
                </a:lnTo>
                <a:lnTo>
                  <a:pt x="2053078" y="4679"/>
                </a:lnTo>
                <a:lnTo>
                  <a:pt x="2029967" y="0"/>
                </a:lnTo>
                <a:lnTo>
                  <a:pt x="6019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963921" y="6592316"/>
            <a:ext cx="126809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At </a:t>
            </a:r>
            <a:r>
              <a:rPr sz="1000" spc="-5" dirty="0">
                <a:latin typeface="Arial"/>
                <a:cs typeface="Arial"/>
              </a:rPr>
              <a:t>least </a:t>
            </a:r>
            <a:r>
              <a:rPr sz="1000" dirty="0">
                <a:latin typeface="Arial"/>
                <a:cs typeface="Arial"/>
              </a:rPr>
              <a:t>2 </a:t>
            </a:r>
            <a:r>
              <a:rPr sz="1000" spc="-5" dirty="0">
                <a:latin typeface="Arial"/>
                <a:cs typeface="Arial"/>
              </a:rPr>
              <a:t>new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ideas 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10" dirty="0">
                <a:latin typeface="Arial"/>
                <a:cs typeface="Arial"/>
              </a:rPr>
              <a:t>each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employee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4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94030"/>
            <a:ext cx="9144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/>
              <a:t>BSC </a:t>
            </a:r>
            <a:r>
              <a:rPr sz="2400" i="1" dirty="0"/>
              <a:t>- </a:t>
            </a:r>
            <a:r>
              <a:rPr sz="2400" i="1" spc="-5" dirty="0"/>
              <a:t>THE </a:t>
            </a:r>
            <a:r>
              <a:rPr lang="en-US" sz="2400" i="1" spc="-5" dirty="0" smtClean="0"/>
              <a:t>INTERNAL BUSINESS PROCESS</a:t>
            </a:r>
            <a:r>
              <a:rPr sz="2400" i="1" spc="-60" dirty="0" smtClean="0"/>
              <a:t> </a:t>
            </a:r>
            <a:r>
              <a:rPr sz="2400" i="1" spc="-5" dirty="0"/>
              <a:t>PERSPECTIVE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996696" y="2013204"/>
            <a:ext cx="8077200" cy="5079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696" y="2013204"/>
            <a:ext cx="8065134" cy="5041900"/>
          </a:xfrm>
          <a:custGeom>
            <a:avLst/>
            <a:gdLst/>
            <a:ahLst/>
            <a:cxnLst/>
            <a:rect l="l" t="t" r="r" b="b"/>
            <a:pathLst>
              <a:path w="8065134" h="5041900">
                <a:moveTo>
                  <a:pt x="840485" y="0"/>
                </a:moveTo>
                <a:lnTo>
                  <a:pt x="792804" y="1328"/>
                </a:lnTo>
                <a:lnTo>
                  <a:pt x="745819" y="5266"/>
                </a:lnTo>
                <a:lnTo>
                  <a:pt x="699601" y="11742"/>
                </a:lnTo>
                <a:lnTo>
                  <a:pt x="654221" y="20687"/>
                </a:lnTo>
                <a:lnTo>
                  <a:pt x="609750" y="32029"/>
                </a:lnTo>
                <a:lnTo>
                  <a:pt x="566261" y="45698"/>
                </a:lnTo>
                <a:lnTo>
                  <a:pt x="523822" y="61623"/>
                </a:lnTo>
                <a:lnTo>
                  <a:pt x="482506" y="79733"/>
                </a:lnTo>
                <a:lnTo>
                  <a:pt x="442384" y="99958"/>
                </a:lnTo>
                <a:lnTo>
                  <a:pt x="403526" y="122228"/>
                </a:lnTo>
                <a:lnTo>
                  <a:pt x="366004" y="146470"/>
                </a:lnTo>
                <a:lnTo>
                  <a:pt x="329889" y="172616"/>
                </a:lnTo>
                <a:lnTo>
                  <a:pt x="295251" y="200593"/>
                </a:lnTo>
                <a:lnTo>
                  <a:pt x="262162" y="230332"/>
                </a:lnTo>
                <a:lnTo>
                  <a:pt x="230693" y="261761"/>
                </a:lnTo>
                <a:lnTo>
                  <a:pt x="200915" y="294811"/>
                </a:lnTo>
                <a:lnTo>
                  <a:pt x="172899" y="329410"/>
                </a:lnTo>
                <a:lnTo>
                  <a:pt x="146716" y="365488"/>
                </a:lnTo>
                <a:lnTo>
                  <a:pt x="122437" y="402973"/>
                </a:lnTo>
                <a:lnTo>
                  <a:pt x="100133" y="441796"/>
                </a:lnTo>
                <a:lnTo>
                  <a:pt x="79875" y="481886"/>
                </a:lnTo>
                <a:lnTo>
                  <a:pt x="61734" y="523172"/>
                </a:lnTo>
                <a:lnTo>
                  <a:pt x="45782" y="565583"/>
                </a:lnTo>
                <a:lnTo>
                  <a:pt x="32089" y="609049"/>
                </a:lnTo>
                <a:lnTo>
                  <a:pt x="20726" y="653498"/>
                </a:lnTo>
                <a:lnTo>
                  <a:pt x="11765" y="698861"/>
                </a:lnTo>
                <a:lnTo>
                  <a:pt x="5276" y="745067"/>
                </a:lnTo>
                <a:lnTo>
                  <a:pt x="1330" y="792045"/>
                </a:lnTo>
                <a:lnTo>
                  <a:pt x="0" y="839724"/>
                </a:lnTo>
                <a:lnTo>
                  <a:pt x="0" y="4201668"/>
                </a:lnTo>
                <a:lnTo>
                  <a:pt x="1330" y="4249346"/>
                </a:lnTo>
                <a:lnTo>
                  <a:pt x="5276" y="4296324"/>
                </a:lnTo>
                <a:lnTo>
                  <a:pt x="11765" y="4342530"/>
                </a:lnTo>
                <a:lnTo>
                  <a:pt x="20726" y="4387893"/>
                </a:lnTo>
                <a:lnTo>
                  <a:pt x="32089" y="4432342"/>
                </a:lnTo>
                <a:lnTo>
                  <a:pt x="45782" y="4475808"/>
                </a:lnTo>
                <a:lnTo>
                  <a:pt x="61734" y="4518219"/>
                </a:lnTo>
                <a:lnTo>
                  <a:pt x="79875" y="4559505"/>
                </a:lnTo>
                <a:lnTo>
                  <a:pt x="100133" y="4599595"/>
                </a:lnTo>
                <a:lnTo>
                  <a:pt x="122437" y="4638418"/>
                </a:lnTo>
                <a:lnTo>
                  <a:pt x="146716" y="4675903"/>
                </a:lnTo>
                <a:lnTo>
                  <a:pt x="172899" y="4711981"/>
                </a:lnTo>
                <a:lnTo>
                  <a:pt x="200915" y="4746580"/>
                </a:lnTo>
                <a:lnTo>
                  <a:pt x="230693" y="4779630"/>
                </a:lnTo>
                <a:lnTo>
                  <a:pt x="262162" y="4811059"/>
                </a:lnTo>
                <a:lnTo>
                  <a:pt x="295251" y="4840798"/>
                </a:lnTo>
                <a:lnTo>
                  <a:pt x="329889" y="4868775"/>
                </a:lnTo>
                <a:lnTo>
                  <a:pt x="366004" y="4894921"/>
                </a:lnTo>
                <a:lnTo>
                  <a:pt x="403526" y="4919163"/>
                </a:lnTo>
                <a:lnTo>
                  <a:pt x="442384" y="4941433"/>
                </a:lnTo>
                <a:lnTo>
                  <a:pt x="482506" y="4961658"/>
                </a:lnTo>
                <a:lnTo>
                  <a:pt x="523822" y="4979768"/>
                </a:lnTo>
                <a:lnTo>
                  <a:pt x="566261" y="4995693"/>
                </a:lnTo>
                <a:lnTo>
                  <a:pt x="609750" y="5009362"/>
                </a:lnTo>
                <a:lnTo>
                  <a:pt x="654221" y="5020704"/>
                </a:lnTo>
                <a:lnTo>
                  <a:pt x="699601" y="5029649"/>
                </a:lnTo>
                <a:lnTo>
                  <a:pt x="745819" y="5036125"/>
                </a:lnTo>
                <a:lnTo>
                  <a:pt x="792804" y="5040063"/>
                </a:lnTo>
                <a:lnTo>
                  <a:pt x="840486" y="5041392"/>
                </a:lnTo>
                <a:lnTo>
                  <a:pt x="7224522" y="5041392"/>
                </a:lnTo>
                <a:lnTo>
                  <a:pt x="7272203" y="5040063"/>
                </a:lnTo>
                <a:lnTo>
                  <a:pt x="7319188" y="5036125"/>
                </a:lnTo>
                <a:lnTo>
                  <a:pt x="7365406" y="5029649"/>
                </a:lnTo>
                <a:lnTo>
                  <a:pt x="7410786" y="5020704"/>
                </a:lnTo>
                <a:lnTo>
                  <a:pt x="7455257" y="5009362"/>
                </a:lnTo>
                <a:lnTo>
                  <a:pt x="7498746" y="4995693"/>
                </a:lnTo>
                <a:lnTo>
                  <a:pt x="7541185" y="4979768"/>
                </a:lnTo>
                <a:lnTo>
                  <a:pt x="7582501" y="4961658"/>
                </a:lnTo>
                <a:lnTo>
                  <a:pt x="7622623" y="4941433"/>
                </a:lnTo>
                <a:lnTo>
                  <a:pt x="7661481" y="4919163"/>
                </a:lnTo>
                <a:lnTo>
                  <a:pt x="7699003" y="4894921"/>
                </a:lnTo>
                <a:lnTo>
                  <a:pt x="7735118" y="4868775"/>
                </a:lnTo>
                <a:lnTo>
                  <a:pt x="7769756" y="4840798"/>
                </a:lnTo>
                <a:lnTo>
                  <a:pt x="7802845" y="4811059"/>
                </a:lnTo>
                <a:lnTo>
                  <a:pt x="7834314" y="4779630"/>
                </a:lnTo>
                <a:lnTo>
                  <a:pt x="7864092" y="4746580"/>
                </a:lnTo>
                <a:lnTo>
                  <a:pt x="7892108" y="4711981"/>
                </a:lnTo>
                <a:lnTo>
                  <a:pt x="7918291" y="4675903"/>
                </a:lnTo>
                <a:lnTo>
                  <a:pt x="7942570" y="4638418"/>
                </a:lnTo>
                <a:lnTo>
                  <a:pt x="7964874" y="4599595"/>
                </a:lnTo>
                <a:lnTo>
                  <a:pt x="7985132" y="4559505"/>
                </a:lnTo>
                <a:lnTo>
                  <a:pt x="8003273" y="4518219"/>
                </a:lnTo>
                <a:lnTo>
                  <a:pt x="8019225" y="4475808"/>
                </a:lnTo>
                <a:lnTo>
                  <a:pt x="8032918" y="4432342"/>
                </a:lnTo>
                <a:lnTo>
                  <a:pt x="8044281" y="4387893"/>
                </a:lnTo>
                <a:lnTo>
                  <a:pt x="8053242" y="4342530"/>
                </a:lnTo>
                <a:lnTo>
                  <a:pt x="8059731" y="4296324"/>
                </a:lnTo>
                <a:lnTo>
                  <a:pt x="8063677" y="4249346"/>
                </a:lnTo>
                <a:lnTo>
                  <a:pt x="8065008" y="4201668"/>
                </a:lnTo>
                <a:lnTo>
                  <a:pt x="8065008" y="839723"/>
                </a:lnTo>
                <a:lnTo>
                  <a:pt x="8063677" y="792045"/>
                </a:lnTo>
                <a:lnTo>
                  <a:pt x="8059731" y="745067"/>
                </a:lnTo>
                <a:lnTo>
                  <a:pt x="8053242" y="698861"/>
                </a:lnTo>
                <a:lnTo>
                  <a:pt x="8044281" y="653498"/>
                </a:lnTo>
                <a:lnTo>
                  <a:pt x="8032918" y="609049"/>
                </a:lnTo>
                <a:lnTo>
                  <a:pt x="8019225" y="565583"/>
                </a:lnTo>
                <a:lnTo>
                  <a:pt x="8003273" y="523172"/>
                </a:lnTo>
                <a:lnTo>
                  <a:pt x="7985132" y="481886"/>
                </a:lnTo>
                <a:lnTo>
                  <a:pt x="7964874" y="441796"/>
                </a:lnTo>
                <a:lnTo>
                  <a:pt x="7942570" y="402973"/>
                </a:lnTo>
                <a:lnTo>
                  <a:pt x="7918291" y="365488"/>
                </a:lnTo>
                <a:lnTo>
                  <a:pt x="7892108" y="329410"/>
                </a:lnTo>
                <a:lnTo>
                  <a:pt x="7864092" y="294811"/>
                </a:lnTo>
                <a:lnTo>
                  <a:pt x="7834314" y="261761"/>
                </a:lnTo>
                <a:lnTo>
                  <a:pt x="7802845" y="230332"/>
                </a:lnTo>
                <a:lnTo>
                  <a:pt x="7769756" y="200593"/>
                </a:lnTo>
                <a:lnTo>
                  <a:pt x="7735118" y="172616"/>
                </a:lnTo>
                <a:lnTo>
                  <a:pt x="7699003" y="146470"/>
                </a:lnTo>
                <a:lnTo>
                  <a:pt x="7661481" y="122228"/>
                </a:lnTo>
                <a:lnTo>
                  <a:pt x="7622623" y="99958"/>
                </a:lnTo>
                <a:lnTo>
                  <a:pt x="7582501" y="79733"/>
                </a:lnTo>
                <a:lnTo>
                  <a:pt x="7541185" y="61623"/>
                </a:lnTo>
                <a:lnTo>
                  <a:pt x="7498746" y="45698"/>
                </a:lnTo>
                <a:lnTo>
                  <a:pt x="7455257" y="32029"/>
                </a:lnTo>
                <a:lnTo>
                  <a:pt x="7410786" y="20687"/>
                </a:lnTo>
                <a:lnTo>
                  <a:pt x="7365406" y="11742"/>
                </a:lnTo>
                <a:lnTo>
                  <a:pt x="7319188" y="5266"/>
                </a:lnTo>
                <a:lnTo>
                  <a:pt x="7272203" y="1328"/>
                </a:lnTo>
                <a:lnTo>
                  <a:pt x="7224522" y="0"/>
                </a:lnTo>
                <a:lnTo>
                  <a:pt x="840485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1530096"/>
            <a:ext cx="889254" cy="10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1530096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5903"/>
                </a:moveTo>
                <a:lnTo>
                  <a:pt x="215645" y="755903"/>
                </a:lnTo>
                <a:lnTo>
                  <a:pt x="215645" y="0"/>
                </a:lnTo>
                <a:lnTo>
                  <a:pt x="647700" y="0"/>
                </a:lnTo>
                <a:lnTo>
                  <a:pt x="647700" y="755903"/>
                </a:lnTo>
                <a:lnTo>
                  <a:pt x="863345" y="755903"/>
                </a:lnTo>
                <a:lnTo>
                  <a:pt x="432054" y="1008126"/>
                </a:lnTo>
                <a:lnTo>
                  <a:pt x="0" y="755903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4094" y="1149096"/>
            <a:ext cx="1646681" cy="830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4094" y="1149096"/>
            <a:ext cx="1621790" cy="792480"/>
          </a:xfrm>
          <a:custGeom>
            <a:avLst/>
            <a:gdLst/>
            <a:ahLst/>
            <a:cxnLst/>
            <a:rect l="l" t="t" r="r" b="b"/>
            <a:pathLst>
              <a:path w="1621789" h="792480">
                <a:moveTo>
                  <a:pt x="810767" y="0"/>
                </a:moveTo>
                <a:lnTo>
                  <a:pt x="747469" y="1193"/>
                </a:lnTo>
                <a:lnTo>
                  <a:pt x="685492" y="4713"/>
                </a:lnTo>
                <a:lnTo>
                  <a:pt x="625017" y="10472"/>
                </a:lnTo>
                <a:lnTo>
                  <a:pt x="566227" y="18382"/>
                </a:lnTo>
                <a:lnTo>
                  <a:pt x="509302" y="28353"/>
                </a:lnTo>
                <a:lnTo>
                  <a:pt x="454423" y="40299"/>
                </a:lnTo>
                <a:lnTo>
                  <a:pt x="401771" y="54130"/>
                </a:lnTo>
                <a:lnTo>
                  <a:pt x="351528" y="69758"/>
                </a:lnTo>
                <a:lnTo>
                  <a:pt x="303875" y="87094"/>
                </a:lnTo>
                <a:lnTo>
                  <a:pt x="258993" y="106051"/>
                </a:lnTo>
                <a:lnTo>
                  <a:pt x="217064" y="126540"/>
                </a:lnTo>
                <a:lnTo>
                  <a:pt x="178268" y="148472"/>
                </a:lnTo>
                <a:lnTo>
                  <a:pt x="142786" y="171759"/>
                </a:lnTo>
                <a:lnTo>
                  <a:pt x="110800" y="196313"/>
                </a:lnTo>
                <a:lnTo>
                  <a:pt x="82491" y="222046"/>
                </a:lnTo>
                <a:lnTo>
                  <a:pt x="37629" y="276693"/>
                </a:lnTo>
                <a:lnTo>
                  <a:pt x="9648" y="334993"/>
                </a:lnTo>
                <a:lnTo>
                  <a:pt x="0" y="396239"/>
                </a:lnTo>
                <a:lnTo>
                  <a:pt x="2442" y="427187"/>
                </a:lnTo>
                <a:lnTo>
                  <a:pt x="21438" y="487049"/>
                </a:lnTo>
                <a:lnTo>
                  <a:pt x="58040" y="543611"/>
                </a:lnTo>
                <a:lnTo>
                  <a:pt x="110800" y="596166"/>
                </a:lnTo>
                <a:lnTo>
                  <a:pt x="142786" y="620720"/>
                </a:lnTo>
                <a:lnTo>
                  <a:pt x="178268" y="644007"/>
                </a:lnTo>
                <a:lnTo>
                  <a:pt x="217064" y="665939"/>
                </a:lnTo>
                <a:lnTo>
                  <a:pt x="258993" y="686428"/>
                </a:lnTo>
                <a:lnTo>
                  <a:pt x="303875" y="705385"/>
                </a:lnTo>
                <a:lnTo>
                  <a:pt x="351528" y="722721"/>
                </a:lnTo>
                <a:lnTo>
                  <a:pt x="401771" y="738349"/>
                </a:lnTo>
                <a:lnTo>
                  <a:pt x="454423" y="752180"/>
                </a:lnTo>
                <a:lnTo>
                  <a:pt x="509302" y="764126"/>
                </a:lnTo>
                <a:lnTo>
                  <a:pt x="566227" y="774097"/>
                </a:lnTo>
                <a:lnTo>
                  <a:pt x="625017" y="782007"/>
                </a:lnTo>
                <a:lnTo>
                  <a:pt x="685492" y="787766"/>
                </a:lnTo>
                <a:lnTo>
                  <a:pt x="747469" y="791286"/>
                </a:lnTo>
                <a:lnTo>
                  <a:pt x="810767" y="792479"/>
                </a:lnTo>
                <a:lnTo>
                  <a:pt x="874066" y="791286"/>
                </a:lnTo>
                <a:lnTo>
                  <a:pt x="936043" y="787766"/>
                </a:lnTo>
                <a:lnTo>
                  <a:pt x="996518" y="782007"/>
                </a:lnTo>
                <a:lnTo>
                  <a:pt x="1055308" y="774097"/>
                </a:lnTo>
                <a:lnTo>
                  <a:pt x="1112233" y="764126"/>
                </a:lnTo>
                <a:lnTo>
                  <a:pt x="1167112" y="752180"/>
                </a:lnTo>
                <a:lnTo>
                  <a:pt x="1219764" y="738349"/>
                </a:lnTo>
                <a:lnTo>
                  <a:pt x="1270007" y="722721"/>
                </a:lnTo>
                <a:lnTo>
                  <a:pt x="1317660" y="705385"/>
                </a:lnTo>
                <a:lnTo>
                  <a:pt x="1362542" y="686428"/>
                </a:lnTo>
                <a:lnTo>
                  <a:pt x="1404471" y="665939"/>
                </a:lnTo>
                <a:lnTo>
                  <a:pt x="1443267" y="644007"/>
                </a:lnTo>
                <a:lnTo>
                  <a:pt x="1478749" y="620720"/>
                </a:lnTo>
                <a:lnTo>
                  <a:pt x="1510735" y="596166"/>
                </a:lnTo>
                <a:lnTo>
                  <a:pt x="1539044" y="570433"/>
                </a:lnTo>
                <a:lnTo>
                  <a:pt x="1583906" y="515786"/>
                </a:lnTo>
                <a:lnTo>
                  <a:pt x="1611887" y="457486"/>
                </a:lnTo>
                <a:lnTo>
                  <a:pt x="1621536" y="396239"/>
                </a:lnTo>
                <a:lnTo>
                  <a:pt x="1619093" y="365292"/>
                </a:lnTo>
                <a:lnTo>
                  <a:pt x="1600097" y="305430"/>
                </a:lnTo>
                <a:lnTo>
                  <a:pt x="1563495" y="248868"/>
                </a:lnTo>
                <a:lnTo>
                  <a:pt x="1510735" y="196313"/>
                </a:lnTo>
                <a:lnTo>
                  <a:pt x="1478749" y="171759"/>
                </a:lnTo>
                <a:lnTo>
                  <a:pt x="1443267" y="148472"/>
                </a:lnTo>
                <a:lnTo>
                  <a:pt x="1404471" y="126540"/>
                </a:lnTo>
                <a:lnTo>
                  <a:pt x="1362542" y="106051"/>
                </a:lnTo>
                <a:lnTo>
                  <a:pt x="1317660" y="87094"/>
                </a:lnTo>
                <a:lnTo>
                  <a:pt x="1270007" y="69758"/>
                </a:lnTo>
                <a:lnTo>
                  <a:pt x="1219764" y="54130"/>
                </a:lnTo>
                <a:lnTo>
                  <a:pt x="1167112" y="40299"/>
                </a:lnTo>
                <a:lnTo>
                  <a:pt x="1112233" y="28353"/>
                </a:lnTo>
                <a:lnTo>
                  <a:pt x="1055308" y="18382"/>
                </a:lnTo>
                <a:lnTo>
                  <a:pt x="996518" y="10472"/>
                </a:lnTo>
                <a:lnTo>
                  <a:pt x="936043" y="4713"/>
                </a:lnTo>
                <a:lnTo>
                  <a:pt x="874066" y="1193"/>
                </a:lnTo>
                <a:lnTo>
                  <a:pt x="81076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3896" y="2183129"/>
            <a:ext cx="1656080" cy="502920"/>
          </a:xfrm>
          <a:custGeom>
            <a:avLst/>
            <a:gdLst/>
            <a:ahLst/>
            <a:cxnLst/>
            <a:rect l="l" t="t" r="r" b="b"/>
            <a:pathLst>
              <a:path w="1656080" h="502919">
                <a:moveTo>
                  <a:pt x="1655826" y="419100"/>
                </a:moveTo>
                <a:lnTo>
                  <a:pt x="1655826" y="83819"/>
                </a:lnTo>
                <a:lnTo>
                  <a:pt x="1649265" y="51113"/>
                </a:lnTo>
                <a:lnTo>
                  <a:pt x="1631346" y="24479"/>
                </a:lnTo>
                <a:lnTo>
                  <a:pt x="1604712" y="6560"/>
                </a:lnTo>
                <a:lnTo>
                  <a:pt x="1572005" y="0"/>
                </a:lnTo>
                <a:lnTo>
                  <a:pt x="83819" y="0"/>
                </a:lnTo>
                <a:lnTo>
                  <a:pt x="51434" y="6560"/>
                </a:lnTo>
                <a:lnTo>
                  <a:pt x="24765" y="24479"/>
                </a:lnTo>
                <a:lnTo>
                  <a:pt x="6667" y="51113"/>
                </a:lnTo>
                <a:lnTo>
                  <a:pt x="0" y="83820"/>
                </a:lnTo>
                <a:lnTo>
                  <a:pt x="0" y="419100"/>
                </a:lnTo>
                <a:lnTo>
                  <a:pt x="6667" y="451806"/>
                </a:lnTo>
                <a:lnTo>
                  <a:pt x="24765" y="478440"/>
                </a:lnTo>
                <a:lnTo>
                  <a:pt x="51434" y="496359"/>
                </a:lnTo>
                <a:lnTo>
                  <a:pt x="83819" y="502920"/>
                </a:lnTo>
                <a:lnTo>
                  <a:pt x="1572005" y="502919"/>
                </a:lnTo>
                <a:lnTo>
                  <a:pt x="1604712" y="496359"/>
                </a:lnTo>
                <a:lnTo>
                  <a:pt x="1631346" y="478440"/>
                </a:lnTo>
                <a:lnTo>
                  <a:pt x="1649265" y="451806"/>
                </a:lnTo>
                <a:lnTo>
                  <a:pt x="1655826" y="4191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8750" y="2157222"/>
            <a:ext cx="1656080" cy="504190"/>
          </a:xfrm>
          <a:custGeom>
            <a:avLst/>
            <a:gdLst/>
            <a:ahLst/>
            <a:cxnLst/>
            <a:rect l="l" t="t" r="r" b="b"/>
            <a:pathLst>
              <a:path w="1656080" h="504189">
                <a:moveTo>
                  <a:pt x="1655826" y="419861"/>
                </a:moveTo>
                <a:lnTo>
                  <a:pt x="1655826" y="83819"/>
                </a:lnTo>
                <a:lnTo>
                  <a:pt x="1649265" y="51434"/>
                </a:lnTo>
                <a:lnTo>
                  <a:pt x="1631346" y="24764"/>
                </a:lnTo>
                <a:lnTo>
                  <a:pt x="1604712" y="6667"/>
                </a:lnTo>
                <a:lnTo>
                  <a:pt x="1572005" y="0"/>
                </a:lnTo>
                <a:lnTo>
                  <a:pt x="83819" y="0"/>
                </a:lnTo>
                <a:lnTo>
                  <a:pt x="51113" y="6667"/>
                </a:lnTo>
                <a:lnTo>
                  <a:pt x="24479" y="24765"/>
                </a:lnTo>
                <a:lnTo>
                  <a:pt x="6560" y="51435"/>
                </a:lnTo>
                <a:lnTo>
                  <a:pt x="0" y="83819"/>
                </a:lnTo>
                <a:lnTo>
                  <a:pt x="0" y="419861"/>
                </a:lnTo>
                <a:lnTo>
                  <a:pt x="6560" y="452246"/>
                </a:lnTo>
                <a:lnTo>
                  <a:pt x="24479" y="478916"/>
                </a:lnTo>
                <a:lnTo>
                  <a:pt x="51113" y="497014"/>
                </a:lnTo>
                <a:lnTo>
                  <a:pt x="83819" y="503681"/>
                </a:lnTo>
                <a:lnTo>
                  <a:pt x="1572005" y="503681"/>
                </a:lnTo>
                <a:lnTo>
                  <a:pt x="1604712" y="497014"/>
                </a:lnTo>
                <a:lnTo>
                  <a:pt x="1631346" y="478916"/>
                </a:lnTo>
                <a:lnTo>
                  <a:pt x="1649265" y="452246"/>
                </a:lnTo>
                <a:lnTo>
                  <a:pt x="1655826" y="419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8750" y="2157222"/>
            <a:ext cx="1656080" cy="504190"/>
          </a:xfrm>
          <a:custGeom>
            <a:avLst/>
            <a:gdLst/>
            <a:ahLst/>
            <a:cxnLst/>
            <a:rect l="l" t="t" r="r" b="b"/>
            <a:pathLst>
              <a:path w="1656080" h="504189">
                <a:moveTo>
                  <a:pt x="83819" y="0"/>
                </a:moveTo>
                <a:lnTo>
                  <a:pt x="51113" y="6667"/>
                </a:lnTo>
                <a:lnTo>
                  <a:pt x="24479" y="24765"/>
                </a:lnTo>
                <a:lnTo>
                  <a:pt x="6560" y="51435"/>
                </a:lnTo>
                <a:lnTo>
                  <a:pt x="0" y="83819"/>
                </a:lnTo>
                <a:lnTo>
                  <a:pt x="0" y="419861"/>
                </a:lnTo>
                <a:lnTo>
                  <a:pt x="6560" y="452246"/>
                </a:lnTo>
                <a:lnTo>
                  <a:pt x="24479" y="478916"/>
                </a:lnTo>
                <a:lnTo>
                  <a:pt x="51113" y="497014"/>
                </a:lnTo>
                <a:lnTo>
                  <a:pt x="83819" y="503681"/>
                </a:lnTo>
                <a:lnTo>
                  <a:pt x="1572005" y="503681"/>
                </a:lnTo>
                <a:lnTo>
                  <a:pt x="1604712" y="497014"/>
                </a:lnTo>
                <a:lnTo>
                  <a:pt x="1631346" y="478916"/>
                </a:lnTo>
                <a:lnTo>
                  <a:pt x="1649265" y="452246"/>
                </a:lnTo>
                <a:lnTo>
                  <a:pt x="1655826" y="419861"/>
                </a:lnTo>
                <a:lnTo>
                  <a:pt x="1655826" y="83819"/>
                </a:lnTo>
                <a:lnTo>
                  <a:pt x="1649265" y="51434"/>
                </a:lnTo>
                <a:lnTo>
                  <a:pt x="1631346" y="24764"/>
                </a:lnTo>
                <a:lnTo>
                  <a:pt x="1604712" y="6667"/>
                </a:lnTo>
                <a:lnTo>
                  <a:pt x="1572005" y="0"/>
                </a:lnTo>
                <a:lnTo>
                  <a:pt x="8381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3896" y="3550920"/>
            <a:ext cx="1656080" cy="699135"/>
          </a:xfrm>
          <a:custGeom>
            <a:avLst/>
            <a:gdLst/>
            <a:ahLst/>
            <a:cxnLst/>
            <a:rect l="l" t="t" r="r" b="b"/>
            <a:pathLst>
              <a:path w="1656080" h="699135">
                <a:moveTo>
                  <a:pt x="1655826" y="582167"/>
                </a:moveTo>
                <a:lnTo>
                  <a:pt x="1655826" y="116585"/>
                </a:lnTo>
                <a:lnTo>
                  <a:pt x="1646717" y="71366"/>
                </a:lnTo>
                <a:lnTo>
                  <a:pt x="1621821" y="34289"/>
                </a:lnTo>
                <a:lnTo>
                  <a:pt x="1584781" y="9215"/>
                </a:lnTo>
                <a:lnTo>
                  <a:pt x="1539240" y="0"/>
                </a:lnTo>
                <a:lnTo>
                  <a:pt x="116585" y="0"/>
                </a:lnTo>
                <a:lnTo>
                  <a:pt x="71366" y="9215"/>
                </a:lnTo>
                <a:lnTo>
                  <a:pt x="34289" y="34289"/>
                </a:lnTo>
                <a:lnTo>
                  <a:pt x="9215" y="71366"/>
                </a:lnTo>
                <a:lnTo>
                  <a:pt x="0" y="116585"/>
                </a:lnTo>
                <a:lnTo>
                  <a:pt x="0" y="582167"/>
                </a:lnTo>
                <a:lnTo>
                  <a:pt x="9215" y="627709"/>
                </a:lnTo>
                <a:lnTo>
                  <a:pt x="34289" y="664749"/>
                </a:lnTo>
                <a:lnTo>
                  <a:pt x="71366" y="689645"/>
                </a:lnTo>
                <a:lnTo>
                  <a:pt x="116585" y="698753"/>
                </a:lnTo>
                <a:lnTo>
                  <a:pt x="1539240" y="698753"/>
                </a:lnTo>
                <a:lnTo>
                  <a:pt x="1584781" y="689645"/>
                </a:lnTo>
                <a:lnTo>
                  <a:pt x="1621821" y="664749"/>
                </a:lnTo>
                <a:lnTo>
                  <a:pt x="1646717" y="627709"/>
                </a:lnTo>
                <a:lnTo>
                  <a:pt x="1655826" y="58216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750" y="3525773"/>
            <a:ext cx="1656080" cy="699135"/>
          </a:xfrm>
          <a:custGeom>
            <a:avLst/>
            <a:gdLst/>
            <a:ahLst/>
            <a:cxnLst/>
            <a:rect l="l" t="t" r="r" b="b"/>
            <a:pathLst>
              <a:path w="1656080" h="699135">
                <a:moveTo>
                  <a:pt x="1655826" y="582167"/>
                </a:moveTo>
                <a:lnTo>
                  <a:pt x="1655826" y="116586"/>
                </a:lnTo>
                <a:lnTo>
                  <a:pt x="1646610" y="71044"/>
                </a:lnTo>
                <a:lnTo>
                  <a:pt x="1621536" y="34004"/>
                </a:lnTo>
                <a:lnTo>
                  <a:pt x="1584459" y="9108"/>
                </a:lnTo>
                <a:lnTo>
                  <a:pt x="1539240" y="0"/>
                </a:lnTo>
                <a:lnTo>
                  <a:pt x="116586" y="0"/>
                </a:lnTo>
                <a:lnTo>
                  <a:pt x="71044" y="9108"/>
                </a:lnTo>
                <a:lnTo>
                  <a:pt x="34004" y="34004"/>
                </a:lnTo>
                <a:lnTo>
                  <a:pt x="9108" y="71044"/>
                </a:lnTo>
                <a:lnTo>
                  <a:pt x="0" y="116586"/>
                </a:lnTo>
                <a:lnTo>
                  <a:pt x="0" y="582167"/>
                </a:lnTo>
                <a:lnTo>
                  <a:pt x="9108" y="627387"/>
                </a:lnTo>
                <a:lnTo>
                  <a:pt x="34004" y="664463"/>
                </a:lnTo>
                <a:lnTo>
                  <a:pt x="71044" y="689538"/>
                </a:lnTo>
                <a:lnTo>
                  <a:pt x="116586" y="698753"/>
                </a:lnTo>
                <a:lnTo>
                  <a:pt x="1539240" y="698753"/>
                </a:lnTo>
                <a:lnTo>
                  <a:pt x="1584459" y="689538"/>
                </a:lnTo>
                <a:lnTo>
                  <a:pt x="1621536" y="664463"/>
                </a:lnTo>
                <a:lnTo>
                  <a:pt x="1646610" y="627387"/>
                </a:lnTo>
                <a:lnTo>
                  <a:pt x="1655826" y="582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750" y="3525773"/>
            <a:ext cx="1656080" cy="699135"/>
          </a:xfrm>
          <a:custGeom>
            <a:avLst/>
            <a:gdLst/>
            <a:ahLst/>
            <a:cxnLst/>
            <a:rect l="l" t="t" r="r" b="b"/>
            <a:pathLst>
              <a:path w="1656080" h="699135">
                <a:moveTo>
                  <a:pt x="116586" y="0"/>
                </a:moveTo>
                <a:lnTo>
                  <a:pt x="71044" y="9108"/>
                </a:lnTo>
                <a:lnTo>
                  <a:pt x="34004" y="34004"/>
                </a:lnTo>
                <a:lnTo>
                  <a:pt x="9108" y="71044"/>
                </a:lnTo>
                <a:lnTo>
                  <a:pt x="0" y="116586"/>
                </a:lnTo>
                <a:lnTo>
                  <a:pt x="0" y="582167"/>
                </a:lnTo>
                <a:lnTo>
                  <a:pt x="9108" y="627387"/>
                </a:lnTo>
                <a:lnTo>
                  <a:pt x="34004" y="664463"/>
                </a:lnTo>
                <a:lnTo>
                  <a:pt x="71044" y="689538"/>
                </a:lnTo>
                <a:lnTo>
                  <a:pt x="116586" y="698753"/>
                </a:lnTo>
                <a:lnTo>
                  <a:pt x="1539240" y="698753"/>
                </a:lnTo>
                <a:lnTo>
                  <a:pt x="1584459" y="689538"/>
                </a:lnTo>
                <a:lnTo>
                  <a:pt x="1621536" y="664463"/>
                </a:lnTo>
                <a:lnTo>
                  <a:pt x="1646610" y="627387"/>
                </a:lnTo>
                <a:lnTo>
                  <a:pt x="1655826" y="582167"/>
                </a:lnTo>
                <a:lnTo>
                  <a:pt x="1655826" y="116586"/>
                </a:lnTo>
                <a:lnTo>
                  <a:pt x="1646610" y="71044"/>
                </a:lnTo>
                <a:lnTo>
                  <a:pt x="1621536" y="34004"/>
                </a:lnTo>
                <a:lnTo>
                  <a:pt x="1584459" y="9108"/>
                </a:lnTo>
                <a:lnTo>
                  <a:pt x="1539240" y="0"/>
                </a:lnTo>
                <a:lnTo>
                  <a:pt x="116586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4502" y="3624071"/>
            <a:ext cx="1657350" cy="647700"/>
          </a:xfrm>
          <a:custGeom>
            <a:avLst/>
            <a:gdLst/>
            <a:ahLst/>
            <a:cxnLst/>
            <a:rect l="l" t="t" r="r" b="b"/>
            <a:pathLst>
              <a:path w="1657350" h="647700">
                <a:moveTo>
                  <a:pt x="1657350" y="540257"/>
                </a:moveTo>
                <a:lnTo>
                  <a:pt x="1657350" y="108203"/>
                </a:lnTo>
                <a:lnTo>
                  <a:pt x="1648801" y="66222"/>
                </a:lnTo>
                <a:lnTo>
                  <a:pt x="1625536" y="31813"/>
                </a:lnTo>
                <a:lnTo>
                  <a:pt x="1591127" y="8548"/>
                </a:lnTo>
                <a:lnTo>
                  <a:pt x="1549146" y="0"/>
                </a:lnTo>
                <a:lnTo>
                  <a:pt x="107442" y="0"/>
                </a:lnTo>
                <a:lnTo>
                  <a:pt x="65579" y="8548"/>
                </a:lnTo>
                <a:lnTo>
                  <a:pt x="31432" y="31813"/>
                </a:lnTo>
                <a:lnTo>
                  <a:pt x="8429" y="66222"/>
                </a:lnTo>
                <a:lnTo>
                  <a:pt x="0" y="108203"/>
                </a:lnTo>
                <a:lnTo>
                  <a:pt x="0" y="540257"/>
                </a:lnTo>
                <a:lnTo>
                  <a:pt x="8429" y="582120"/>
                </a:lnTo>
                <a:lnTo>
                  <a:pt x="31432" y="616267"/>
                </a:lnTo>
                <a:lnTo>
                  <a:pt x="65579" y="639270"/>
                </a:lnTo>
                <a:lnTo>
                  <a:pt x="107442" y="647700"/>
                </a:lnTo>
                <a:lnTo>
                  <a:pt x="1549146" y="647700"/>
                </a:lnTo>
                <a:lnTo>
                  <a:pt x="1591127" y="639270"/>
                </a:lnTo>
                <a:lnTo>
                  <a:pt x="1625536" y="616267"/>
                </a:lnTo>
                <a:lnTo>
                  <a:pt x="1648801" y="582120"/>
                </a:lnTo>
                <a:lnTo>
                  <a:pt x="1657350" y="54025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28594" y="3598926"/>
            <a:ext cx="1657350" cy="647700"/>
          </a:xfrm>
          <a:custGeom>
            <a:avLst/>
            <a:gdLst/>
            <a:ahLst/>
            <a:cxnLst/>
            <a:rect l="l" t="t" r="r" b="b"/>
            <a:pathLst>
              <a:path w="1657350" h="647700">
                <a:moveTo>
                  <a:pt x="1657350" y="539496"/>
                </a:moveTo>
                <a:lnTo>
                  <a:pt x="1657350" y="108203"/>
                </a:lnTo>
                <a:lnTo>
                  <a:pt x="1648920" y="65901"/>
                </a:lnTo>
                <a:lnTo>
                  <a:pt x="1625917" y="31527"/>
                </a:lnTo>
                <a:lnTo>
                  <a:pt x="1591770" y="8441"/>
                </a:lnTo>
                <a:lnTo>
                  <a:pt x="1549907" y="0"/>
                </a:lnTo>
                <a:lnTo>
                  <a:pt x="108203" y="0"/>
                </a:lnTo>
                <a:lnTo>
                  <a:pt x="66222" y="8441"/>
                </a:lnTo>
                <a:lnTo>
                  <a:pt x="31813" y="31527"/>
                </a:lnTo>
                <a:lnTo>
                  <a:pt x="8548" y="65901"/>
                </a:lnTo>
                <a:lnTo>
                  <a:pt x="0" y="108203"/>
                </a:lnTo>
                <a:lnTo>
                  <a:pt x="0" y="539496"/>
                </a:lnTo>
                <a:lnTo>
                  <a:pt x="8548" y="581477"/>
                </a:lnTo>
                <a:lnTo>
                  <a:pt x="31813" y="615886"/>
                </a:lnTo>
                <a:lnTo>
                  <a:pt x="66222" y="639151"/>
                </a:lnTo>
                <a:lnTo>
                  <a:pt x="108203" y="647700"/>
                </a:lnTo>
                <a:lnTo>
                  <a:pt x="1549907" y="647700"/>
                </a:lnTo>
                <a:lnTo>
                  <a:pt x="1591770" y="639151"/>
                </a:lnTo>
                <a:lnTo>
                  <a:pt x="1625917" y="615886"/>
                </a:lnTo>
                <a:lnTo>
                  <a:pt x="1648920" y="581477"/>
                </a:lnTo>
                <a:lnTo>
                  <a:pt x="1657350" y="539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28594" y="3598926"/>
            <a:ext cx="1657350" cy="647700"/>
          </a:xfrm>
          <a:custGeom>
            <a:avLst/>
            <a:gdLst/>
            <a:ahLst/>
            <a:cxnLst/>
            <a:rect l="l" t="t" r="r" b="b"/>
            <a:pathLst>
              <a:path w="1657350" h="647700">
                <a:moveTo>
                  <a:pt x="108203" y="0"/>
                </a:moveTo>
                <a:lnTo>
                  <a:pt x="66222" y="8441"/>
                </a:lnTo>
                <a:lnTo>
                  <a:pt x="31813" y="31527"/>
                </a:lnTo>
                <a:lnTo>
                  <a:pt x="8548" y="65901"/>
                </a:lnTo>
                <a:lnTo>
                  <a:pt x="0" y="108203"/>
                </a:lnTo>
                <a:lnTo>
                  <a:pt x="0" y="539496"/>
                </a:lnTo>
                <a:lnTo>
                  <a:pt x="8548" y="581477"/>
                </a:lnTo>
                <a:lnTo>
                  <a:pt x="31813" y="615886"/>
                </a:lnTo>
                <a:lnTo>
                  <a:pt x="66222" y="639151"/>
                </a:lnTo>
                <a:lnTo>
                  <a:pt x="108203" y="647700"/>
                </a:lnTo>
                <a:lnTo>
                  <a:pt x="1549907" y="647700"/>
                </a:lnTo>
                <a:lnTo>
                  <a:pt x="1591770" y="639151"/>
                </a:lnTo>
                <a:lnTo>
                  <a:pt x="1625917" y="615886"/>
                </a:lnTo>
                <a:lnTo>
                  <a:pt x="1648920" y="581477"/>
                </a:lnTo>
                <a:lnTo>
                  <a:pt x="1657350" y="539496"/>
                </a:lnTo>
                <a:lnTo>
                  <a:pt x="1657350" y="108203"/>
                </a:lnTo>
                <a:lnTo>
                  <a:pt x="1648920" y="65901"/>
                </a:lnTo>
                <a:lnTo>
                  <a:pt x="1625917" y="31527"/>
                </a:lnTo>
                <a:lnTo>
                  <a:pt x="1591770" y="8441"/>
                </a:lnTo>
                <a:lnTo>
                  <a:pt x="1549907" y="0"/>
                </a:lnTo>
                <a:lnTo>
                  <a:pt x="108203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08096" y="3641090"/>
            <a:ext cx="118554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15" dirty="0">
                <a:solidFill>
                  <a:srgbClr val="FF3300"/>
                </a:solidFill>
                <a:latin typeface="Arial"/>
                <a:cs typeface="Arial"/>
              </a:rPr>
              <a:t>Technical</a:t>
            </a:r>
            <a:r>
              <a:rPr sz="1000" spc="-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dispatch  reliability</a:t>
            </a:r>
            <a:r>
              <a:rPr sz="1000" spc="-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8252" y="3639565"/>
            <a:ext cx="143764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Provide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rapid</a:t>
            </a:r>
            <a:r>
              <a:rPr sz="1000" spc="-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response  to</a:t>
            </a:r>
            <a:r>
              <a:rPr sz="1000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customers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54346" y="3624071"/>
            <a:ext cx="1729105" cy="649605"/>
          </a:xfrm>
          <a:custGeom>
            <a:avLst/>
            <a:gdLst/>
            <a:ahLst/>
            <a:cxnLst/>
            <a:rect l="l" t="t" r="r" b="b"/>
            <a:pathLst>
              <a:path w="1729104" h="649604">
                <a:moveTo>
                  <a:pt x="1728977" y="541019"/>
                </a:moveTo>
                <a:lnTo>
                  <a:pt x="1728977" y="108203"/>
                </a:lnTo>
                <a:lnTo>
                  <a:pt x="1720429" y="66222"/>
                </a:lnTo>
                <a:lnTo>
                  <a:pt x="1697164" y="31813"/>
                </a:lnTo>
                <a:lnTo>
                  <a:pt x="1662755" y="8548"/>
                </a:lnTo>
                <a:lnTo>
                  <a:pt x="1620774" y="0"/>
                </a:lnTo>
                <a:lnTo>
                  <a:pt x="108203" y="0"/>
                </a:lnTo>
                <a:lnTo>
                  <a:pt x="66222" y="8548"/>
                </a:lnTo>
                <a:lnTo>
                  <a:pt x="31813" y="31813"/>
                </a:lnTo>
                <a:lnTo>
                  <a:pt x="8548" y="66222"/>
                </a:lnTo>
                <a:lnTo>
                  <a:pt x="0" y="108204"/>
                </a:lnTo>
                <a:lnTo>
                  <a:pt x="0" y="541020"/>
                </a:lnTo>
                <a:lnTo>
                  <a:pt x="8548" y="583322"/>
                </a:lnTo>
                <a:lnTo>
                  <a:pt x="31813" y="617696"/>
                </a:lnTo>
                <a:lnTo>
                  <a:pt x="66222" y="640782"/>
                </a:lnTo>
                <a:lnTo>
                  <a:pt x="108203" y="649224"/>
                </a:lnTo>
                <a:lnTo>
                  <a:pt x="1620774" y="649224"/>
                </a:lnTo>
                <a:lnTo>
                  <a:pt x="1662755" y="640782"/>
                </a:lnTo>
                <a:lnTo>
                  <a:pt x="1697164" y="617696"/>
                </a:lnTo>
                <a:lnTo>
                  <a:pt x="1720429" y="583322"/>
                </a:lnTo>
                <a:lnTo>
                  <a:pt x="1728977" y="54101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9200" y="3598926"/>
            <a:ext cx="1729105" cy="649605"/>
          </a:xfrm>
          <a:custGeom>
            <a:avLst/>
            <a:gdLst/>
            <a:ahLst/>
            <a:cxnLst/>
            <a:rect l="l" t="t" r="r" b="b"/>
            <a:pathLst>
              <a:path w="1729104" h="649604">
                <a:moveTo>
                  <a:pt x="1728977" y="541020"/>
                </a:moveTo>
                <a:lnTo>
                  <a:pt x="1728977" y="108203"/>
                </a:lnTo>
                <a:lnTo>
                  <a:pt x="1720429" y="65901"/>
                </a:lnTo>
                <a:lnTo>
                  <a:pt x="1697164" y="31527"/>
                </a:lnTo>
                <a:lnTo>
                  <a:pt x="1662755" y="8441"/>
                </a:lnTo>
                <a:lnTo>
                  <a:pt x="1620774" y="0"/>
                </a:lnTo>
                <a:lnTo>
                  <a:pt x="108203" y="0"/>
                </a:lnTo>
                <a:lnTo>
                  <a:pt x="66222" y="8441"/>
                </a:lnTo>
                <a:lnTo>
                  <a:pt x="31813" y="31527"/>
                </a:lnTo>
                <a:lnTo>
                  <a:pt x="8548" y="65901"/>
                </a:lnTo>
                <a:lnTo>
                  <a:pt x="0" y="108204"/>
                </a:lnTo>
                <a:lnTo>
                  <a:pt x="0" y="541020"/>
                </a:lnTo>
                <a:lnTo>
                  <a:pt x="8548" y="583001"/>
                </a:lnTo>
                <a:lnTo>
                  <a:pt x="31813" y="617410"/>
                </a:lnTo>
                <a:lnTo>
                  <a:pt x="66222" y="640675"/>
                </a:lnTo>
                <a:lnTo>
                  <a:pt x="108203" y="649224"/>
                </a:lnTo>
                <a:lnTo>
                  <a:pt x="1620774" y="649224"/>
                </a:lnTo>
                <a:lnTo>
                  <a:pt x="1662755" y="640675"/>
                </a:lnTo>
                <a:lnTo>
                  <a:pt x="1697164" y="617410"/>
                </a:lnTo>
                <a:lnTo>
                  <a:pt x="1720429" y="583001"/>
                </a:lnTo>
                <a:lnTo>
                  <a:pt x="1728977" y="54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9200" y="3598926"/>
            <a:ext cx="1729105" cy="649605"/>
          </a:xfrm>
          <a:custGeom>
            <a:avLst/>
            <a:gdLst/>
            <a:ahLst/>
            <a:cxnLst/>
            <a:rect l="l" t="t" r="r" b="b"/>
            <a:pathLst>
              <a:path w="1729104" h="649604">
                <a:moveTo>
                  <a:pt x="108203" y="0"/>
                </a:moveTo>
                <a:lnTo>
                  <a:pt x="66222" y="8441"/>
                </a:lnTo>
                <a:lnTo>
                  <a:pt x="31813" y="31527"/>
                </a:lnTo>
                <a:lnTo>
                  <a:pt x="8548" y="65901"/>
                </a:lnTo>
                <a:lnTo>
                  <a:pt x="0" y="108204"/>
                </a:lnTo>
                <a:lnTo>
                  <a:pt x="0" y="541020"/>
                </a:lnTo>
                <a:lnTo>
                  <a:pt x="8548" y="583001"/>
                </a:lnTo>
                <a:lnTo>
                  <a:pt x="31813" y="617410"/>
                </a:lnTo>
                <a:lnTo>
                  <a:pt x="66222" y="640675"/>
                </a:lnTo>
                <a:lnTo>
                  <a:pt x="108203" y="649224"/>
                </a:lnTo>
                <a:lnTo>
                  <a:pt x="1620774" y="649224"/>
                </a:lnTo>
                <a:lnTo>
                  <a:pt x="1662755" y="640675"/>
                </a:lnTo>
                <a:lnTo>
                  <a:pt x="1697164" y="617410"/>
                </a:lnTo>
                <a:lnTo>
                  <a:pt x="1720429" y="583001"/>
                </a:lnTo>
                <a:lnTo>
                  <a:pt x="1728977" y="541020"/>
                </a:lnTo>
                <a:lnTo>
                  <a:pt x="1728977" y="108203"/>
                </a:lnTo>
                <a:lnTo>
                  <a:pt x="1720429" y="65901"/>
                </a:lnTo>
                <a:lnTo>
                  <a:pt x="1697164" y="31527"/>
                </a:lnTo>
                <a:lnTo>
                  <a:pt x="1662755" y="8441"/>
                </a:lnTo>
                <a:lnTo>
                  <a:pt x="1620774" y="0"/>
                </a:lnTo>
                <a:lnTo>
                  <a:pt x="108203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81853" y="3712717"/>
            <a:ext cx="136715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Achieve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more than  99% operating</a:t>
            </a:r>
            <a:r>
              <a:rPr sz="1000" spc="-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reliability  for all</a:t>
            </a:r>
            <a:r>
              <a:rPr sz="1000" spc="-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fleets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53896" y="4343400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80" h="576579">
                <a:moveTo>
                  <a:pt x="1655826" y="480060"/>
                </a:moveTo>
                <a:lnTo>
                  <a:pt x="1655826" y="96012"/>
                </a:lnTo>
                <a:lnTo>
                  <a:pt x="1648325" y="58507"/>
                </a:lnTo>
                <a:lnTo>
                  <a:pt x="1627822" y="28003"/>
                </a:lnTo>
                <a:lnTo>
                  <a:pt x="1597318" y="7500"/>
                </a:lnTo>
                <a:lnTo>
                  <a:pt x="1559814" y="0"/>
                </a:lnTo>
                <a:lnTo>
                  <a:pt x="96011" y="0"/>
                </a:lnTo>
                <a:lnTo>
                  <a:pt x="58828" y="7500"/>
                </a:lnTo>
                <a:lnTo>
                  <a:pt x="28289" y="28003"/>
                </a:lnTo>
                <a:lnTo>
                  <a:pt x="7608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608" y="517564"/>
                </a:lnTo>
                <a:lnTo>
                  <a:pt x="28289" y="548068"/>
                </a:lnTo>
                <a:lnTo>
                  <a:pt x="58828" y="568571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7318" y="568571"/>
                </a:lnTo>
                <a:lnTo>
                  <a:pt x="1627822" y="548068"/>
                </a:lnTo>
                <a:lnTo>
                  <a:pt x="1648325" y="517564"/>
                </a:lnTo>
                <a:lnTo>
                  <a:pt x="1655826" y="48006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8750" y="4318253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80" h="576579">
                <a:moveTo>
                  <a:pt x="1655826" y="480060"/>
                </a:moveTo>
                <a:lnTo>
                  <a:pt x="1655826" y="96012"/>
                </a:lnTo>
                <a:lnTo>
                  <a:pt x="1648217" y="58507"/>
                </a:lnTo>
                <a:lnTo>
                  <a:pt x="1627536" y="28003"/>
                </a:lnTo>
                <a:lnTo>
                  <a:pt x="1596997" y="7500"/>
                </a:lnTo>
                <a:lnTo>
                  <a:pt x="1559814" y="0"/>
                </a:lnTo>
                <a:lnTo>
                  <a:pt x="96012" y="0"/>
                </a:ln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500" y="517243"/>
                </a:lnTo>
                <a:lnTo>
                  <a:pt x="28003" y="547782"/>
                </a:lnTo>
                <a:lnTo>
                  <a:pt x="58507" y="568463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6997" y="568463"/>
                </a:lnTo>
                <a:lnTo>
                  <a:pt x="1627536" y="547782"/>
                </a:lnTo>
                <a:lnTo>
                  <a:pt x="1648217" y="517243"/>
                </a:lnTo>
                <a:lnTo>
                  <a:pt x="1655826" y="480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8750" y="4318253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80" h="576579">
                <a:moveTo>
                  <a:pt x="96012" y="0"/>
                </a:move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500" y="517243"/>
                </a:lnTo>
                <a:lnTo>
                  <a:pt x="28003" y="547782"/>
                </a:lnTo>
                <a:lnTo>
                  <a:pt x="58507" y="568463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6997" y="568463"/>
                </a:lnTo>
                <a:lnTo>
                  <a:pt x="1627536" y="547782"/>
                </a:lnTo>
                <a:lnTo>
                  <a:pt x="1648217" y="517243"/>
                </a:lnTo>
                <a:lnTo>
                  <a:pt x="1655826" y="480060"/>
                </a:lnTo>
                <a:lnTo>
                  <a:pt x="1655826" y="96012"/>
                </a:lnTo>
                <a:lnTo>
                  <a:pt x="1648217" y="58507"/>
                </a:lnTo>
                <a:lnTo>
                  <a:pt x="1627536" y="28003"/>
                </a:lnTo>
                <a:lnTo>
                  <a:pt x="1596997" y="7500"/>
                </a:lnTo>
                <a:lnTo>
                  <a:pt x="1559814" y="0"/>
                </a:lnTo>
                <a:lnTo>
                  <a:pt x="96012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08252" y="4433570"/>
            <a:ext cx="909319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14" dirty="0">
                <a:latin typeface="Meiryo"/>
                <a:cs typeface="Meiryo"/>
              </a:rPr>
              <a:t>❖</a:t>
            </a:r>
            <a:r>
              <a:rPr sz="1000" spc="-10" dirty="0">
                <a:latin typeface="Arial"/>
                <a:cs typeface="Arial"/>
              </a:rPr>
              <a:t>Leadin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0" dirty="0">
                <a:latin typeface="Arial"/>
                <a:cs typeface="Arial"/>
              </a:rPr>
              <a:t>-ed</a:t>
            </a:r>
            <a:r>
              <a:rPr sz="1000" spc="-15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e  </a:t>
            </a:r>
            <a:r>
              <a:rPr sz="1000" spc="-10" dirty="0">
                <a:latin typeface="Arial"/>
                <a:cs typeface="Arial"/>
              </a:rPr>
              <a:t>manufacturing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54502" y="4343400"/>
            <a:ext cx="1659255" cy="1945005"/>
          </a:xfrm>
          <a:custGeom>
            <a:avLst/>
            <a:gdLst/>
            <a:ahLst/>
            <a:cxnLst/>
            <a:rect l="l" t="t" r="r" b="b"/>
            <a:pathLst>
              <a:path w="1659254" h="1945004">
                <a:moveTo>
                  <a:pt x="1658874" y="1668017"/>
                </a:moveTo>
                <a:lnTo>
                  <a:pt x="1658874" y="276605"/>
                </a:lnTo>
                <a:lnTo>
                  <a:pt x="1654405" y="226781"/>
                </a:lnTo>
                <a:lnTo>
                  <a:pt x="1641526" y="179929"/>
                </a:lnTo>
                <a:lnTo>
                  <a:pt x="1621027" y="136821"/>
                </a:lnTo>
                <a:lnTo>
                  <a:pt x="1593699" y="98229"/>
                </a:lnTo>
                <a:lnTo>
                  <a:pt x="1560331" y="64923"/>
                </a:lnTo>
                <a:lnTo>
                  <a:pt x="1521714" y="37676"/>
                </a:lnTo>
                <a:lnTo>
                  <a:pt x="1478637" y="17259"/>
                </a:lnTo>
                <a:lnTo>
                  <a:pt x="1431892" y="4443"/>
                </a:lnTo>
                <a:lnTo>
                  <a:pt x="1382268" y="0"/>
                </a:lnTo>
                <a:lnTo>
                  <a:pt x="276606" y="0"/>
                </a:lnTo>
                <a:lnTo>
                  <a:pt x="226781" y="4443"/>
                </a:lnTo>
                <a:lnTo>
                  <a:pt x="179929" y="17259"/>
                </a:lnTo>
                <a:lnTo>
                  <a:pt x="136821" y="37676"/>
                </a:lnTo>
                <a:lnTo>
                  <a:pt x="98229" y="64923"/>
                </a:lnTo>
                <a:lnTo>
                  <a:pt x="64923" y="98229"/>
                </a:lnTo>
                <a:lnTo>
                  <a:pt x="37676" y="136821"/>
                </a:lnTo>
                <a:lnTo>
                  <a:pt x="17259" y="179929"/>
                </a:lnTo>
                <a:lnTo>
                  <a:pt x="4443" y="226781"/>
                </a:lnTo>
                <a:lnTo>
                  <a:pt x="0" y="276605"/>
                </a:lnTo>
                <a:lnTo>
                  <a:pt x="0" y="1668017"/>
                </a:lnTo>
                <a:lnTo>
                  <a:pt x="4443" y="1717842"/>
                </a:lnTo>
                <a:lnTo>
                  <a:pt x="17259" y="1764694"/>
                </a:lnTo>
                <a:lnTo>
                  <a:pt x="37676" y="1807802"/>
                </a:lnTo>
                <a:lnTo>
                  <a:pt x="64923" y="1846394"/>
                </a:lnTo>
                <a:lnTo>
                  <a:pt x="98229" y="1879700"/>
                </a:lnTo>
                <a:lnTo>
                  <a:pt x="136821" y="1906947"/>
                </a:lnTo>
                <a:lnTo>
                  <a:pt x="179929" y="1927364"/>
                </a:lnTo>
                <a:lnTo>
                  <a:pt x="226781" y="1940180"/>
                </a:lnTo>
                <a:lnTo>
                  <a:pt x="276606" y="1944624"/>
                </a:lnTo>
                <a:lnTo>
                  <a:pt x="1382268" y="1944624"/>
                </a:lnTo>
                <a:lnTo>
                  <a:pt x="1431892" y="1940180"/>
                </a:lnTo>
                <a:lnTo>
                  <a:pt x="1478637" y="1927364"/>
                </a:lnTo>
                <a:lnTo>
                  <a:pt x="1521714" y="1906947"/>
                </a:lnTo>
                <a:lnTo>
                  <a:pt x="1560331" y="1879700"/>
                </a:lnTo>
                <a:lnTo>
                  <a:pt x="1593699" y="1846394"/>
                </a:lnTo>
                <a:lnTo>
                  <a:pt x="1621028" y="1807802"/>
                </a:lnTo>
                <a:lnTo>
                  <a:pt x="1641526" y="1764694"/>
                </a:lnTo>
                <a:lnTo>
                  <a:pt x="1654405" y="1717842"/>
                </a:lnTo>
                <a:lnTo>
                  <a:pt x="1658874" y="166801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28594" y="4318253"/>
            <a:ext cx="1659889" cy="1945005"/>
          </a:xfrm>
          <a:custGeom>
            <a:avLst/>
            <a:gdLst/>
            <a:ahLst/>
            <a:cxnLst/>
            <a:rect l="l" t="t" r="r" b="b"/>
            <a:pathLst>
              <a:path w="1659889" h="1945004">
                <a:moveTo>
                  <a:pt x="1659636" y="1668018"/>
                </a:moveTo>
                <a:lnTo>
                  <a:pt x="1659635" y="275844"/>
                </a:lnTo>
                <a:lnTo>
                  <a:pt x="1655167" y="226246"/>
                </a:lnTo>
                <a:lnTo>
                  <a:pt x="1642288" y="179570"/>
                </a:lnTo>
                <a:lnTo>
                  <a:pt x="1621789" y="136595"/>
                </a:lnTo>
                <a:lnTo>
                  <a:pt x="1594461" y="98098"/>
                </a:lnTo>
                <a:lnTo>
                  <a:pt x="1561093" y="64856"/>
                </a:lnTo>
                <a:lnTo>
                  <a:pt x="1522475" y="37648"/>
                </a:lnTo>
                <a:lnTo>
                  <a:pt x="1479399" y="17251"/>
                </a:lnTo>
                <a:lnTo>
                  <a:pt x="1432654" y="4442"/>
                </a:lnTo>
                <a:lnTo>
                  <a:pt x="1383029" y="0"/>
                </a:lnTo>
                <a:lnTo>
                  <a:pt x="276605" y="0"/>
                </a:lnTo>
                <a:lnTo>
                  <a:pt x="226981" y="4442"/>
                </a:lnTo>
                <a:lnTo>
                  <a:pt x="180236" y="17251"/>
                </a:lnTo>
                <a:lnTo>
                  <a:pt x="137159" y="37648"/>
                </a:lnTo>
                <a:lnTo>
                  <a:pt x="98542" y="64856"/>
                </a:lnTo>
                <a:lnTo>
                  <a:pt x="65174" y="98098"/>
                </a:lnTo>
                <a:lnTo>
                  <a:pt x="37845" y="136595"/>
                </a:lnTo>
                <a:lnTo>
                  <a:pt x="17347" y="179570"/>
                </a:lnTo>
                <a:lnTo>
                  <a:pt x="4468" y="226246"/>
                </a:lnTo>
                <a:lnTo>
                  <a:pt x="0" y="275844"/>
                </a:lnTo>
                <a:lnTo>
                  <a:pt x="0" y="1668018"/>
                </a:lnTo>
                <a:lnTo>
                  <a:pt x="4468" y="1717642"/>
                </a:lnTo>
                <a:lnTo>
                  <a:pt x="17347" y="1764387"/>
                </a:lnTo>
                <a:lnTo>
                  <a:pt x="37846" y="1807464"/>
                </a:lnTo>
                <a:lnTo>
                  <a:pt x="65174" y="1846081"/>
                </a:lnTo>
                <a:lnTo>
                  <a:pt x="98542" y="1879449"/>
                </a:lnTo>
                <a:lnTo>
                  <a:pt x="137160" y="1906778"/>
                </a:lnTo>
                <a:lnTo>
                  <a:pt x="180236" y="1927276"/>
                </a:lnTo>
                <a:lnTo>
                  <a:pt x="226981" y="1940155"/>
                </a:lnTo>
                <a:lnTo>
                  <a:pt x="276606" y="1944624"/>
                </a:lnTo>
                <a:lnTo>
                  <a:pt x="1383030" y="1944624"/>
                </a:lnTo>
                <a:lnTo>
                  <a:pt x="1432654" y="1940155"/>
                </a:lnTo>
                <a:lnTo>
                  <a:pt x="1479399" y="1927276"/>
                </a:lnTo>
                <a:lnTo>
                  <a:pt x="1522476" y="1906777"/>
                </a:lnTo>
                <a:lnTo>
                  <a:pt x="1561093" y="1879449"/>
                </a:lnTo>
                <a:lnTo>
                  <a:pt x="1594461" y="1846081"/>
                </a:lnTo>
                <a:lnTo>
                  <a:pt x="1621790" y="1807464"/>
                </a:lnTo>
                <a:lnTo>
                  <a:pt x="1642288" y="1764387"/>
                </a:lnTo>
                <a:lnTo>
                  <a:pt x="1655167" y="1717642"/>
                </a:lnTo>
                <a:lnTo>
                  <a:pt x="1659636" y="1668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8594" y="4318253"/>
            <a:ext cx="1659889" cy="1945005"/>
          </a:xfrm>
          <a:custGeom>
            <a:avLst/>
            <a:gdLst/>
            <a:ahLst/>
            <a:cxnLst/>
            <a:rect l="l" t="t" r="r" b="b"/>
            <a:pathLst>
              <a:path w="1659889" h="1945004">
                <a:moveTo>
                  <a:pt x="276605" y="0"/>
                </a:moveTo>
                <a:lnTo>
                  <a:pt x="226981" y="4442"/>
                </a:lnTo>
                <a:lnTo>
                  <a:pt x="180236" y="17251"/>
                </a:lnTo>
                <a:lnTo>
                  <a:pt x="137159" y="37648"/>
                </a:lnTo>
                <a:lnTo>
                  <a:pt x="98542" y="64856"/>
                </a:lnTo>
                <a:lnTo>
                  <a:pt x="65174" y="98098"/>
                </a:lnTo>
                <a:lnTo>
                  <a:pt x="37845" y="136595"/>
                </a:lnTo>
                <a:lnTo>
                  <a:pt x="17347" y="179570"/>
                </a:lnTo>
                <a:lnTo>
                  <a:pt x="4468" y="226246"/>
                </a:lnTo>
                <a:lnTo>
                  <a:pt x="0" y="275844"/>
                </a:lnTo>
                <a:lnTo>
                  <a:pt x="0" y="1668018"/>
                </a:lnTo>
                <a:lnTo>
                  <a:pt x="4468" y="1717642"/>
                </a:lnTo>
                <a:lnTo>
                  <a:pt x="17347" y="1764387"/>
                </a:lnTo>
                <a:lnTo>
                  <a:pt x="37846" y="1807464"/>
                </a:lnTo>
                <a:lnTo>
                  <a:pt x="65174" y="1846081"/>
                </a:lnTo>
                <a:lnTo>
                  <a:pt x="98542" y="1879449"/>
                </a:lnTo>
                <a:lnTo>
                  <a:pt x="137160" y="1906778"/>
                </a:lnTo>
                <a:lnTo>
                  <a:pt x="180236" y="1927276"/>
                </a:lnTo>
                <a:lnTo>
                  <a:pt x="226981" y="1940155"/>
                </a:lnTo>
                <a:lnTo>
                  <a:pt x="276606" y="1944624"/>
                </a:lnTo>
                <a:lnTo>
                  <a:pt x="1383030" y="1944624"/>
                </a:lnTo>
                <a:lnTo>
                  <a:pt x="1432654" y="1940155"/>
                </a:lnTo>
                <a:lnTo>
                  <a:pt x="1479399" y="1927276"/>
                </a:lnTo>
                <a:lnTo>
                  <a:pt x="1522476" y="1906777"/>
                </a:lnTo>
                <a:lnTo>
                  <a:pt x="1561093" y="1879449"/>
                </a:lnTo>
                <a:lnTo>
                  <a:pt x="1594461" y="1846081"/>
                </a:lnTo>
                <a:lnTo>
                  <a:pt x="1621790" y="1807464"/>
                </a:lnTo>
                <a:lnTo>
                  <a:pt x="1642288" y="1764387"/>
                </a:lnTo>
                <a:lnTo>
                  <a:pt x="1655167" y="1717642"/>
                </a:lnTo>
                <a:lnTo>
                  <a:pt x="1659636" y="1668018"/>
                </a:lnTo>
                <a:lnTo>
                  <a:pt x="1659635" y="275844"/>
                </a:lnTo>
                <a:lnTo>
                  <a:pt x="1655167" y="226246"/>
                </a:lnTo>
                <a:lnTo>
                  <a:pt x="1642288" y="179570"/>
                </a:lnTo>
                <a:lnTo>
                  <a:pt x="1621789" y="136595"/>
                </a:lnTo>
                <a:lnTo>
                  <a:pt x="1594461" y="98098"/>
                </a:lnTo>
                <a:lnTo>
                  <a:pt x="1561093" y="64856"/>
                </a:lnTo>
                <a:lnTo>
                  <a:pt x="1522475" y="37648"/>
                </a:lnTo>
                <a:lnTo>
                  <a:pt x="1479399" y="17251"/>
                </a:lnTo>
                <a:lnTo>
                  <a:pt x="1432654" y="4442"/>
                </a:lnTo>
                <a:lnTo>
                  <a:pt x="1383029" y="0"/>
                </a:lnTo>
                <a:lnTo>
                  <a:pt x="276605" y="0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08096" y="4432045"/>
            <a:ext cx="98425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latin typeface="Meiryo"/>
                <a:cs typeface="Meiryo"/>
              </a:rPr>
              <a:t>❖</a:t>
            </a:r>
            <a:r>
              <a:rPr sz="1000" spc="-25" dirty="0">
                <a:latin typeface="Arial"/>
                <a:cs typeface="Arial"/>
              </a:rPr>
              <a:t>Time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market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08096" y="4736845"/>
            <a:ext cx="149796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defective products  </a:t>
            </a:r>
            <a:r>
              <a:rPr sz="1000" spc="-5" dirty="0">
                <a:latin typeface="Arial"/>
                <a:cs typeface="Arial"/>
              </a:rPr>
              <a:t>from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suppliers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08096" y="5194045"/>
            <a:ext cx="100266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Supplier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08096" y="5803645"/>
            <a:ext cx="139573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Production </a:t>
            </a:r>
            <a:r>
              <a:rPr sz="1000" spc="-10" dirty="0">
                <a:latin typeface="Arial"/>
                <a:cs typeface="Arial"/>
              </a:rPr>
              <a:t>rate </a:t>
            </a:r>
            <a:r>
              <a:rPr sz="1000" spc="-5" dirty="0">
                <a:latin typeface="Arial"/>
                <a:cs typeface="Arial"/>
              </a:rPr>
              <a:t>per  aircraft model </a:t>
            </a:r>
            <a:r>
              <a:rPr sz="1000" spc="-10" dirty="0">
                <a:latin typeface="Arial"/>
                <a:cs typeface="Arial"/>
              </a:rPr>
              <a:t>per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month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54346" y="4343400"/>
            <a:ext cx="1729105" cy="1943100"/>
          </a:xfrm>
          <a:custGeom>
            <a:avLst/>
            <a:gdLst/>
            <a:ahLst/>
            <a:cxnLst/>
            <a:rect l="l" t="t" r="r" b="b"/>
            <a:pathLst>
              <a:path w="1729104" h="1943100">
                <a:moveTo>
                  <a:pt x="1728977" y="1655064"/>
                </a:moveTo>
                <a:lnTo>
                  <a:pt x="1728977" y="288036"/>
                </a:lnTo>
                <a:lnTo>
                  <a:pt x="1725212" y="241271"/>
                </a:lnTo>
                <a:lnTo>
                  <a:pt x="1714311" y="196925"/>
                </a:lnTo>
                <a:lnTo>
                  <a:pt x="1696861" y="155587"/>
                </a:lnTo>
                <a:lnTo>
                  <a:pt x="1673455" y="117847"/>
                </a:lnTo>
                <a:lnTo>
                  <a:pt x="1644681" y="84296"/>
                </a:lnTo>
                <a:lnTo>
                  <a:pt x="1611130" y="55522"/>
                </a:lnTo>
                <a:lnTo>
                  <a:pt x="1573390" y="32116"/>
                </a:lnTo>
                <a:lnTo>
                  <a:pt x="1532052" y="14666"/>
                </a:lnTo>
                <a:lnTo>
                  <a:pt x="1487706" y="3765"/>
                </a:lnTo>
                <a:lnTo>
                  <a:pt x="1440941" y="0"/>
                </a:lnTo>
                <a:lnTo>
                  <a:pt x="288036" y="0"/>
                </a:lnTo>
                <a:lnTo>
                  <a:pt x="241456" y="3765"/>
                </a:lnTo>
                <a:lnTo>
                  <a:pt x="197217" y="14666"/>
                </a:lnTo>
                <a:lnTo>
                  <a:pt x="155923" y="32116"/>
                </a:lnTo>
                <a:lnTo>
                  <a:pt x="118177" y="55522"/>
                </a:lnTo>
                <a:lnTo>
                  <a:pt x="84581" y="84296"/>
                </a:lnTo>
                <a:lnTo>
                  <a:pt x="55741" y="117847"/>
                </a:lnTo>
                <a:lnTo>
                  <a:pt x="32260" y="155587"/>
                </a:lnTo>
                <a:lnTo>
                  <a:pt x="14740" y="196925"/>
                </a:lnTo>
                <a:lnTo>
                  <a:pt x="3785" y="241271"/>
                </a:lnTo>
                <a:lnTo>
                  <a:pt x="0" y="288036"/>
                </a:lnTo>
                <a:lnTo>
                  <a:pt x="0" y="1655064"/>
                </a:lnTo>
                <a:lnTo>
                  <a:pt x="3785" y="1701828"/>
                </a:lnTo>
                <a:lnTo>
                  <a:pt x="14740" y="1746174"/>
                </a:lnTo>
                <a:lnTo>
                  <a:pt x="32260" y="1787512"/>
                </a:lnTo>
                <a:lnTo>
                  <a:pt x="55741" y="1825252"/>
                </a:lnTo>
                <a:lnTo>
                  <a:pt x="84582" y="1858803"/>
                </a:lnTo>
                <a:lnTo>
                  <a:pt x="118177" y="1887577"/>
                </a:lnTo>
                <a:lnTo>
                  <a:pt x="155923" y="1910983"/>
                </a:lnTo>
                <a:lnTo>
                  <a:pt x="197217" y="1928433"/>
                </a:lnTo>
                <a:lnTo>
                  <a:pt x="241456" y="1939334"/>
                </a:lnTo>
                <a:lnTo>
                  <a:pt x="288036" y="1943100"/>
                </a:lnTo>
                <a:lnTo>
                  <a:pt x="1440942" y="1943100"/>
                </a:lnTo>
                <a:lnTo>
                  <a:pt x="1487706" y="1939334"/>
                </a:lnTo>
                <a:lnTo>
                  <a:pt x="1532052" y="1928433"/>
                </a:lnTo>
                <a:lnTo>
                  <a:pt x="1573390" y="1910983"/>
                </a:lnTo>
                <a:lnTo>
                  <a:pt x="1611130" y="1887577"/>
                </a:lnTo>
                <a:lnTo>
                  <a:pt x="1644681" y="1858803"/>
                </a:lnTo>
                <a:lnTo>
                  <a:pt x="1673455" y="1825252"/>
                </a:lnTo>
                <a:lnTo>
                  <a:pt x="1696861" y="1787512"/>
                </a:lnTo>
                <a:lnTo>
                  <a:pt x="1714311" y="1746174"/>
                </a:lnTo>
                <a:lnTo>
                  <a:pt x="1725212" y="1701828"/>
                </a:lnTo>
                <a:lnTo>
                  <a:pt x="1728977" y="165506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00" y="4318253"/>
            <a:ext cx="1729105" cy="1943100"/>
          </a:xfrm>
          <a:custGeom>
            <a:avLst/>
            <a:gdLst/>
            <a:ahLst/>
            <a:cxnLst/>
            <a:rect l="l" t="t" r="r" b="b"/>
            <a:pathLst>
              <a:path w="1729104" h="1943100">
                <a:moveTo>
                  <a:pt x="1728977" y="1655064"/>
                </a:moveTo>
                <a:lnTo>
                  <a:pt x="1728977" y="288036"/>
                </a:lnTo>
                <a:lnTo>
                  <a:pt x="1725192" y="241271"/>
                </a:lnTo>
                <a:lnTo>
                  <a:pt x="1714237" y="196925"/>
                </a:lnTo>
                <a:lnTo>
                  <a:pt x="1696717" y="155587"/>
                </a:lnTo>
                <a:lnTo>
                  <a:pt x="1673236" y="117847"/>
                </a:lnTo>
                <a:lnTo>
                  <a:pt x="1644395" y="84296"/>
                </a:lnTo>
                <a:lnTo>
                  <a:pt x="1610800" y="55522"/>
                </a:lnTo>
                <a:lnTo>
                  <a:pt x="1573054" y="32116"/>
                </a:lnTo>
                <a:lnTo>
                  <a:pt x="1531760" y="14666"/>
                </a:lnTo>
                <a:lnTo>
                  <a:pt x="1487521" y="3765"/>
                </a:lnTo>
                <a:lnTo>
                  <a:pt x="1440941" y="0"/>
                </a:lnTo>
                <a:lnTo>
                  <a:pt x="288036" y="0"/>
                </a:lnTo>
                <a:lnTo>
                  <a:pt x="241271" y="3765"/>
                </a:lnTo>
                <a:lnTo>
                  <a:pt x="196925" y="14666"/>
                </a:lnTo>
                <a:lnTo>
                  <a:pt x="155587" y="32116"/>
                </a:lnTo>
                <a:lnTo>
                  <a:pt x="117847" y="55522"/>
                </a:lnTo>
                <a:lnTo>
                  <a:pt x="84296" y="84296"/>
                </a:lnTo>
                <a:lnTo>
                  <a:pt x="55522" y="117847"/>
                </a:lnTo>
                <a:lnTo>
                  <a:pt x="32116" y="155587"/>
                </a:lnTo>
                <a:lnTo>
                  <a:pt x="14666" y="196925"/>
                </a:lnTo>
                <a:lnTo>
                  <a:pt x="3765" y="241271"/>
                </a:lnTo>
                <a:lnTo>
                  <a:pt x="0" y="288036"/>
                </a:lnTo>
                <a:lnTo>
                  <a:pt x="0" y="1655064"/>
                </a:lnTo>
                <a:lnTo>
                  <a:pt x="3765" y="1701643"/>
                </a:lnTo>
                <a:lnTo>
                  <a:pt x="14666" y="1745882"/>
                </a:lnTo>
                <a:lnTo>
                  <a:pt x="32116" y="1787176"/>
                </a:lnTo>
                <a:lnTo>
                  <a:pt x="55522" y="1824922"/>
                </a:lnTo>
                <a:lnTo>
                  <a:pt x="84296" y="1858518"/>
                </a:lnTo>
                <a:lnTo>
                  <a:pt x="117847" y="1887358"/>
                </a:lnTo>
                <a:lnTo>
                  <a:pt x="155587" y="1910839"/>
                </a:lnTo>
                <a:lnTo>
                  <a:pt x="196925" y="1928359"/>
                </a:lnTo>
                <a:lnTo>
                  <a:pt x="241271" y="1939314"/>
                </a:lnTo>
                <a:lnTo>
                  <a:pt x="288036" y="1943100"/>
                </a:lnTo>
                <a:lnTo>
                  <a:pt x="1440942" y="1943100"/>
                </a:lnTo>
                <a:lnTo>
                  <a:pt x="1487521" y="1939314"/>
                </a:lnTo>
                <a:lnTo>
                  <a:pt x="1531760" y="1928359"/>
                </a:lnTo>
                <a:lnTo>
                  <a:pt x="1573054" y="1910839"/>
                </a:lnTo>
                <a:lnTo>
                  <a:pt x="1610800" y="1887358"/>
                </a:lnTo>
                <a:lnTo>
                  <a:pt x="1644396" y="1858518"/>
                </a:lnTo>
                <a:lnTo>
                  <a:pt x="1673236" y="1824922"/>
                </a:lnTo>
                <a:lnTo>
                  <a:pt x="1696717" y="1787176"/>
                </a:lnTo>
                <a:lnTo>
                  <a:pt x="1714237" y="1745882"/>
                </a:lnTo>
                <a:lnTo>
                  <a:pt x="1725192" y="1701643"/>
                </a:lnTo>
                <a:lnTo>
                  <a:pt x="1728977" y="1655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4318253"/>
            <a:ext cx="1729105" cy="1943100"/>
          </a:xfrm>
          <a:custGeom>
            <a:avLst/>
            <a:gdLst/>
            <a:ahLst/>
            <a:cxnLst/>
            <a:rect l="l" t="t" r="r" b="b"/>
            <a:pathLst>
              <a:path w="1729104" h="1943100">
                <a:moveTo>
                  <a:pt x="288036" y="0"/>
                </a:moveTo>
                <a:lnTo>
                  <a:pt x="241271" y="3765"/>
                </a:lnTo>
                <a:lnTo>
                  <a:pt x="196925" y="14666"/>
                </a:lnTo>
                <a:lnTo>
                  <a:pt x="155587" y="32116"/>
                </a:lnTo>
                <a:lnTo>
                  <a:pt x="117847" y="55522"/>
                </a:lnTo>
                <a:lnTo>
                  <a:pt x="84296" y="84296"/>
                </a:lnTo>
                <a:lnTo>
                  <a:pt x="55522" y="117847"/>
                </a:lnTo>
                <a:lnTo>
                  <a:pt x="32116" y="155587"/>
                </a:lnTo>
                <a:lnTo>
                  <a:pt x="14666" y="196925"/>
                </a:lnTo>
                <a:lnTo>
                  <a:pt x="3765" y="241271"/>
                </a:lnTo>
                <a:lnTo>
                  <a:pt x="0" y="288036"/>
                </a:lnTo>
                <a:lnTo>
                  <a:pt x="0" y="1655064"/>
                </a:lnTo>
                <a:lnTo>
                  <a:pt x="3765" y="1701643"/>
                </a:lnTo>
                <a:lnTo>
                  <a:pt x="14666" y="1745882"/>
                </a:lnTo>
                <a:lnTo>
                  <a:pt x="32116" y="1787176"/>
                </a:lnTo>
                <a:lnTo>
                  <a:pt x="55522" y="1824922"/>
                </a:lnTo>
                <a:lnTo>
                  <a:pt x="84296" y="1858518"/>
                </a:lnTo>
                <a:lnTo>
                  <a:pt x="117847" y="1887358"/>
                </a:lnTo>
                <a:lnTo>
                  <a:pt x="155587" y="1910839"/>
                </a:lnTo>
                <a:lnTo>
                  <a:pt x="196925" y="1928359"/>
                </a:lnTo>
                <a:lnTo>
                  <a:pt x="241271" y="1939314"/>
                </a:lnTo>
                <a:lnTo>
                  <a:pt x="288036" y="1943100"/>
                </a:lnTo>
                <a:lnTo>
                  <a:pt x="1440942" y="1943100"/>
                </a:lnTo>
                <a:lnTo>
                  <a:pt x="1487521" y="1939314"/>
                </a:lnTo>
                <a:lnTo>
                  <a:pt x="1531760" y="1928359"/>
                </a:lnTo>
                <a:lnTo>
                  <a:pt x="1573054" y="1910839"/>
                </a:lnTo>
                <a:lnTo>
                  <a:pt x="1610800" y="1887358"/>
                </a:lnTo>
                <a:lnTo>
                  <a:pt x="1644396" y="1858518"/>
                </a:lnTo>
                <a:lnTo>
                  <a:pt x="1673236" y="1824922"/>
                </a:lnTo>
                <a:lnTo>
                  <a:pt x="1696717" y="1787176"/>
                </a:lnTo>
                <a:lnTo>
                  <a:pt x="1714237" y="1745882"/>
                </a:lnTo>
                <a:lnTo>
                  <a:pt x="1725192" y="1701643"/>
                </a:lnTo>
                <a:lnTo>
                  <a:pt x="1728977" y="1655064"/>
                </a:lnTo>
                <a:lnTo>
                  <a:pt x="1728977" y="288036"/>
                </a:lnTo>
                <a:lnTo>
                  <a:pt x="1725192" y="241271"/>
                </a:lnTo>
                <a:lnTo>
                  <a:pt x="1714237" y="196925"/>
                </a:lnTo>
                <a:lnTo>
                  <a:pt x="1696717" y="155587"/>
                </a:lnTo>
                <a:lnTo>
                  <a:pt x="1673236" y="117847"/>
                </a:lnTo>
                <a:lnTo>
                  <a:pt x="1644395" y="84296"/>
                </a:lnTo>
                <a:lnTo>
                  <a:pt x="1610800" y="55522"/>
                </a:lnTo>
                <a:lnTo>
                  <a:pt x="1573054" y="32116"/>
                </a:lnTo>
                <a:lnTo>
                  <a:pt x="1531760" y="14666"/>
                </a:lnTo>
                <a:lnTo>
                  <a:pt x="1487521" y="3765"/>
                </a:lnTo>
                <a:lnTo>
                  <a:pt x="1440941" y="0"/>
                </a:lnTo>
                <a:lnTo>
                  <a:pt x="288036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7778" y="1459230"/>
            <a:ext cx="888492" cy="1045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57778" y="1459230"/>
            <a:ext cx="863600" cy="1007744"/>
          </a:xfrm>
          <a:custGeom>
            <a:avLst/>
            <a:gdLst/>
            <a:ahLst/>
            <a:cxnLst/>
            <a:rect l="l" t="t" r="r" b="b"/>
            <a:pathLst>
              <a:path w="863600" h="1007744">
                <a:moveTo>
                  <a:pt x="0" y="755903"/>
                </a:moveTo>
                <a:lnTo>
                  <a:pt x="215646" y="755903"/>
                </a:lnTo>
                <a:lnTo>
                  <a:pt x="215646" y="0"/>
                </a:lnTo>
                <a:lnTo>
                  <a:pt x="647700" y="0"/>
                </a:lnTo>
                <a:lnTo>
                  <a:pt x="647700" y="755903"/>
                </a:lnTo>
                <a:lnTo>
                  <a:pt x="863346" y="755903"/>
                </a:lnTo>
                <a:lnTo>
                  <a:pt x="431292" y="1007363"/>
                </a:lnTo>
                <a:lnTo>
                  <a:pt x="0" y="755903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181853" y="4360417"/>
            <a:ext cx="134048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Reduce </a:t>
            </a:r>
            <a:r>
              <a:rPr sz="1000" spc="-5" dirty="0">
                <a:latin typeface="Arial"/>
                <a:cs typeface="Arial"/>
              </a:rPr>
              <a:t>cycle time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  </a:t>
            </a:r>
            <a:r>
              <a:rPr sz="1000" spc="-10" dirty="0"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81853" y="4817617"/>
            <a:ext cx="147574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5" dirty="0">
                <a:latin typeface="Meiryo"/>
                <a:cs typeface="Meiryo"/>
              </a:rPr>
              <a:t>❖</a:t>
            </a:r>
            <a:r>
              <a:rPr sz="1000" spc="-25" dirty="0">
                <a:latin typeface="Arial"/>
                <a:cs typeface="Arial"/>
              </a:rPr>
              <a:t>&lt;10% </a:t>
            </a:r>
            <a:r>
              <a:rPr sz="1000" spc="-5" dirty="0">
                <a:latin typeface="Arial"/>
                <a:cs typeface="Arial"/>
              </a:rPr>
              <a:t>defective rate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  suppliers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81853" y="5274817"/>
            <a:ext cx="108267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5" dirty="0">
                <a:latin typeface="Meiryo"/>
                <a:cs typeface="Meiryo"/>
              </a:rPr>
              <a:t>❖</a:t>
            </a:r>
            <a:r>
              <a:rPr sz="1000" spc="-25" dirty="0">
                <a:latin typeface="Arial"/>
                <a:cs typeface="Arial"/>
              </a:rPr>
              <a:t>&lt;10%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supplier  </a:t>
            </a:r>
            <a:r>
              <a:rPr sz="1000" spc="-10" dirty="0">
                <a:latin typeface="Arial"/>
                <a:cs typeface="Arial"/>
              </a:rPr>
              <a:t>rejection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81853" y="5732017"/>
            <a:ext cx="63627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5080" indent="-105410" algn="just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XX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A320  </a:t>
            </a:r>
            <a:r>
              <a:rPr sz="1000" spc="-5" dirty="0">
                <a:latin typeface="Arial"/>
                <a:cs typeface="Arial"/>
              </a:rPr>
              <a:t>XX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A340  </a:t>
            </a:r>
            <a:r>
              <a:rPr sz="1000" spc="-5" dirty="0">
                <a:latin typeface="Arial"/>
                <a:cs typeface="Arial"/>
              </a:rPr>
              <a:t>XX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A380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43072" y="1149096"/>
            <a:ext cx="1610105" cy="830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3072" y="1149096"/>
            <a:ext cx="1584325" cy="792480"/>
          </a:xfrm>
          <a:custGeom>
            <a:avLst/>
            <a:gdLst/>
            <a:ahLst/>
            <a:cxnLst/>
            <a:rect l="l" t="t" r="r" b="b"/>
            <a:pathLst>
              <a:path w="1584325" h="792480">
                <a:moveTo>
                  <a:pt x="792479" y="0"/>
                </a:moveTo>
                <a:lnTo>
                  <a:pt x="730585" y="1193"/>
                </a:lnTo>
                <a:lnTo>
                  <a:pt x="669986" y="4713"/>
                </a:lnTo>
                <a:lnTo>
                  <a:pt x="610861" y="10472"/>
                </a:lnTo>
                <a:lnTo>
                  <a:pt x="553386" y="18382"/>
                </a:lnTo>
                <a:lnTo>
                  <a:pt x="497737" y="28353"/>
                </a:lnTo>
                <a:lnTo>
                  <a:pt x="444092" y="40299"/>
                </a:lnTo>
                <a:lnTo>
                  <a:pt x="392627" y="54130"/>
                </a:lnTo>
                <a:lnTo>
                  <a:pt x="343519" y="69758"/>
                </a:lnTo>
                <a:lnTo>
                  <a:pt x="296944" y="87094"/>
                </a:lnTo>
                <a:lnTo>
                  <a:pt x="253080" y="106051"/>
                </a:lnTo>
                <a:lnTo>
                  <a:pt x="212102" y="126540"/>
                </a:lnTo>
                <a:lnTo>
                  <a:pt x="174189" y="148472"/>
                </a:lnTo>
                <a:lnTo>
                  <a:pt x="139516" y="171759"/>
                </a:lnTo>
                <a:lnTo>
                  <a:pt x="108260" y="196313"/>
                </a:lnTo>
                <a:lnTo>
                  <a:pt x="56707" y="248868"/>
                </a:lnTo>
                <a:lnTo>
                  <a:pt x="20945" y="305430"/>
                </a:lnTo>
                <a:lnTo>
                  <a:pt x="2386" y="365292"/>
                </a:lnTo>
                <a:lnTo>
                  <a:pt x="0" y="396239"/>
                </a:lnTo>
                <a:lnTo>
                  <a:pt x="2386" y="427187"/>
                </a:lnTo>
                <a:lnTo>
                  <a:pt x="20945" y="487049"/>
                </a:lnTo>
                <a:lnTo>
                  <a:pt x="56707" y="543611"/>
                </a:lnTo>
                <a:lnTo>
                  <a:pt x="108260" y="596166"/>
                </a:lnTo>
                <a:lnTo>
                  <a:pt x="139516" y="620720"/>
                </a:lnTo>
                <a:lnTo>
                  <a:pt x="174189" y="644007"/>
                </a:lnTo>
                <a:lnTo>
                  <a:pt x="212102" y="665939"/>
                </a:lnTo>
                <a:lnTo>
                  <a:pt x="253080" y="686428"/>
                </a:lnTo>
                <a:lnTo>
                  <a:pt x="296944" y="705385"/>
                </a:lnTo>
                <a:lnTo>
                  <a:pt x="343519" y="722721"/>
                </a:lnTo>
                <a:lnTo>
                  <a:pt x="392627" y="738349"/>
                </a:lnTo>
                <a:lnTo>
                  <a:pt x="444092" y="752180"/>
                </a:lnTo>
                <a:lnTo>
                  <a:pt x="497737" y="764126"/>
                </a:lnTo>
                <a:lnTo>
                  <a:pt x="553386" y="774097"/>
                </a:lnTo>
                <a:lnTo>
                  <a:pt x="610861" y="782007"/>
                </a:lnTo>
                <a:lnTo>
                  <a:pt x="669986" y="787766"/>
                </a:lnTo>
                <a:lnTo>
                  <a:pt x="730585" y="791286"/>
                </a:lnTo>
                <a:lnTo>
                  <a:pt x="792479" y="792479"/>
                </a:lnTo>
                <a:lnTo>
                  <a:pt x="854369" y="791286"/>
                </a:lnTo>
                <a:lnTo>
                  <a:pt x="914953" y="787766"/>
                </a:lnTo>
                <a:lnTo>
                  <a:pt x="974055" y="782007"/>
                </a:lnTo>
                <a:lnTo>
                  <a:pt x="1031500" y="774097"/>
                </a:lnTo>
                <a:lnTo>
                  <a:pt x="1087113" y="764126"/>
                </a:lnTo>
                <a:lnTo>
                  <a:pt x="1140716" y="752180"/>
                </a:lnTo>
                <a:lnTo>
                  <a:pt x="1192134" y="738349"/>
                </a:lnTo>
                <a:lnTo>
                  <a:pt x="1241193" y="722721"/>
                </a:lnTo>
                <a:lnTo>
                  <a:pt x="1287715" y="705385"/>
                </a:lnTo>
                <a:lnTo>
                  <a:pt x="1331526" y="686428"/>
                </a:lnTo>
                <a:lnTo>
                  <a:pt x="1372449" y="665939"/>
                </a:lnTo>
                <a:lnTo>
                  <a:pt x="1410308" y="644007"/>
                </a:lnTo>
                <a:lnTo>
                  <a:pt x="1444929" y="620720"/>
                </a:lnTo>
                <a:lnTo>
                  <a:pt x="1476135" y="596166"/>
                </a:lnTo>
                <a:lnTo>
                  <a:pt x="1527599" y="543611"/>
                </a:lnTo>
                <a:lnTo>
                  <a:pt x="1563295" y="487049"/>
                </a:lnTo>
                <a:lnTo>
                  <a:pt x="1581816" y="427187"/>
                </a:lnTo>
                <a:lnTo>
                  <a:pt x="1584198" y="396239"/>
                </a:lnTo>
                <a:lnTo>
                  <a:pt x="1581816" y="365292"/>
                </a:lnTo>
                <a:lnTo>
                  <a:pt x="1563295" y="305430"/>
                </a:lnTo>
                <a:lnTo>
                  <a:pt x="1527599" y="248868"/>
                </a:lnTo>
                <a:lnTo>
                  <a:pt x="1476135" y="196313"/>
                </a:lnTo>
                <a:lnTo>
                  <a:pt x="1444929" y="171759"/>
                </a:lnTo>
                <a:lnTo>
                  <a:pt x="1410308" y="148472"/>
                </a:lnTo>
                <a:lnTo>
                  <a:pt x="1372449" y="126540"/>
                </a:lnTo>
                <a:lnTo>
                  <a:pt x="1331526" y="106051"/>
                </a:lnTo>
                <a:lnTo>
                  <a:pt x="1287715" y="87094"/>
                </a:lnTo>
                <a:lnTo>
                  <a:pt x="1241193" y="69758"/>
                </a:lnTo>
                <a:lnTo>
                  <a:pt x="1192134" y="54130"/>
                </a:lnTo>
                <a:lnTo>
                  <a:pt x="1140716" y="40299"/>
                </a:lnTo>
                <a:lnTo>
                  <a:pt x="1087113" y="28353"/>
                </a:lnTo>
                <a:lnTo>
                  <a:pt x="1031500" y="18382"/>
                </a:lnTo>
                <a:lnTo>
                  <a:pt x="974055" y="10472"/>
                </a:lnTo>
                <a:lnTo>
                  <a:pt x="914953" y="4713"/>
                </a:lnTo>
                <a:lnTo>
                  <a:pt x="854369" y="1193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576320" y="1432305"/>
            <a:ext cx="94170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2100" baseline="-11904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37435" y="1357629"/>
            <a:ext cx="105283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240" marR="5080" indent="-257175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STRATEGIC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22498" y="2205227"/>
            <a:ext cx="1657350" cy="1275080"/>
          </a:xfrm>
          <a:custGeom>
            <a:avLst/>
            <a:gdLst/>
            <a:ahLst/>
            <a:cxnLst/>
            <a:rect l="l" t="t" r="r" b="b"/>
            <a:pathLst>
              <a:path w="1657350" h="1275079">
                <a:moveTo>
                  <a:pt x="1657350" y="1062227"/>
                </a:moveTo>
                <a:lnTo>
                  <a:pt x="1657350" y="212597"/>
                </a:lnTo>
                <a:lnTo>
                  <a:pt x="1651731" y="163872"/>
                </a:lnTo>
                <a:lnTo>
                  <a:pt x="1635729" y="119131"/>
                </a:lnTo>
                <a:lnTo>
                  <a:pt x="1610623" y="79656"/>
                </a:lnTo>
                <a:lnTo>
                  <a:pt x="1577693" y="46726"/>
                </a:lnTo>
                <a:lnTo>
                  <a:pt x="1538218" y="21620"/>
                </a:lnTo>
                <a:lnTo>
                  <a:pt x="1493477" y="5618"/>
                </a:lnTo>
                <a:lnTo>
                  <a:pt x="1444752" y="0"/>
                </a:lnTo>
                <a:lnTo>
                  <a:pt x="212598" y="0"/>
                </a:lnTo>
                <a:lnTo>
                  <a:pt x="163872" y="5618"/>
                </a:lnTo>
                <a:lnTo>
                  <a:pt x="119131" y="21620"/>
                </a:lnTo>
                <a:lnTo>
                  <a:pt x="79656" y="46726"/>
                </a:lnTo>
                <a:lnTo>
                  <a:pt x="46726" y="79656"/>
                </a:lnTo>
                <a:lnTo>
                  <a:pt x="21620" y="119131"/>
                </a:lnTo>
                <a:lnTo>
                  <a:pt x="5618" y="163872"/>
                </a:lnTo>
                <a:lnTo>
                  <a:pt x="0" y="212597"/>
                </a:lnTo>
                <a:lnTo>
                  <a:pt x="0" y="1062227"/>
                </a:lnTo>
                <a:lnTo>
                  <a:pt x="5618" y="1110953"/>
                </a:lnTo>
                <a:lnTo>
                  <a:pt x="21620" y="1155694"/>
                </a:lnTo>
                <a:lnTo>
                  <a:pt x="46726" y="1195169"/>
                </a:lnTo>
                <a:lnTo>
                  <a:pt x="79656" y="1228099"/>
                </a:lnTo>
                <a:lnTo>
                  <a:pt x="119131" y="1253205"/>
                </a:lnTo>
                <a:lnTo>
                  <a:pt x="163872" y="1269207"/>
                </a:lnTo>
                <a:lnTo>
                  <a:pt x="212598" y="1274826"/>
                </a:lnTo>
                <a:lnTo>
                  <a:pt x="1444752" y="1274826"/>
                </a:lnTo>
                <a:lnTo>
                  <a:pt x="1493477" y="1269207"/>
                </a:lnTo>
                <a:lnTo>
                  <a:pt x="1538218" y="1253205"/>
                </a:lnTo>
                <a:lnTo>
                  <a:pt x="1577693" y="1228099"/>
                </a:lnTo>
                <a:lnTo>
                  <a:pt x="1610623" y="1195169"/>
                </a:lnTo>
                <a:lnTo>
                  <a:pt x="1635729" y="1155694"/>
                </a:lnTo>
                <a:lnTo>
                  <a:pt x="1651731" y="1110953"/>
                </a:lnTo>
                <a:lnTo>
                  <a:pt x="1657350" y="106222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97351" y="2179320"/>
            <a:ext cx="1657350" cy="1275080"/>
          </a:xfrm>
          <a:custGeom>
            <a:avLst/>
            <a:gdLst/>
            <a:ahLst/>
            <a:cxnLst/>
            <a:rect l="l" t="t" r="r" b="b"/>
            <a:pathLst>
              <a:path w="1657350" h="1275079">
                <a:moveTo>
                  <a:pt x="1657350" y="1062228"/>
                </a:moveTo>
                <a:lnTo>
                  <a:pt x="1657350" y="212598"/>
                </a:lnTo>
                <a:lnTo>
                  <a:pt x="1651731" y="163872"/>
                </a:lnTo>
                <a:lnTo>
                  <a:pt x="1635729" y="119131"/>
                </a:lnTo>
                <a:lnTo>
                  <a:pt x="1610623" y="79656"/>
                </a:lnTo>
                <a:lnTo>
                  <a:pt x="1577693" y="46726"/>
                </a:lnTo>
                <a:lnTo>
                  <a:pt x="1538218" y="21620"/>
                </a:lnTo>
                <a:lnTo>
                  <a:pt x="1493477" y="5618"/>
                </a:lnTo>
                <a:lnTo>
                  <a:pt x="1444752" y="0"/>
                </a:lnTo>
                <a:lnTo>
                  <a:pt x="212598" y="0"/>
                </a:lnTo>
                <a:lnTo>
                  <a:pt x="163872" y="5618"/>
                </a:lnTo>
                <a:lnTo>
                  <a:pt x="119131" y="21620"/>
                </a:lnTo>
                <a:lnTo>
                  <a:pt x="79656" y="46726"/>
                </a:lnTo>
                <a:lnTo>
                  <a:pt x="46726" y="79656"/>
                </a:lnTo>
                <a:lnTo>
                  <a:pt x="21620" y="119131"/>
                </a:lnTo>
                <a:lnTo>
                  <a:pt x="5618" y="163872"/>
                </a:lnTo>
                <a:lnTo>
                  <a:pt x="0" y="212598"/>
                </a:lnTo>
                <a:lnTo>
                  <a:pt x="0" y="1062228"/>
                </a:lnTo>
                <a:lnTo>
                  <a:pt x="5618" y="1110953"/>
                </a:lnTo>
                <a:lnTo>
                  <a:pt x="21620" y="1155694"/>
                </a:lnTo>
                <a:lnTo>
                  <a:pt x="46726" y="1195169"/>
                </a:lnTo>
                <a:lnTo>
                  <a:pt x="79656" y="1228099"/>
                </a:lnTo>
                <a:lnTo>
                  <a:pt x="119131" y="1253205"/>
                </a:lnTo>
                <a:lnTo>
                  <a:pt x="163872" y="1269207"/>
                </a:lnTo>
                <a:lnTo>
                  <a:pt x="212598" y="1274826"/>
                </a:lnTo>
                <a:lnTo>
                  <a:pt x="1444752" y="1274826"/>
                </a:lnTo>
                <a:lnTo>
                  <a:pt x="1493477" y="1269207"/>
                </a:lnTo>
                <a:lnTo>
                  <a:pt x="1538218" y="1253205"/>
                </a:lnTo>
                <a:lnTo>
                  <a:pt x="1577693" y="1228099"/>
                </a:lnTo>
                <a:lnTo>
                  <a:pt x="1610623" y="1195169"/>
                </a:lnTo>
                <a:lnTo>
                  <a:pt x="1635729" y="1155694"/>
                </a:lnTo>
                <a:lnTo>
                  <a:pt x="1651731" y="1110953"/>
                </a:lnTo>
                <a:lnTo>
                  <a:pt x="1657350" y="1062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7351" y="2179320"/>
            <a:ext cx="1657350" cy="1275080"/>
          </a:xfrm>
          <a:custGeom>
            <a:avLst/>
            <a:gdLst/>
            <a:ahLst/>
            <a:cxnLst/>
            <a:rect l="l" t="t" r="r" b="b"/>
            <a:pathLst>
              <a:path w="1657350" h="1275079">
                <a:moveTo>
                  <a:pt x="212598" y="0"/>
                </a:moveTo>
                <a:lnTo>
                  <a:pt x="163872" y="5618"/>
                </a:lnTo>
                <a:lnTo>
                  <a:pt x="119131" y="21620"/>
                </a:lnTo>
                <a:lnTo>
                  <a:pt x="79656" y="46726"/>
                </a:lnTo>
                <a:lnTo>
                  <a:pt x="46726" y="79656"/>
                </a:lnTo>
                <a:lnTo>
                  <a:pt x="21620" y="119131"/>
                </a:lnTo>
                <a:lnTo>
                  <a:pt x="5618" y="163872"/>
                </a:lnTo>
                <a:lnTo>
                  <a:pt x="0" y="212598"/>
                </a:lnTo>
                <a:lnTo>
                  <a:pt x="0" y="1062228"/>
                </a:lnTo>
                <a:lnTo>
                  <a:pt x="5618" y="1110953"/>
                </a:lnTo>
                <a:lnTo>
                  <a:pt x="21620" y="1155694"/>
                </a:lnTo>
                <a:lnTo>
                  <a:pt x="46726" y="1195169"/>
                </a:lnTo>
                <a:lnTo>
                  <a:pt x="79656" y="1228099"/>
                </a:lnTo>
                <a:lnTo>
                  <a:pt x="119131" y="1253205"/>
                </a:lnTo>
                <a:lnTo>
                  <a:pt x="163872" y="1269207"/>
                </a:lnTo>
                <a:lnTo>
                  <a:pt x="212598" y="1274826"/>
                </a:lnTo>
                <a:lnTo>
                  <a:pt x="1444752" y="1274826"/>
                </a:lnTo>
                <a:lnTo>
                  <a:pt x="1493477" y="1269207"/>
                </a:lnTo>
                <a:lnTo>
                  <a:pt x="1538218" y="1253205"/>
                </a:lnTo>
                <a:lnTo>
                  <a:pt x="1577693" y="1228099"/>
                </a:lnTo>
                <a:lnTo>
                  <a:pt x="1610623" y="1195169"/>
                </a:lnTo>
                <a:lnTo>
                  <a:pt x="1635729" y="1155694"/>
                </a:lnTo>
                <a:lnTo>
                  <a:pt x="1651731" y="1110953"/>
                </a:lnTo>
                <a:lnTo>
                  <a:pt x="1657350" y="1062228"/>
                </a:lnTo>
                <a:lnTo>
                  <a:pt x="1657350" y="212598"/>
                </a:lnTo>
                <a:lnTo>
                  <a:pt x="1651731" y="163872"/>
                </a:lnTo>
                <a:lnTo>
                  <a:pt x="1635729" y="119131"/>
                </a:lnTo>
                <a:lnTo>
                  <a:pt x="1610623" y="79656"/>
                </a:lnTo>
                <a:lnTo>
                  <a:pt x="1577693" y="46726"/>
                </a:lnTo>
                <a:lnTo>
                  <a:pt x="1538218" y="21620"/>
                </a:lnTo>
                <a:lnTo>
                  <a:pt x="1493477" y="5618"/>
                </a:lnTo>
                <a:lnTo>
                  <a:pt x="1444752" y="0"/>
                </a:lnTo>
                <a:lnTo>
                  <a:pt x="212598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165601" y="2271014"/>
            <a:ext cx="117602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patents and  </a:t>
            </a:r>
            <a:r>
              <a:rPr sz="1000" spc="-5" dirty="0">
                <a:latin typeface="Arial"/>
                <a:cs typeface="Arial"/>
              </a:rPr>
              <a:t>innovations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invented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65601" y="2880614"/>
            <a:ext cx="1637664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indent="-14732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innovations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adopted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43144" y="1459230"/>
            <a:ext cx="889253" cy="1045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43144" y="1459230"/>
            <a:ext cx="864235" cy="1007744"/>
          </a:xfrm>
          <a:custGeom>
            <a:avLst/>
            <a:gdLst/>
            <a:ahLst/>
            <a:cxnLst/>
            <a:rect l="l" t="t" r="r" b="b"/>
            <a:pathLst>
              <a:path w="864235" h="1007744">
                <a:moveTo>
                  <a:pt x="0" y="755903"/>
                </a:moveTo>
                <a:lnTo>
                  <a:pt x="216407" y="755903"/>
                </a:lnTo>
                <a:lnTo>
                  <a:pt x="216407" y="0"/>
                </a:lnTo>
                <a:lnTo>
                  <a:pt x="647700" y="0"/>
                </a:lnTo>
                <a:lnTo>
                  <a:pt x="647700" y="755903"/>
                </a:lnTo>
                <a:lnTo>
                  <a:pt x="864107" y="755903"/>
                </a:lnTo>
                <a:lnTo>
                  <a:pt x="432053" y="1007363"/>
                </a:lnTo>
                <a:lnTo>
                  <a:pt x="0" y="755903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29200" y="1149096"/>
            <a:ext cx="1609344" cy="830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29200" y="1149096"/>
            <a:ext cx="1584325" cy="792480"/>
          </a:xfrm>
          <a:custGeom>
            <a:avLst/>
            <a:gdLst/>
            <a:ahLst/>
            <a:cxnLst/>
            <a:rect l="l" t="t" r="r" b="b"/>
            <a:pathLst>
              <a:path w="1584325" h="792480">
                <a:moveTo>
                  <a:pt x="792479" y="0"/>
                </a:moveTo>
                <a:lnTo>
                  <a:pt x="730486" y="1193"/>
                </a:lnTo>
                <a:lnTo>
                  <a:pt x="669808" y="4713"/>
                </a:lnTo>
                <a:lnTo>
                  <a:pt x="610621" y="10472"/>
                </a:lnTo>
                <a:lnTo>
                  <a:pt x="553101" y="18382"/>
                </a:lnTo>
                <a:lnTo>
                  <a:pt x="497422" y="28353"/>
                </a:lnTo>
                <a:lnTo>
                  <a:pt x="443759" y="40299"/>
                </a:lnTo>
                <a:lnTo>
                  <a:pt x="392288" y="54130"/>
                </a:lnTo>
                <a:lnTo>
                  <a:pt x="343185" y="69758"/>
                </a:lnTo>
                <a:lnTo>
                  <a:pt x="296624" y="87094"/>
                </a:lnTo>
                <a:lnTo>
                  <a:pt x="252781" y="106051"/>
                </a:lnTo>
                <a:lnTo>
                  <a:pt x="211831" y="126540"/>
                </a:lnTo>
                <a:lnTo>
                  <a:pt x="173949" y="148472"/>
                </a:lnTo>
                <a:lnTo>
                  <a:pt x="139310" y="171759"/>
                </a:lnTo>
                <a:lnTo>
                  <a:pt x="108091" y="196313"/>
                </a:lnTo>
                <a:lnTo>
                  <a:pt x="56609" y="248868"/>
                </a:lnTo>
                <a:lnTo>
                  <a:pt x="20905" y="305430"/>
                </a:lnTo>
                <a:lnTo>
                  <a:pt x="2381" y="365292"/>
                </a:lnTo>
                <a:lnTo>
                  <a:pt x="0" y="396239"/>
                </a:lnTo>
                <a:lnTo>
                  <a:pt x="2381" y="427187"/>
                </a:lnTo>
                <a:lnTo>
                  <a:pt x="20905" y="487049"/>
                </a:lnTo>
                <a:lnTo>
                  <a:pt x="56609" y="543611"/>
                </a:lnTo>
                <a:lnTo>
                  <a:pt x="108091" y="596166"/>
                </a:lnTo>
                <a:lnTo>
                  <a:pt x="139310" y="620720"/>
                </a:lnTo>
                <a:lnTo>
                  <a:pt x="173949" y="644007"/>
                </a:lnTo>
                <a:lnTo>
                  <a:pt x="211831" y="665939"/>
                </a:lnTo>
                <a:lnTo>
                  <a:pt x="252781" y="686428"/>
                </a:lnTo>
                <a:lnTo>
                  <a:pt x="296624" y="705385"/>
                </a:lnTo>
                <a:lnTo>
                  <a:pt x="343185" y="722721"/>
                </a:lnTo>
                <a:lnTo>
                  <a:pt x="392288" y="738349"/>
                </a:lnTo>
                <a:lnTo>
                  <a:pt x="443759" y="752180"/>
                </a:lnTo>
                <a:lnTo>
                  <a:pt x="497422" y="764126"/>
                </a:lnTo>
                <a:lnTo>
                  <a:pt x="553101" y="774097"/>
                </a:lnTo>
                <a:lnTo>
                  <a:pt x="610621" y="782007"/>
                </a:lnTo>
                <a:lnTo>
                  <a:pt x="669808" y="787766"/>
                </a:lnTo>
                <a:lnTo>
                  <a:pt x="730486" y="791286"/>
                </a:lnTo>
                <a:lnTo>
                  <a:pt x="792479" y="792479"/>
                </a:lnTo>
                <a:lnTo>
                  <a:pt x="854369" y="791286"/>
                </a:lnTo>
                <a:lnTo>
                  <a:pt x="914953" y="787766"/>
                </a:lnTo>
                <a:lnTo>
                  <a:pt x="974055" y="782007"/>
                </a:lnTo>
                <a:lnTo>
                  <a:pt x="1031500" y="774097"/>
                </a:lnTo>
                <a:lnTo>
                  <a:pt x="1087113" y="764126"/>
                </a:lnTo>
                <a:lnTo>
                  <a:pt x="1140716" y="752180"/>
                </a:lnTo>
                <a:lnTo>
                  <a:pt x="1192134" y="738349"/>
                </a:lnTo>
                <a:lnTo>
                  <a:pt x="1241193" y="722721"/>
                </a:lnTo>
                <a:lnTo>
                  <a:pt x="1287715" y="705385"/>
                </a:lnTo>
                <a:lnTo>
                  <a:pt x="1331526" y="686428"/>
                </a:lnTo>
                <a:lnTo>
                  <a:pt x="1372449" y="665939"/>
                </a:lnTo>
                <a:lnTo>
                  <a:pt x="1410308" y="644007"/>
                </a:lnTo>
                <a:lnTo>
                  <a:pt x="1444929" y="620720"/>
                </a:lnTo>
                <a:lnTo>
                  <a:pt x="1476135" y="596166"/>
                </a:lnTo>
                <a:lnTo>
                  <a:pt x="1527599" y="543611"/>
                </a:lnTo>
                <a:lnTo>
                  <a:pt x="1563295" y="487049"/>
                </a:lnTo>
                <a:lnTo>
                  <a:pt x="1581816" y="427187"/>
                </a:lnTo>
                <a:lnTo>
                  <a:pt x="1584198" y="396239"/>
                </a:lnTo>
                <a:lnTo>
                  <a:pt x="1581816" y="365292"/>
                </a:lnTo>
                <a:lnTo>
                  <a:pt x="1563295" y="305430"/>
                </a:lnTo>
                <a:lnTo>
                  <a:pt x="1527599" y="248868"/>
                </a:lnTo>
                <a:lnTo>
                  <a:pt x="1476135" y="196313"/>
                </a:lnTo>
                <a:lnTo>
                  <a:pt x="1444929" y="171759"/>
                </a:lnTo>
                <a:lnTo>
                  <a:pt x="1410308" y="148472"/>
                </a:lnTo>
                <a:lnTo>
                  <a:pt x="1372449" y="126540"/>
                </a:lnTo>
                <a:lnTo>
                  <a:pt x="1331526" y="106051"/>
                </a:lnTo>
                <a:lnTo>
                  <a:pt x="1287715" y="87094"/>
                </a:lnTo>
                <a:lnTo>
                  <a:pt x="1241193" y="69758"/>
                </a:lnTo>
                <a:lnTo>
                  <a:pt x="1192134" y="54130"/>
                </a:lnTo>
                <a:lnTo>
                  <a:pt x="1140716" y="40299"/>
                </a:lnTo>
                <a:lnTo>
                  <a:pt x="1087113" y="28353"/>
                </a:lnTo>
                <a:lnTo>
                  <a:pt x="1031500" y="18382"/>
                </a:lnTo>
                <a:lnTo>
                  <a:pt x="974055" y="10472"/>
                </a:lnTo>
                <a:lnTo>
                  <a:pt x="914953" y="4713"/>
                </a:lnTo>
                <a:lnTo>
                  <a:pt x="854369" y="1193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443220" y="1325626"/>
            <a:ext cx="779780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</a:pPr>
            <a:r>
              <a:rPr sz="1400" b="1" spc="-6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81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81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89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400" b="1" spc="-7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6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15" baseline="-11904" dirty="0">
                <a:solidFill>
                  <a:srgbClr val="7F7F7F"/>
                </a:solidFill>
                <a:latin typeface="Arial"/>
                <a:cs typeface="Arial"/>
              </a:rPr>
              <a:t>T  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K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080253" y="2205227"/>
            <a:ext cx="1689100" cy="1346200"/>
          </a:xfrm>
          <a:custGeom>
            <a:avLst/>
            <a:gdLst/>
            <a:ahLst/>
            <a:cxnLst/>
            <a:rect l="l" t="t" r="r" b="b"/>
            <a:pathLst>
              <a:path w="1689100" h="1346200">
                <a:moveTo>
                  <a:pt x="1688592" y="1121663"/>
                </a:moveTo>
                <a:lnTo>
                  <a:pt x="1688592" y="224027"/>
                </a:lnTo>
                <a:lnTo>
                  <a:pt x="1684028" y="178959"/>
                </a:lnTo>
                <a:lnTo>
                  <a:pt x="1670946" y="136945"/>
                </a:lnTo>
                <a:lnTo>
                  <a:pt x="1650256" y="98896"/>
                </a:lnTo>
                <a:lnTo>
                  <a:pt x="1622869" y="65722"/>
                </a:lnTo>
                <a:lnTo>
                  <a:pt x="1589695" y="38335"/>
                </a:lnTo>
                <a:lnTo>
                  <a:pt x="1551646" y="17645"/>
                </a:lnTo>
                <a:lnTo>
                  <a:pt x="1509632" y="4563"/>
                </a:lnTo>
                <a:lnTo>
                  <a:pt x="1464564" y="0"/>
                </a:lnTo>
                <a:lnTo>
                  <a:pt x="224028" y="0"/>
                </a:lnTo>
                <a:lnTo>
                  <a:pt x="178741" y="4563"/>
                </a:lnTo>
                <a:lnTo>
                  <a:pt x="136624" y="17645"/>
                </a:lnTo>
                <a:lnTo>
                  <a:pt x="98561" y="38335"/>
                </a:lnTo>
                <a:lnTo>
                  <a:pt x="65436" y="65722"/>
                </a:lnTo>
                <a:lnTo>
                  <a:pt x="38134" y="98896"/>
                </a:lnTo>
                <a:lnTo>
                  <a:pt x="17537" y="136945"/>
                </a:lnTo>
                <a:lnTo>
                  <a:pt x="4531" y="178959"/>
                </a:lnTo>
                <a:lnTo>
                  <a:pt x="0" y="224027"/>
                </a:lnTo>
                <a:lnTo>
                  <a:pt x="0" y="1121664"/>
                </a:lnTo>
                <a:lnTo>
                  <a:pt x="4531" y="1166950"/>
                </a:lnTo>
                <a:lnTo>
                  <a:pt x="17537" y="1209067"/>
                </a:lnTo>
                <a:lnTo>
                  <a:pt x="38134" y="1247130"/>
                </a:lnTo>
                <a:lnTo>
                  <a:pt x="65436" y="1280255"/>
                </a:lnTo>
                <a:lnTo>
                  <a:pt x="98561" y="1307557"/>
                </a:lnTo>
                <a:lnTo>
                  <a:pt x="136624" y="1328154"/>
                </a:lnTo>
                <a:lnTo>
                  <a:pt x="178741" y="1341160"/>
                </a:lnTo>
                <a:lnTo>
                  <a:pt x="224028" y="1345692"/>
                </a:lnTo>
                <a:lnTo>
                  <a:pt x="1464564" y="1345691"/>
                </a:lnTo>
                <a:lnTo>
                  <a:pt x="1509632" y="1341160"/>
                </a:lnTo>
                <a:lnTo>
                  <a:pt x="1551646" y="1328154"/>
                </a:lnTo>
                <a:lnTo>
                  <a:pt x="1589695" y="1307557"/>
                </a:lnTo>
                <a:lnTo>
                  <a:pt x="1622869" y="1280255"/>
                </a:lnTo>
                <a:lnTo>
                  <a:pt x="1650256" y="1247130"/>
                </a:lnTo>
                <a:lnTo>
                  <a:pt x="1670946" y="1209067"/>
                </a:lnTo>
                <a:lnTo>
                  <a:pt x="1684028" y="1166950"/>
                </a:lnTo>
                <a:lnTo>
                  <a:pt x="1688592" y="112166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54346" y="2179320"/>
            <a:ext cx="1689735" cy="1346835"/>
          </a:xfrm>
          <a:custGeom>
            <a:avLst/>
            <a:gdLst/>
            <a:ahLst/>
            <a:cxnLst/>
            <a:rect l="l" t="t" r="r" b="b"/>
            <a:pathLst>
              <a:path w="1689734" h="1346835">
                <a:moveTo>
                  <a:pt x="1689353" y="1122426"/>
                </a:moveTo>
                <a:lnTo>
                  <a:pt x="1689353" y="224790"/>
                </a:lnTo>
                <a:lnTo>
                  <a:pt x="1684790" y="179470"/>
                </a:lnTo>
                <a:lnTo>
                  <a:pt x="1671708" y="137267"/>
                </a:lnTo>
                <a:lnTo>
                  <a:pt x="1651018" y="99082"/>
                </a:lnTo>
                <a:lnTo>
                  <a:pt x="1623631" y="65817"/>
                </a:lnTo>
                <a:lnTo>
                  <a:pt x="1590457" y="38375"/>
                </a:lnTo>
                <a:lnTo>
                  <a:pt x="1552408" y="17656"/>
                </a:lnTo>
                <a:lnTo>
                  <a:pt x="1510394" y="4564"/>
                </a:lnTo>
                <a:lnTo>
                  <a:pt x="1465326" y="0"/>
                </a:lnTo>
                <a:lnTo>
                  <a:pt x="224789" y="0"/>
                </a:lnTo>
                <a:lnTo>
                  <a:pt x="179470" y="4564"/>
                </a:lnTo>
                <a:lnTo>
                  <a:pt x="137267" y="17656"/>
                </a:lnTo>
                <a:lnTo>
                  <a:pt x="99082" y="38375"/>
                </a:lnTo>
                <a:lnTo>
                  <a:pt x="65817" y="65817"/>
                </a:lnTo>
                <a:lnTo>
                  <a:pt x="38375" y="99082"/>
                </a:lnTo>
                <a:lnTo>
                  <a:pt x="17656" y="137267"/>
                </a:lnTo>
                <a:lnTo>
                  <a:pt x="4564" y="179470"/>
                </a:lnTo>
                <a:lnTo>
                  <a:pt x="0" y="224790"/>
                </a:lnTo>
                <a:lnTo>
                  <a:pt x="0" y="1122426"/>
                </a:lnTo>
                <a:lnTo>
                  <a:pt x="4564" y="1167494"/>
                </a:lnTo>
                <a:lnTo>
                  <a:pt x="17656" y="1209508"/>
                </a:lnTo>
                <a:lnTo>
                  <a:pt x="38375" y="1247557"/>
                </a:lnTo>
                <a:lnTo>
                  <a:pt x="65817" y="1280731"/>
                </a:lnTo>
                <a:lnTo>
                  <a:pt x="99082" y="1308118"/>
                </a:lnTo>
                <a:lnTo>
                  <a:pt x="137267" y="1328808"/>
                </a:lnTo>
                <a:lnTo>
                  <a:pt x="179470" y="1341890"/>
                </a:lnTo>
                <a:lnTo>
                  <a:pt x="224789" y="1346454"/>
                </a:lnTo>
                <a:lnTo>
                  <a:pt x="1465326" y="1346453"/>
                </a:lnTo>
                <a:lnTo>
                  <a:pt x="1510394" y="1341890"/>
                </a:lnTo>
                <a:lnTo>
                  <a:pt x="1552408" y="1328808"/>
                </a:lnTo>
                <a:lnTo>
                  <a:pt x="1590457" y="1308118"/>
                </a:lnTo>
                <a:lnTo>
                  <a:pt x="1623631" y="1280731"/>
                </a:lnTo>
                <a:lnTo>
                  <a:pt x="1651018" y="1247557"/>
                </a:lnTo>
                <a:lnTo>
                  <a:pt x="1671708" y="1209508"/>
                </a:lnTo>
                <a:lnTo>
                  <a:pt x="1684790" y="1167494"/>
                </a:lnTo>
                <a:lnTo>
                  <a:pt x="1689353" y="1122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54346" y="2179320"/>
            <a:ext cx="1689735" cy="1346835"/>
          </a:xfrm>
          <a:custGeom>
            <a:avLst/>
            <a:gdLst/>
            <a:ahLst/>
            <a:cxnLst/>
            <a:rect l="l" t="t" r="r" b="b"/>
            <a:pathLst>
              <a:path w="1689734" h="1346835">
                <a:moveTo>
                  <a:pt x="224789" y="0"/>
                </a:moveTo>
                <a:lnTo>
                  <a:pt x="179470" y="4564"/>
                </a:lnTo>
                <a:lnTo>
                  <a:pt x="137267" y="17656"/>
                </a:lnTo>
                <a:lnTo>
                  <a:pt x="99082" y="38375"/>
                </a:lnTo>
                <a:lnTo>
                  <a:pt x="65817" y="65817"/>
                </a:lnTo>
                <a:lnTo>
                  <a:pt x="38375" y="99082"/>
                </a:lnTo>
                <a:lnTo>
                  <a:pt x="17656" y="137267"/>
                </a:lnTo>
                <a:lnTo>
                  <a:pt x="4564" y="179470"/>
                </a:lnTo>
                <a:lnTo>
                  <a:pt x="0" y="224790"/>
                </a:lnTo>
                <a:lnTo>
                  <a:pt x="0" y="1122426"/>
                </a:lnTo>
                <a:lnTo>
                  <a:pt x="4564" y="1167494"/>
                </a:lnTo>
                <a:lnTo>
                  <a:pt x="17656" y="1209508"/>
                </a:lnTo>
                <a:lnTo>
                  <a:pt x="38375" y="1247557"/>
                </a:lnTo>
                <a:lnTo>
                  <a:pt x="65817" y="1280731"/>
                </a:lnTo>
                <a:lnTo>
                  <a:pt x="99082" y="1308118"/>
                </a:lnTo>
                <a:lnTo>
                  <a:pt x="137267" y="1328808"/>
                </a:lnTo>
                <a:lnTo>
                  <a:pt x="179470" y="1341890"/>
                </a:lnTo>
                <a:lnTo>
                  <a:pt x="224789" y="1346454"/>
                </a:lnTo>
                <a:lnTo>
                  <a:pt x="1465326" y="1346453"/>
                </a:lnTo>
                <a:lnTo>
                  <a:pt x="1510394" y="1341890"/>
                </a:lnTo>
                <a:lnTo>
                  <a:pt x="1552408" y="1328808"/>
                </a:lnTo>
                <a:lnTo>
                  <a:pt x="1590457" y="1308118"/>
                </a:lnTo>
                <a:lnTo>
                  <a:pt x="1623631" y="1280731"/>
                </a:lnTo>
                <a:lnTo>
                  <a:pt x="1651018" y="1247557"/>
                </a:lnTo>
                <a:lnTo>
                  <a:pt x="1671708" y="1209508"/>
                </a:lnTo>
                <a:lnTo>
                  <a:pt x="1684790" y="1167494"/>
                </a:lnTo>
                <a:lnTo>
                  <a:pt x="1689353" y="1122426"/>
                </a:lnTo>
                <a:lnTo>
                  <a:pt x="1689353" y="224790"/>
                </a:lnTo>
                <a:lnTo>
                  <a:pt x="1684790" y="179470"/>
                </a:lnTo>
                <a:lnTo>
                  <a:pt x="1671708" y="137267"/>
                </a:lnTo>
                <a:lnTo>
                  <a:pt x="1651018" y="99082"/>
                </a:lnTo>
                <a:lnTo>
                  <a:pt x="1623631" y="65817"/>
                </a:lnTo>
                <a:lnTo>
                  <a:pt x="1590457" y="38375"/>
                </a:lnTo>
                <a:lnTo>
                  <a:pt x="1552408" y="17656"/>
                </a:lnTo>
                <a:lnTo>
                  <a:pt x="1510394" y="4564"/>
                </a:lnTo>
                <a:lnTo>
                  <a:pt x="1465326" y="0"/>
                </a:lnTo>
                <a:lnTo>
                  <a:pt x="22478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133847" y="2293873"/>
            <a:ext cx="141541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Increase </a:t>
            </a:r>
            <a:r>
              <a:rPr sz="1000" spc="-5" dirty="0">
                <a:latin typeface="Arial"/>
                <a:cs typeface="Arial"/>
              </a:rPr>
              <a:t>30%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FY08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33847" y="3055873"/>
            <a:ext cx="144653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30" dirty="0">
                <a:latin typeface="Meiryo"/>
                <a:cs typeface="Meiryo"/>
              </a:rPr>
              <a:t>❖</a:t>
            </a:r>
            <a:r>
              <a:rPr sz="1000" spc="-30" dirty="0">
                <a:latin typeface="Arial"/>
                <a:cs typeface="Arial"/>
              </a:rPr>
              <a:t>10% </a:t>
            </a:r>
            <a:r>
              <a:rPr sz="1000" spc="-5" dirty="0">
                <a:latin typeface="Arial"/>
                <a:cs typeface="Arial"/>
              </a:rPr>
              <a:t>improvement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from  FY07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142226" y="1459230"/>
            <a:ext cx="889253" cy="1045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42226" y="1459230"/>
            <a:ext cx="863600" cy="1007744"/>
          </a:xfrm>
          <a:custGeom>
            <a:avLst/>
            <a:gdLst/>
            <a:ahLst/>
            <a:cxnLst/>
            <a:rect l="l" t="t" r="r" b="b"/>
            <a:pathLst>
              <a:path w="863600" h="1007744">
                <a:moveTo>
                  <a:pt x="0" y="755903"/>
                </a:moveTo>
                <a:lnTo>
                  <a:pt x="215646" y="755903"/>
                </a:lnTo>
                <a:lnTo>
                  <a:pt x="215646" y="0"/>
                </a:lnTo>
                <a:lnTo>
                  <a:pt x="647700" y="0"/>
                </a:lnTo>
                <a:lnTo>
                  <a:pt x="647700" y="755903"/>
                </a:lnTo>
                <a:lnTo>
                  <a:pt x="863346" y="755903"/>
                </a:lnTo>
                <a:lnTo>
                  <a:pt x="432053" y="1007363"/>
                </a:lnTo>
                <a:lnTo>
                  <a:pt x="0" y="755903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29043" y="1149096"/>
            <a:ext cx="1610105" cy="830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29043" y="1149096"/>
            <a:ext cx="1584960" cy="792480"/>
          </a:xfrm>
          <a:custGeom>
            <a:avLst/>
            <a:gdLst/>
            <a:ahLst/>
            <a:cxnLst/>
            <a:rect l="l" t="t" r="r" b="b"/>
            <a:pathLst>
              <a:path w="1584959" h="792480">
                <a:moveTo>
                  <a:pt x="792479" y="0"/>
                </a:moveTo>
                <a:lnTo>
                  <a:pt x="730585" y="1193"/>
                </a:lnTo>
                <a:lnTo>
                  <a:pt x="669986" y="4713"/>
                </a:lnTo>
                <a:lnTo>
                  <a:pt x="610861" y="10472"/>
                </a:lnTo>
                <a:lnTo>
                  <a:pt x="553386" y="18382"/>
                </a:lnTo>
                <a:lnTo>
                  <a:pt x="497737" y="28353"/>
                </a:lnTo>
                <a:lnTo>
                  <a:pt x="444092" y="40299"/>
                </a:lnTo>
                <a:lnTo>
                  <a:pt x="392627" y="54130"/>
                </a:lnTo>
                <a:lnTo>
                  <a:pt x="343519" y="69758"/>
                </a:lnTo>
                <a:lnTo>
                  <a:pt x="296944" y="87094"/>
                </a:lnTo>
                <a:lnTo>
                  <a:pt x="253080" y="106051"/>
                </a:lnTo>
                <a:lnTo>
                  <a:pt x="212102" y="126540"/>
                </a:lnTo>
                <a:lnTo>
                  <a:pt x="174189" y="148472"/>
                </a:lnTo>
                <a:lnTo>
                  <a:pt x="139516" y="171759"/>
                </a:lnTo>
                <a:lnTo>
                  <a:pt x="108260" y="196313"/>
                </a:lnTo>
                <a:lnTo>
                  <a:pt x="56707" y="248868"/>
                </a:lnTo>
                <a:lnTo>
                  <a:pt x="20945" y="305430"/>
                </a:lnTo>
                <a:lnTo>
                  <a:pt x="2386" y="365292"/>
                </a:lnTo>
                <a:lnTo>
                  <a:pt x="0" y="396239"/>
                </a:lnTo>
                <a:lnTo>
                  <a:pt x="2386" y="427187"/>
                </a:lnTo>
                <a:lnTo>
                  <a:pt x="20945" y="487049"/>
                </a:lnTo>
                <a:lnTo>
                  <a:pt x="56707" y="543611"/>
                </a:lnTo>
                <a:lnTo>
                  <a:pt x="108260" y="596166"/>
                </a:lnTo>
                <a:lnTo>
                  <a:pt x="139516" y="620720"/>
                </a:lnTo>
                <a:lnTo>
                  <a:pt x="174189" y="644007"/>
                </a:lnTo>
                <a:lnTo>
                  <a:pt x="212102" y="665939"/>
                </a:lnTo>
                <a:lnTo>
                  <a:pt x="253080" y="686428"/>
                </a:lnTo>
                <a:lnTo>
                  <a:pt x="296944" y="705385"/>
                </a:lnTo>
                <a:lnTo>
                  <a:pt x="343519" y="722721"/>
                </a:lnTo>
                <a:lnTo>
                  <a:pt x="392627" y="738349"/>
                </a:lnTo>
                <a:lnTo>
                  <a:pt x="444092" y="752180"/>
                </a:lnTo>
                <a:lnTo>
                  <a:pt x="497737" y="764126"/>
                </a:lnTo>
                <a:lnTo>
                  <a:pt x="553386" y="774097"/>
                </a:lnTo>
                <a:lnTo>
                  <a:pt x="610861" y="782007"/>
                </a:lnTo>
                <a:lnTo>
                  <a:pt x="669986" y="787766"/>
                </a:lnTo>
                <a:lnTo>
                  <a:pt x="730585" y="791286"/>
                </a:lnTo>
                <a:lnTo>
                  <a:pt x="792479" y="792479"/>
                </a:lnTo>
                <a:lnTo>
                  <a:pt x="854374" y="791286"/>
                </a:lnTo>
                <a:lnTo>
                  <a:pt x="914973" y="787766"/>
                </a:lnTo>
                <a:lnTo>
                  <a:pt x="974098" y="782007"/>
                </a:lnTo>
                <a:lnTo>
                  <a:pt x="1031573" y="774097"/>
                </a:lnTo>
                <a:lnTo>
                  <a:pt x="1087222" y="764126"/>
                </a:lnTo>
                <a:lnTo>
                  <a:pt x="1140867" y="752180"/>
                </a:lnTo>
                <a:lnTo>
                  <a:pt x="1192332" y="738349"/>
                </a:lnTo>
                <a:lnTo>
                  <a:pt x="1241440" y="722721"/>
                </a:lnTo>
                <a:lnTo>
                  <a:pt x="1288015" y="705385"/>
                </a:lnTo>
                <a:lnTo>
                  <a:pt x="1331879" y="686428"/>
                </a:lnTo>
                <a:lnTo>
                  <a:pt x="1372857" y="665939"/>
                </a:lnTo>
                <a:lnTo>
                  <a:pt x="1410770" y="644007"/>
                </a:lnTo>
                <a:lnTo>
                  <a:pt x="1445443" y="620720"/>
                </a:lnTo>
                <a:lnTo>
                  <a:pt x="1476699" y="596166"/>
                </a:lnTo>
                <a:lnTo>
                  <a:pt x="1528252" y="543611"/>
                </a:lnTo>
                <a:lnTo>
                  <a:pt x="1564014" y="487049"/>
                </a:lnTo>
                <a:lnTo>
                  <a:pt x="1582573" y="427187"/>
                </a:lnTo>
                <a:lnTo>
                  <a:pt x="1584959" y="396239"/>
                </a:lnTo>
                <a:lnTo>
                  <a:pt x="1582573" y="365292"/>
                </a:lnTo>
                <a:lnTo>
                  <a:pt x="1564014" y="305430"/>
                </a:lnTo>
                <a:lnTo>
                  <a:pt x="1528252" y="248868"/>
                </a:lnTo>
                <a:lnTo>
                  <a:pt x="1476699" y="196313"/>
                </a:lnTo>
                <a:lnTo>
                  <a:pt x="1445443" y="171759"/>
                </a:lnTo>
                <a:lnTo>
                  <a:pt x="1410770" y="148472"/>
                </a:lnTo>
                <a:lnTo>
                  <a:pt x="1372857" y="126540"/>
                </a:lnTo>
                <a:lnTo>
                  <a:pt x="1331879" y="106051"/>
                </a:lnTo>
                <a:lnTo>
                  <a:pt x="1288015" y="87094"/>
                </a:lnTo>
                <a:lnTo>
                  <a:pt x="1241440" y="69758"/>
                </a:lnTo>
                <a:lnTo>
                  <a:pt x="1192332" y="54130"/>
                </a:lnTo>
                <a:lnTo>
                  <a:pt x="1140867" y="40299"/>
                </a:lnTo>
                <a:lnTo>
                  <a:pt x="1087222" y="28353"/>
                </a:lnTo>
                <a:lnTo>
                  <a:pt x="1031573" y="18382"/>
                </a:lnTo>
                <a:lnTo>
                  <a:pt x="974098" y="10472"/>
                </a:lnTo>
                <a:lnTo>
                  <a:pt x="914973" y="4713"/>
                </a:lnTo>
                <a:lnTo>
                  <a:pt x="854374" y="1193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095997" y="1432305"/>
            <a:ext cx="10775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80097" y="2205227"/>
            <a:ext cx="1765935" cy="3816350"/>
          </a:xfrm>
          <a:custGeom>
            <a:avLst/>
            <a:gdLst/>
            <a:ahLst/>
            <a:cxnLst/>
            <a:rect l="l" t="t" r="r" b="b"/>
            <a:pathLst>
              <a:path w="1765934" h="3816350">
                <a:moveTo>
                  <a:pt x="1765553" y="3521963"/>
                </a:moveTo>
                <a:lnTo>
                  <a:pt x="1765553" y="294131"/>
                </a:lnTo>
                <a:lnTo>
                  <a:pt x="1761700" y="246455"/>
                </a:lnTo>
                <a:lnTo>
                  <a:pt x="1750545" y="201216"/>
                </a:lnTo>
                <a:lnTo>
                  <a:pt x="1732697" y="159022"/>
                </a:lnTo>
                <a:lnTo>
                  <a:pt x="1708763" y="120481"/>
                </a:lnTo>
                <a:lnTo>
                  <a:pt x="1679352" y="86201"/>
                </a:lnTo>
                <a:lnTo>
                  <a:pt x="1645072" y="56790"/>
                </a:lnTo>
                <a:lnTo>
                  <a:pt x="1606531" y="32856"/>
                </a:lnTo>
                <a:lnTo>
                  <a:pt x="1564337" y="15008"/>
                </a:lnTo>
                <a:lnTo>
                  <a:pt x="1519098" y="3853"/>
                </a:lnTo>
                <a:lnTo>
                  <a:pt x="1471422" y="0"/>
                </a:lnTo>
                <a:lnTo>
                  <a:pt x="294131" y="0"/>
                </a:lnTo>
                <a:lnTo>
                  <a:pt x="246455" y="3853"/>
                </a:lnTo>
                <a:lnTo>
                  <a:pt x="201216" y="15008"/>
                </a:lnTo>
                <a:lnTo>
                  <a:pt x="159022" y="32856"/>
                </a:lnTo>
                <a:lnTo>
                  <a:pt x="120481" y="56790"/>
                </a:lnTo>
                <a:lnTo>
                  <a:pt x="86201" y="86201"/>
                </a:lnTo>
                <a:lnTo>
                  <a:pt x="56790" y="120481"/>
                </a:lnTo>
                <a:lnTo>
                  <a:pt x="32856" y="159022"/>
                </a:lnTo>
                <a:lnTo>
                  <a:pt x="15008" y="201216"/>
                </a:lnTo>
                <a:lnTo>
                  <a:pt x="3853" y="246455"/>
                </a:lnTo>
                <a:lnTo>
                  <a:pt x="0" y="294131"/>
                </a:lnTo>
                <a:lnTo>
                  <a:pt x="0" y="3521963"/>
                </a:lnTo>
                <a:lnTo>
                  <a:pt x="3853" y="3569640"/>
                </a:lnTo>
                <a:lnTo>
                  <a:pt x="15008" y="3614879"/>
                </a:lnTo>
                <a:lnTo>
                  <a:pt x="32856" y="3657073"/>
                </a:lnTo>
                <a:lnTo>
                  <a:pt x="56790" y="3695614"/>
                </a:lnTo>
                <a:lnTo>
                  <a:pt x="86201" y="3729894"/>
                </a:lnTo>
                <a:lnTo>
                  <a:pt x="120481" y="3759305"/>
                </a:lnTo>
                <a:lnTo>
                  <a:pt x="159022" y="3783239"/>
                </a:lnTo>
                <a:lnTo>
                  <a:pt x="201216" y="3801087"/>
                </a:lnTo>
                <a:lnTo>
                  <a:pt x="246455" y="3812242"/>
                </a:lnTo>
                <a:lnTo>
                  <a:pt x="294131" y="3816095"/>
                </a:lnTo>
                <a:lnTo>
                  <a:pt x="1471422" y="3816095"/>
                </a:lnTo>
                <a:lnTo>
                  <a:pt x="1519098" y="3812242"/>
                </a:lnTo>
                <a:lnTo>
                  <a:pt x="1564337" y="3801087"/>
                </a:lnTo>
                <a:lnTo>
                  <a:pt x="1606531" y="3783239"/>
                </a:lnTo>
                <a:lnTo>
                  <a:pt x="1645072" y="3759305"/>
                </a:lnTo>
                <a:lnTo>
                  <a:pt x="1679352" y="3729894"/>
                </a:lnTo>
                <a:lnTo>
                  <a:pt x="1708763" y="3695614"/>
                </a:lnTo>
                <a:lnTo>
                  <a:pt x="1732697" y="3657073"/>
                </a:lnTo>
                <a:lnTo>
                  <a:pt x="1750545" y="3614879"/>
                </a:lnTo>
                <a:lnTo>
                  <a:pt x="1761700" y="3569640"/>
                </a:lnTo>
                <a:lnTo>
                  <a:pt x="1765553" y="352196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54952" y="2179320"/>
            <a:ext cx="1765300" cy="3816985"/>
          </a:xfrm>
          <a:custGeom>
            <a:avLst/>
            <a:gdLst/>
            <a:ahLst/>
            <a:cxnLst/>
            <a:rect l="l" t="t" r="r" b="b"/>
            <a:pathLst>
              <a:path w="1765300" h="3816985">
                <a:moveTo>
                  <a:pt x="1764792" y="3522726"/>
                </a:moveTo>
                <a:lnTo>
                  <a:pt x="1764792" y="294894"/>
                </a:lnTo>
                <a:lnTo>
                  <a:pt x="1760959" y="247011"/>
                </a:lnTo>
                <a:lnTo>
                  <a:pt x="1749856" y="201606"/>
                </a:lnTo>
                <a:lnTo>
                  <a:pt x="1732079" y="159283"/>
                </a:lnTo>
                <a:lnTo>
                  <a:pt x="1708221" y="120645"/>
                </a:lnTo>
                <a:lnTo>
                  <a:pt x="1678876" y="86296"/>
                </a:lnTo>
                <a:lnTo>
                  <a:pt x="1644639" y="56839"/>
                </a:lnTo>
                <a:lnTo>
                  <a:pt x="1606105" y="32877"/>
                </a:lnTo>
                <a:lnTo>
                  <a:pt x="1563867" y="15014"/>
                </a:lnTo>
                <a:lnTo>
                  <a:pt x="1518521" y="3854"/>
                </a:lnTo>
                <a:lnTo>
                  <a:pt x="1470659" y="0"/>
                </a:lnTo>
                <a:lnTo>
                  <a:pt x="294131" y="0"/>
                </a:lnTo>
                <a:lnTo>
                  <a:pt x="246455" y="3854"/>
                </a:lnTo>
                <a:lnTo>
                  <a:pt x="201216" y="15014"/>
                </a:lnTo>
                <a:lnTo>
                  <a:pt x="159022" y="32877"/>
                </a:lnTo>
                <a:lnTo>
                  <a:pt x="120481" y="56839"/>
                </a:lnTo>
                <a:lnTo>
                  <a:pt x="86201" y="86296"/>
                </a:lnTo>
                <a:lnTo>
                  <a:pt x="56790" y="120645"/>
                </a:lnTo>
                <a:lnTo>
                  <a:pt x="32856" y="159283"/>
                </a:lnTo>
                <a:lnTo>
                  <a:pt x="15008" y="201606"/>
                </a:lnTo>
                <a:lnTo>
                  <a:pt x="3853" y="247011"/>
                </a:lnTo>
                <a:lnTo>
                  <a:pt x="0" y="294894"/>
                </a:lnTo>
                <a:lnTo>
                  <a:pt x="0" y="3522726"/>
                </a:lnTo>
                <a:lnTo>
                  <a:pt x="3853" y="3570402"/>
                </a:lnTo>
                <a:lnTo>
                  <a:pt x="15008" y="3615641"/>
                </a:lnTo>
                <a:lnTo>
                  <a:pt x="32856" y="3657835"/>
                </a:lnTo>
                <a:lnTo>
                  <a:pt x="56790" y="3696376"/>
                </a:lnTo>
                <a:lnTo>
                  <a:pt x="86201" y="3730656"/>
                </a:lnTo>
                <a:lnTo>
                  <a:pt x="120481" y="3760067"/>
                </a:lnTo>
                <a:lnTo>
                  <a:pt x="159022" y="3784001"/>
                </a:lnTo>
                <a:lnTo>
                  <a:pt x="201216" y="3801849"/>
                </a:lnTo>
                <a:lnTo>
                  <a:pt x="246455" y="3813004"/>
                </a:lnTo>
                <a:lnTo>
                  <a:pt x="294131" y="3816857"/>
                </a:lnTo>
                <a:lnTo>
                  <a:pt x="1470659" y="3816857"/>
                </a:lnTo>
                <a:lnTo>
                  <a:pt x="1518521" y="3813004"/>
                </a:lnTo>
                <a:lnTo>
                  <a:pt x="1563867" y="3801849"/>
                </a:lnTo>
                <a:lnTo>
                  <a:pt x="1606105" y="3784001"/>
                </a:lnTo>
                <a:lnTo>
                  <a:pt x="1644639" y="3760067"/>
                </a:lnTo>
                <a:lnTo>
                  <a:pt x="1678876" y="3730656"/>
                </a:lnTo>
                <a:lnTo>
                  <a:pt x="1708221" y="3696376"/>
                </a:lnTo>
                <a:lnTo>
                  <a:pt x="1732079" y="3657835"/>
                </a:lnTo>
                <a:lnTo>
                  <a:pt x="1749856" y="3615641"/>
                </a:lnTo>
                <a:lnTo>
                  <a:pt x="1760959" y="3570402"/>
                </a:lnTo>
                <a:lnTo>
                  <a:pt x="1764792" y="3522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54952" y="2179320"/>
            <a:ext cx="1765300" cy="3816985"/>
          </a:xfrm>
          <a:custGeom>
            <a:avLst/>
            <a:gdLst/>
            <a:ahLst/>
            <a:cxnLst/>
            <a:rect l="l" t="t" r="r" b="b"/>
            <a:pathLst>
              <a:path w="1765300" h="3816985">
                <a:moveTo>
                  <a:pt x="294131" y="0"/>
                </a:moveTo>
                <a:lnTo>
                  <a:pt x="246455" y="3854"/>
                </a:lnTo>
                <a:lnTo>
                  <a:pt x="201216" y="15014"/>
                </a:lnTo>
                <a:lnTo>
                  <a:pt x="159022" y="32877"/>
                </a:lnTo>
                <a:lnTo>
                  <a:pt x="120481" y="56839"/>
                </a:lnTo>
                <a:lnTo>
                  <a:pt x="86201" y="86296"/>
                </a:lnTo>
                <a:lnTo>
                  <a:pt x="56790" y="120645"/>
                </a:lnTo>
                <a:lnTo>
                  <a:pt x="32856" y="159283"/>
                </a:lnTo>
                <a:lnTo>
                  <a:pt x="15008" y="201606"/>
                </a:lnTo>
                <a:lnTo>
                  <a:pt x="3853" y="247011"/>
                </a:lnTo>
                <a:lnTo>
                  <a:pt x="0" y="294894"/>
                </a:lnTo>
                <a:lnTo>
                  <a:pt x="0" y="3522726"/>
                </a:lnTo>
                <a:lnTo>
                  <a:pt x="3853" y="3570402"/>
                </a:lnTo>
                <a:lnTo>
                  <a:pt x="15008" y="3615641"/>
                </a:lnTo>
                <a:lnTo>
                  <a:pt x="32856" y="3657835"/>
                </a:lnTo>
                <a:lnTo>
                  <a:pt x="56790" y="3696376"/>
                </a:lnTo>
                <a:lnTo>
                  <a:pt x="86201" y="3730656"/>
                </a:lnTo>
                <a:lnTo>
                  <a:pt x="120481" y="3760067"/>
                </a:lnTo>
                <a:lnTo>
                  <a:pt x="159022" y="3784001"/>
                </a:lnTo>
                <a:lnTo>
                  <a:pt x="201216" y="3801849"/>
                </a:lnTo>
                <a:lnTo>
                  <a:pt x="246455" y="3813004"/>
                </a:lnTo>
                <a:lnTo>
                  <a:pt x="294131" y="3816857"/>
                </a:lnTo>
                <a:lnTo>
                  <a:pt x="1470659" y="3816857"/>
                </a:lnTo>
                <a:lnTo>
                  <a:pt x="1518521" y="3813004"/>
                </a:lnTo>
                <a:lnTo>
                  <a:pt x="1563867" y="3801849"/>
                </a:lnTo>
                <a:lnTo>
                  <a:pt x="1606105" y="3784001"/>
                </a:lnTo>
                <a:lnTo>
                  <a:pt x="1644639" y="3760067"/>
                </a:lnTo>
                <a:lnTo>
                  <a:pt x="1678876" y="3730656"/>
                </a:lnTo>
                <a:lnTo>
                  <a:pt x="1708221" y="3696376"/>
                </a:lnTo>
                <a:lnTo>
                  <a:pt x="1732079" y="3657835"/>
                </a:lnTo>
                <a:lnTo>
                  <a:pt x="1749856" y="3615641"/>
                </a:lnTo>
                <a:lnTo>
                  <a:pt x="1760959" y="3570402"/>
                </a:lnTo>
                <a:lnTo>
                  <a:pt x="1764792" y="3522726"/>
                </a:lnTo>
                <a:lnTo>
                  <a:pt x="1764792" y="294894"/>
                </a:lnTo>
                <a:lnTo>
                  <a:pt x="1760959" y="247011"/>
                </a:lnTo>
                <a:lnTo>
                  <a:pt x="1749856" y="201606"/>
                </a:lnTo>
                <a:lnTo>
                  <a:pt x="1732079" y="159283"/>
                </a:lnTo>
                <a:lnTo>
                  <a:pt x="1708221" y="120645"/>
                </a:lnTo>
                <a:lnTo>
                  <a:pt x="1678876" y="86296"/>
                </a:lnTo>
                <a:lnTo>
                  <a:pt x="1644639" y="56839"/>
                </a:lnTo>
                <a:lnTo>
                  <a:pt x="1606105" y="32877"/>
                </a:lnTo>
                <a:lnTo>
                  <a:pt x="1563867" y="15014"/>
                </a:lnTo>
                <a:lnTo>
                  <a:pt x="1518521" y="3854"/>
                </a:lnTo>
                <a:lnTo>
                  <a:pt x="1470659" y="0"/>
                </a:lnTo>
                <a:lnTo>
                  <a:pt x="294131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005319" y="2293873"/>
            <a:ext cx="153479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Collaboration </a:t>
            </a:r>
            <a:r>
              <a:rPr sz="1000" spc="-5" dirty="0">
                <a:latin typeface="Arial"/>
                <a:cs typeface="Arial"/>
              </a:rPr>
              <a:t>with  institutions and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universities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05319" y="2751073"/>
            <a:ext cx="1428750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Leveraging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Information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Systems and Experts for 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knowledge creation and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reuse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05319" y="3513073"/>
            <a:ext cx="137795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Increase </a:t>
            </a:r>
            <a:r>
              <a:rPr sz="1000" spc="-5" dirty="0">
                <a:latin typeface="Arial"/>
                <a:cs typeface="Arial"/>
              </a:rPr>
              <a:t>employees  collaboration around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 world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05319" y="4122661"/>
            <a:ext cx="143573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Improvement </a:t>
            </a:r>
            <a:r>
              <a:rPr sz="1000" spc="-5" dirty="0">
                <a:latin typeface="Arial"/>
                <a:cs typeface="Arial"/>
              </a:rPr>
              <a:t>in  </a:t>
            </a:r>
            <a:r>
              <a:rPr sz="1000" spc="-10" dirty="0">
                <a:latin typeface="Arial"/>
                <a:cs typeface="Arial"/>
              </a:rPr>
              <a:t>manufacturing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processes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05319" y="4579861"/>
            <a:ext cx="136017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Effective </a:t>
            </a:r>
            <a:r>
              <a:rPr sz="1000" spc="-5" dirty="0">
                <a:latin typeface="Arial"/>
                <a:cs typeface="Arial"/>
              </a:rPr>
              <a:t>supply chain  management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81403" y="2271001"/>
            <a:ext cx="902969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latin typeface="Arial"/>
                <a:cs typeface="Arial"/>
              </a:rPr>
              <a:t>Develop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new  </a:t>
            </a:r>
            <a:r>
              <a:rPr sz="1000" spc="-5" dirty="0">
                <a:latin typeface="Arial"/>
                <a:cs typeface="Arial"/>
              </a:rPr>
              <a:t>technology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453896" y="6359652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80" h="576579">
                <a:moveTo>
                  <a:pt x="1655826" y="480059"/>
                </a:moveTo>
                <a:lnTo>
                  <a:pt x="1655826" y="96012"/>
                </a:lnTo>
                <a:lnTo>
                  <a:pt x="1648325" y="58507"/>
                </a:lnTo>
                <a:lnTo>
                  <a:pt x="1627822" y="28003"/>
                </a:lnTo>
                <a:lnTo>
                  <a:pt x="1597318" y="7500"/>
                </a:lnTo>
                <a:lnTo>
                  <a:pt x="1559814" y="0"/>
                </a:lnTo>
                <a:lnTo>
                  <a:pt x="96012" y="0"/>
                </a:lnTo>
                <a:lnTo>
                  <a:pt x="58828" y="7500"/>
                </a:lnTo>
                <a:lnTo>
                  <a:pt x="28289" y="28003"/>
                </a:lnTo>
                <a:lnTo>
                  <a:pt x="7608" y="58507"/>
                </a:lnTo>
                <a:lnTo>
                  <a:pt x="0" y="96012"/>
                </a:lnTo>
                <a:lnTo>
                  <a:pt x="0" y="480059"/>
                </a:lnTo>
                <a:lnTo>
                  <a:pt x="7608" y="517564"/>
                </a:lnTo>
                <a:lnTo>
                  <a:pt x="28289" y="548068"/>
                </a:lnTo>
                <a:lnTo>
                  <a:pt x="58828" y="568571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7318" y="568571"/>
                </a:lnTo>
                <a:lnTo>
                  <a:pt x="1627822" y="548068"/>
                </a:lnTo>
                <a:lnTo>
                  <a:pt x="1648325" y="517564"/>
                </a:lnTo>
                <a:lnTo>
                  <a:pt x="1655826" y="48005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28750" y="6333744"/>
            <a:ext cx="1656080" cy="577215"/>
          </a:xfrm>
          <a:custGeom>
            <a:avLst/>
            <a:gdLst/>
            <a:ahLst/>
            <a:cxnLst/>
            <a:rect l="l" t="t" r="r" b="b"/>
            <a:pathLst>
              <a:path w="1656080" h="577215">
                <a:moveTo>
                  <a:pt x="1655826" y="480822"/>
                </a:moveTo>
                <a:lnTo>
                  <a:pt x="1655826" y="96773"/>
                </a:lnTo>
                <a:lnTo>
                  <a:pt x="1648217" y="59150"/>
                </a:lnTo>
                <a:lnTo>
                  <a:pt x="1627536" y="28384"/>
                </a:lnTo>
                <a:lnTo>
                  <a:pt x="1596997" y="7620"/>
                </a:lnTo>
                <a:lnTo>
                  <a:pt x="1559814" y="0"/>
                </a:lnTo>
                <a:lnTo>
                  <a:pt x="96012" y="0"/>
                </a:lnTo>
                <a:lnTo>
                  <a:pt x="58507" y="7619"/>
                </a:lnTo>
                <a:lnTo>
                  <a:pt x="28003" y="28384"/>
                </a:lnTo>
                <a:lnTo>
                  <a:pt x="7500" y="59150"/>
                </a:lnTo>
                <a:lnTo>
                  <a:pt x="0" y="96773"/>
                </a:lnTo>
                <a:lnTo>
                  <a:pt x="0" y="480822"/>
                </a:lnTo>
                <a:lnTo>
                  <a:pt x="7500" y="518005"/>
                </a:lnTo>
                <a:lnTo>
                  <a:pt x="28003" y="548544"/>
                </a:lnTo>
                <a:lnTo>
                  <a:pt x="58507" y="569225"/>
                </a:lnTo>
                <a:lnTo>
                  <a:pt x="96012" y="576833"/>
                </a:lnTo>
                <a:lnTo>
                  <a:pt x="1559814" y="576833"/>
                </a:lnTo>
                <a:lnTo>
                  <a:pt x="1596997" y="569225"/>
                </a:lnTo>
                <a:lnTo>
                  <a:pt x="1627536" y="548544"/>
                </a:lnTo>
                <a:lnTo>
                  <a:pt x="1648217" y="518005"/>
                </a:lnTo>
                <a:lnTo>
                  <a:pt x="1655826" y="480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28750" y="6333744"/>
            <a:ext cx="1656080" cy="577215"/>
          </a:xfrm>
          <a:custGeom>
            <a:avLst/>
            <a:gdLst/>
            <a:ahLst/>
            <a:cxnLst/>
            <a:rect l="l" t="t" r="r" b="b"/>
            <a:pathLst>
              <a:path w="1656080" h="577215">
                <a:moveTo>
                  <a:pt x="96012" y="0"/>
                </a:moveTo>
                <a:lnTo>
                  <a:pt x="58507" y="7619"/>
                </a:lnTo>
                <a:lnTo>
                  <a:pt x="28003" y="28384"/>
                </a:lnTo>
                <a:lnTo>
                  <a:pt x="7500" y="59150"/>
                </a:lnTo>
                <a:lnTo>
                  <a:pt x="0" y="96773"/>
                </a:lnTo>
                <a:lnTo>
                  <a:pt x="0" y="480822"/>
                </a:lnTo>
                <a:lnTo>
                  <a:pt x="7500" y="518005"/>
                </a:lnTo>
                <a:lnTo>
                  <a:pt x="28003" y="548544"/>
                </a:lnTo>
                <a:lnTo>
                  <a:pt x="58507" y="569225"/>
                </a:lnTo>
                <a:lnTo>
                  <a:pt x="96012" y="576833"/>
                </a:lnTo>
                <a:lnTo>
                  <a:pt x="1559814" y="576833"/>
                </a:lnTo>
                <a:lnTo>
                  <a:pt x="1596997" y="569225"/>
                </a:lnTo>
                <a:lnTo>
                  <a:pt x="1627536" y="548544"/>
                </a:lnTo>
                <a:lnTo>
                  <a:pt x="1648217" y="518005"/>
                </a:lnTo>
                <a:lnTo>
                  <a:pt x="1655826" y="480822"/>
                </a:lnTo>
                <a:lnTo>
                  <a:pt x="1655826" y="96773"/>
                </a:lnTo>
                <a:lnTo>
                  <a:pt x="1648217" y="59150"/>
                </a:lnTo>
                <a:lnTo>
                  <a:pt x="1627536" y="28384"/>
                </a:lnTo>
                <a:lnTo>
                  <a:pt x="1596997" y="7620"/>
                </a:lnTo>
                <a:lnTo>
                  <a:pt x="1559814" y="0"/>
                </a:lnTo>
                <a:lnTo>
                  <a:pt x="96012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508252" y="6449821"/>
            <a:ext cx="134747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Improve </a:t>
            </a:r>
            <a:r>
              <a:rPr sz="1000" spc="-10" dirty="0">
                <a:latin typeface="Arial"/>
                <a:cs typeface="Arial"/>
              </a:rPr>
              <a:t>collaboration  </a:t>
            </a:r>
            <a:r>
              <a:rPr sz="1000" spc="-5" dirty="0">
                <a:latin typeface="Arial"/>
                <a:cs typeface="Arial"/>
              </a:rPr>
              <a:t>with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partners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254502" y="6359652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79" h="576579">
                <a:moveTo>
                  <a:pt x="1655826" y="480059"/>
                </a:moveTo>
                <a:lnTo>
                  <a:pt x="1655826" y="96012"/>
                </a:lnTo>
                <a:lnTo>
                  <a:pt x="1648217" y="58507"/>
                </a:lnTo>
                <a:lnTo>
                  <a:pt x="1627536" y="28003"/>
                </a:lnTo>
                <a:lnTo>
                  <a:pt x="1596997" y="7500"/>
                </a:lnTo>
                <a:lnTo>
                  <a:pt x="1559814" y="0"/>
                </a:lnTo>
                <a:lnTo>
                  <a:pt x="96012" y="0"/>
                </a:ln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2"/>
                </a:lnTo>
                <a:lnTo>
                  <a:pt x="0" y="480059"/>
                </a:lnTo>
                <a:lnTo>
                  <a:pt x="7500" y="517564"/>
                </a:lnTo>
                <a:lnTo>
                  <a:pt x="28003" y="548068"/>
                </a:lnTo>
                <a:lnTo>
                  <a:pt x="58507" y="568571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6997" y="568571"/>
                </a:lnTo>
                <a:lnTo>
                  <a:pt x="1627536" y="548068"/>
                </a:lnTo>
                <a:lnTo>
                  <a:pt x="1648217" y="517564"/>
                </a:lnTo>
                <a:lnTo>
                  <a:pt x="1655826" y="48005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28594" y="6333744"/>
            <a:ext cx="1656080" cy="577215"/>
          </a:xfrm>
          <a:custGeom>
            <a:avLst/>
            <a:gdLst/>
            <a:ahLst/>
            <a:cxnLst/>
            <a:rect l="l" t="t" r="r" b="b"/>
            <a:pathLst>
              <a:path w="1656079" h="577215">
                <a:moveTo>
                  <a:pt x="1655826" y="480822"/>
                </a:moveTo>
                <a:lnTo>
                  <a:pt x="1655826" y="96773"/>
                </a:lnTo>
                <a:lnTo>
                  <a:pt x="1648325" y="59150"/>
                </a:lnTo>
                <a:lnTo>
                  <a:pt x="1627822" y="28384"/>
                </a:lnTo>
                <a:lnTo>
                  <a:pt x="1597318" y="7620"/>
                </a:lnTo>
                <a:lnTo>
                  <a:pt x="1559814" y="0"/>
                </a:lnTo>
                <a:lnTo>
                  <a:pt x="96774" y="0"/>
                </a:lnTo>
                <a:lnTo>
                  <a:pt x="59150" y="7619"/>
                </a:lnTo>
                <a:lnTo>
                  <a:pt x="28384" y="28384"/>
                </a:lnTo>
                <a:lnTo>
                  <a:pt x="7619" y="59150"/>
                </a:lnTo>
                <a:lnTo>
                  <a:pt x="0" y="96773"/>
                </a:lnTo>
                <a:lnTo>
                  <a:pt x="0" y="480822"/>
                </a:lnTo>
                <a:lnTo>
                  <a:pt x="7619" y="518005"/>
                </a:lnTo>
                <a:lnTo>
                  <a:pt x="28384" y="548544"/>
                </a:lnTo>
                <a:lnTo>
                  <a:pt x="59150" y="569225"/>
                </a:lnTo>
                <a:lnTo>
                  <a:pt x="96774" y="576833"/>
                </a:lnTo>
                <a:lnTo>
                  <a:pt x="1559814" y="576833"/>
                </a:lnTo>
                <a:lnTo>
                  <a:pt x="1597318" y="569225"/>
                </a:lnTo>
                <a:lnTo>
                  <a:pt x="1627822" y="548544"/>
                </a:lnTo>
                <a:lnTo>
                  <a:pt x="1648325" y="518005"/>
                </a:lnTo>
                <a:lnTo>
                  <a:pt x="1655826" y="480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28594" y="6333744"/>
            <a:ext cx="1656080" cy="577215"/>
          </a:xfrm>
          <a:custGeom>
            <a:avLst/>
            <a:gdLst/>
            <a:ahLst/>
            <a:cxnLst/>
            <a:rect l="l" t="t" r="r" b="b"/>
            <a:pathLst>
              <a:path w="1656079" h="577215">
                <a:moveTo>
                  <a:pt x="96774" y="0"/>
                </a:moveTo>
                <a:lnTo>
                  <a:pt x="59150" y="7619"/>
                </a:lnTo>
                <a:lnTo>
                  <a:pt x="28384" y="28384"/>
                </a:lnTo>
                <a:lnTo>
                  <a:pt x="7619" y="59150"/>
                </a:lnTo>
                <a:lnTo>
                  <a:pt x="0" y="96773"/>
                </a:lnTo>
                <a:lnTo>
                  <a:pt x="0" y="480822"/>
                </a:lnTo>
                <a:lnTo>
                  <a:pt x="7619" y="518005"/>
                </a:lnTo>
                <a:lnTo>
                  <a:pt x="28384" y="548544"/>
                </a:lnTo>
                <a:lnTo>
                  <a:pt x="59150" y="569225"/>
                </a:lnTo>
                <a:lnTo>
                  <a:pt x="96774" y="576833"/>
                </a:lnTo>
                <a:lnTo>
                  <a:pt x="1559814" y="576833"/>
                </a:lnTo>
                <a:lnTo>
                  <a:pt x="1597318" y="569225"/>
                </a:lnTo>
                <a:lnTo>
                  <a:pt x="1627822" y="548544"/>
                </a:lnTo>
                <a:lnTo>
                  <a:pt x="1648325" y="518005"/>
                </a:lnTo>
                <a:lnTo>
                  <a:pt x="1655826" y="480822"/>
                </a:lnTo>
                <a:lnTo>
                  <a:pt x="1655826" y="96773"/>
                </a:lnTo>
                <a:lnTo>
                  <a:pt x="1648325" y="59150"/>
                </a:lnTo>
                <a:lnTo>
                  <a:pt x="1627822" y="28384"/>
                </a:lnTo>
                <a:lnTo>
                  <a:pt x="1597318" y="7620"/>
                </a:lnTo>
                <a:lnTo>
                  <a:pt x="1559814" y="0"/>
                </a:lnTo>
                <a:lnTo>
                  <a:pt x="96774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308096" y="6449821"/>
            <a:ext cx="128905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collaborations  </a:t>
            </a:r>
            <a:r>
              <a:rPr sz="1000" spc="-5" dirty="0">
                <a:latin typeface="Arial"/>
                <a:cs typeface="Arial"/>
              </a:rPr>
              <a:t>with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partners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054346" y="6359652"/>
            <a:ext cx="1729105" cy="576580"/>
          </a:xfrm>
          <a:custGeom>
            <a:avLst/>
            <a:gdLst/>
            <a:ahLst/>
            <a:cxnLst/>
            <a:rect l="l" t="t" r="r" b="b"/>
            <a:pathLst>
              <a:path w="1729104" h="576579">
                <a:moveTo>
                  <a:pt x="1728977" y="480060"/>
                </a:moveTo>
                <a:lnTo>
                  <a:pt x="1728977" y="96012"/>
                </a:lnTo>
                <a:lnTo>
                  <a:pt x="1721477" y="58507"/>
                </a:lnTo>
                <a:lnTo>
                  <a:pt x="1700974" y="28003"/>
                </a:lnTo>
                <a:lnTo>
                  <a:pt x="1670470" y="7500"/>
                </a:lnTo>
                <a:lnTo>
                  <a:pt x="1632965" y="0"/>
                </a:lnTo>
                <a:lnTo>
                  <a:pt x="96012" y="0"/>
                </a:lnTo>
                <a:lnTo>
                  <a:pt x="58828" y="7500"/>
                </a:lnTo>
                <a:lnTo>
                  <a:pt x="28289" y="28003"/>
                </a:lnTo>
                <a:lnTo>
                  <a:pt x="7608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608" y="517564"/>
                </a:lnTo>
                <a:lnTo>
                  <a:pt x="28289" y="548068"/>
                </a:lnTo>
                <a:lnTo>
                  <a:pt x="58828" y="568571"/>
                </a:lnTo>
                <a:lnTo>
                  <a:pt x="96012" y="576072"/>
                </a:lnTo>
                <a:lnTo>
                  <a:pt x="1632965" y="576072"/>
                </a:lnTo>
                <a:lnTo>
                  <a:pt x="1670470" y="568571"/>
                </a:lnTo>
                <a:lnTo>
                  <a:pt x="1700974" y="548068"/>
                </a:lnTo>
                <a:lnTo>
                  <a:pt x="1721477" y="517564"/>
                </a:lnTo>
                <a:lnTo>
                  <a:pt x="1728977" y="48006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29200" y="6333744"/>
            <a:ext cx="1729105" cy="577215"/>
          </a:xfrm>
          <a:custGeom>
            <a:avLst/>
            <a:gdLst/>
            <a:ahLst/>
            <a:cxnLst/>
            <a:rect l="l" t="t" r="r" b="b"/>
            <a:pathLst>
              <a:path w="1729104" h="577215">
                <a:moveTo>
                  <a:pt x="1728977" y="480822"/>
                </a:moveTo>
                <a:lnTo>
                  <a:pt x="1728977" y="96773"/>
                </a:lnTo>
                <a:lnTo>
                  <a:pt x="1721369" y="59150"/>
                </a:lnTo>
                <a:lnTo>
                  <a:pt x="1700688" y="28384"/>
                </a:lnTo>
                <a:lnTo>
                  <a:pt x="1670149" y="7620"/>
                </a:lnTo>
                <a:lnTo>
                  <a:pt x="1632965" y="0"/>
                </a:lnTo>
                <a:lnTo>
                  <a:pt x="96012" y="0"/>
                </a:lnTo>
                <a:lnTo>
                  <a:pt x="58507" y="7620"/>
                </a:lnTo>
                <a:lnTo>
                  <a:pt x="28003" y="28384"/>
                </a:lnTo>
                <a:lnTo>
                  <a:pt x="7500" y="59150"/>
                </a:lnTo>
                <a:lnTo>
                  <a:pt x="0" y="96774"/>
                </a:lnTo>
                <a:lnTo>
                  <a:pt x="0" y="480822"/>
                </a:lnTo>
                <a:lnTo>
                  <a:pt x="7500" y="518005"/>
                </a:lnTo>
                <a:lnTo>
                  <a:pt x="28003" y="548544"/>
                </a:lnTo>
                <a:lnTo>
                  <a:pt x="58507" y="569225"/>
                </a:lnTo>
                <a:lnTo>
                  <a:pt x="96012" y="576834"/>
                </a:lnTo>
                <a:lnTo>
                  <a:pt x="1632965" y="576834"/>
                </a:lnTo>
                <a:lnTo>
                  <a:pt x="1670149" y="569225"/>
                </a:lnTo>
                <a:lnTo>
                  <a:pt x="1700688" y="548544"/>
                </a:lnTo>
                <a:lnTo>
                  <a:pt x="1721369" y="518005"/>
                </a:lnTo>
                <a:lnTo>
                  <a:pt x="1728977" y="480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29200" y="6333744"/>
            <a:ext cx="1729105" cy="577215"/>
          </a:xfrm>
          <a:custGeom>
            <a:avLst/>
            <a:gdLst/>
            <a:ahLst/>
            <a:cxnLst/>
            <a:rect l="l" t="t" r="r" b="b"/>
            <a:pathLst>
              <a:path w="1729104" h="577215">
                <a:moveTo>
                  <a:pt x="96012" y="0"/>
                </a:moveTo>
                <a:lnTo>
                  <a:pt x="58507" y="7620"/>
                </a:lnTo>
                <a:lnTo>
                  <a:pt x="28003" y="28384"/>
                </a:lnTo>
                <a:lnTo>
                  <a:pt x="7500" y="59150"/>
                </a:lnTo>
                <a:lnTo>
                  <a:pt x="0" y="96774"/>
                </a:lnTo>
                <a:lnTo>
                  <a:pt x="0" y="480822"/>
                </a:lnTo>
                <a:lnTo>
                  <a:pt x="7500" y="518005"/>
                </a:lnTo>
                <a:lnTo>
                  <a:pt x="28003" y="548544"/>
                </a:lnTo>
                <a:lnTo>
                  <a:pt x="58507" y="569225"/>
                </a:lnTo>
                <a:lnTo>
                  <a:pt x="96012" y="576834"/>
                </a:lnTo>
                <a:lnTo>
                  <a:pt x="1632965" y="576834"/>
                </a:lnTo>
                <a:lnTo>
                  <a:pt x="1670149" y="569225"/>
                </a:lnTo>
                <a:lnTo>
                  <a:pt x="1700688" y="548544"/>
                </a:lnTo>
                <a:lnTo>
                  <a:pt x="1721369" y="518005"/>
                </a:lnTo>
                <a:lnTo>
                  <a:pt x="1728977" y="480822"/>
                </a:lnTo>
                <a:lnTo>
                  <a:pt x="1728977" y="96773"/>
                </a:lnTo>
                <a:lnTo>
                  <a:pt x="1721369" y="59150"/>
                </a:lnTo>
                <a:lnTo>
                  <a:pt x="1700688" y="28384"/>
                </a:lnTo>
                <a:lnTo>
                  <a:pt x="1670149" y="7620"/>
                </a:lnTo>
                <a:lnTo>
                  <a:pt x="1632965" y="0"/>
                </a:lnTo>
                <a:lnTo>
                  <a:pt x="96012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108702" y="6448297"/>
            <a:ext cx="148463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Participate </a:t>
            </a:r>
            <a:r>
              <a:rPr sz="1000" spc="-5" dirty="0">
                <a:latin typeface="Arial"/>
                <a:cs typeface="Arial"/>
              </a:rPr>
              <a:t>in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spc="-5" dirty="0">
                <a:latin typeface="Arial"/>
                <a:cs typeface="Arial"/>
              </a:rPr>
              <a:t>least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10  new initiatives in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FY08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3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302" y="494030"/>
            <a:ext cx="819912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5" dirty="0">
                <a:latin typeface="Arial"/>
                <a:cs typeface="Arial"/>
              </a:rPr>
              <a:t>BSC </a:t>
            </a:r>
            <a:r>
              <a:rPr sz="2800" i="1" dirty="0">
                <a:latin typeface="Arial"/>
                <a:cs typeface="Arial"/>
              </a:rPr>
              <a:t>- </a:t>
            </a:r>
            <a:r>
              <a:rPr sz="2800" i="1" spc="-5" dirty="0">
                <a:latin typeface="Arial"/>
                <a:cs typeface="Arial"/>
              </a:rPr>
              <a:t>THE </a:t>
            </a:r>
            <a:r>
              <a:rPr lang="en-US" sz="2800" i="1" spc="-5" dirty="0" smtClean="0">
                <a:latin typeface="Arial"/>
                <a:cs typeface="Arial"/>
              </a:rPr>
              <a:t>CUSTOMER </a:t>
            </a:r>
            <a:r>
              <a:rPr sz="2800" i="1" spc="-5" dirty="0" smtClean="0">
                <a:latin typeface="Arial"/>
                <a:cs typeface="Arial"/>
              </a:rPr>
              <a:t>PERSPECTIVE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6696" y="1871472"/>
            <a:ext cx="7861554" cy="522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696" y="1871472"/>
            <a:ext cx="7848600" cy="5184775"/>
          </a:xfrm>
          <a:custGeom>
            <a:avLst/>
            <a:gdLst/>
            <a:ahLst/>
            <a:cxnLst/>
            <a:rect l="l" t="t" r="r" b="b"/>
            <a:pathLst>
              <a:path w="7848600" h="5184775">
                <a:moveTo>
                  <a:pt x="864107" y="0"/>
                </a:moveTo>
                <a:lnTo>
                  <a:pt x="816717" y="1279"/>
                </a:lnTo>
                <a:lnTo>
                  <a:pt x="769992" y="5073"/>
                </a:lnTo>
                <a:lnTo>
                  <a:pt x="723999" y="11315"/>
                </a:lnTo>
                <a:lnTo>
                  <a:pt x="678803" y="19940"/>
                </a:lnTo>
                <a:lnTo>
                  <a:pt x="634470" y="30882"/>
                </a:lnTo>
                <a:lnTo>
                  <a:pt x="591068" y="44074"/>
                </a:lnTo>
                <a:lnTo>
                  <a:pt x="548661" y="59450"/>
                </a:lnTo>
                <a:lnTo>
                  <a:pt x="507315" y="76945"/>
                </a:lnTo>
                <a:lnTo>
                  <a:pt x="467098" y="96492"/>
                </a:lnTo>
                <a:lnTo>
                  <a:pt x="428074" y="118025"/>
                </a:lnTo>
                <a:lnTo>
                  <a:pt x="390310" y="141478"/>
                </a:lnTo>
                <a:lnTo>
                  <a:pt x="353872" y="166786"/>
                </a:lnTo>
                <a:lnTo>
                  <a:pt x="318826" y="193882"/>
                </a:lnTo>
                <a:lnTo>
                  <a:pt x="285238" y="222700"/>
                </a:lnTo>
                <a:lnTo>
                  <a:pt x="253174" y="253174"/>
                </a:lnTo>
                <a:lnTo>
                  <a:pt x="222700" y="285238"/>
                </a:lnTo>
                <a:lnTo>
                  <a:pt x="193882" y="318826"/>
                </a:lnTo>
                <a:lnTo>
                  <a:pt x="166786" y="353872"/>
                </a:lnTo>
                <a:lnTo>
                  <a:pt x="141478" y="390310"/>
                </a:lnTo>
                <a:lnTo>
                  <a:pt x="118025" y="428074"/>
                </a:lnTo>
                <a:lnTo>
                  <a:pt x="96492" y="467098"/>
                </a:lnTo>
                <a:lnTo>
                  <a:pt x="76945" y="507315"/>
                </a:lnTo>
                <a:lnTo>
                  <a:pt x="59450" y="548661"/>
                </a:lnTo>
                <a:lnTo>
                  <a:pt x="44074" y="591068"/>
                </a:lnTo>
                <a:lnTo>
                  <a:pt x="30882" y="634470"/>
                </a:lnTo>
                <a:lnTo>
                  <a:pt x="19940" y="678803"/>
                </a:lnTo>
                <a:lnTo>
                  <a:pt x="11315" y="723999"/>
                </a:lnTo>
                <a:lnTo>
                  <a:pt x="5073" y="769992"/>
                </a:lnTo>
                <a:lnTo>
                  <a:pt x="1279" y="816717"/>
                </a:lnTo>
                <a:lnTo>
                  <a:pt x="0" y="864107"/>
                </a:lnTo>
                <a:lnTo>
                  <a:pt x="0" y="4320540"/>
                </a:lnTo>
                <a:lnTo>
                  <a:pt x="1279" y="4368001"/>
                </a:lnTo>
                <a:lnTo>
                  <a:pt x="5073" y="4414788"/>
                </a:lnTo>
                <a:lnTo>
                  <a:pt x="11315" y="4460834"/>
                </a:lnTo>
                <a:lnTo>
                  <a:pt x="19940" y="4506073"/>
                </a:lnTo>
                <a:lnTo>
                  <a:pt x="30882" y="4550441"/>
                </a:lnTo>
                <a:lnTo>
                  <a:pt x="44074" y="4593872"/>
                </a:lnTo>
                <a:lnTo>
                  <a:pt x="59450" y="4636300"/>
                </a:lnTo>
                <a:lnTo>
                  <a:pt x="76945" y="4677659"/>
                </a:lnTo>
                <a:lnTo>
                  <a:pt x="96492" y="4717885"/>
                </a:lnTo>
                <a:lnTo>
                  <a:pt x="118025" y="4756912"/>
                </a:lnTo>
                <a:lnTo>
                  <a:pt x="141478" y="4794673"/>
                </a:lnTo>
                <a:lnTo>
                  <a:pt x="166786" y="4831104"/>
                </a:lnTo>
                <a:lnTo>
                  <a:pt x="193882" y="4866139"/>
                </a:lnTo>
                <a:lnTo>
                  <a:pt x="222700" y="4899712"/>
                </a:lnTo>
                <a:lnTo>
                  <a:pt x="253174" y="4931759"/>
                </a:lnTo>
                <a:lnTo>
                  <a:pt x="285238" y="4962213"/>
                </a:lnTo>
                <a:lnTo>
                  <a:pt x="318826" y="4991008"/>
                </a:lnTo>
                <a:lnTo>
                  <a:pt x="353872" y="5018080"/>
                </a:lnTo>
                <a:lnTo>
                  <a:pt x="390310" y="5043363"/>
                </a:lnTo>
                <a:lnTo>
                  <a:pt x="428074" y="5066791"/>
                </a:lnTo>
                <a:lnTo>
                  <a:pt x="467098" y="5088299"/>
                </a:lnTo>
                <a:lnTo>
                  <a:pt x="507315" y="5107822"/>
                </a:lnTo>
                <a:lnTo>
                  <a:pt x="548661" y="5125293"/>
                </a:lnTo>
                <a:lnTo>
                  <a:pt x="591068" y="5140647"/>
                </a:lnTo>
                <a:lnTo>
                  <a:pt x="634470" y="5153818"/>
                </a:lnTo>
                <a:lnTo>
                  <a:pt x="678803" y="5164742"/>
                </a:lnTo>
                <a:lnTo>
                  <a:pt x="723999" y="5173352"/>
                </a:lnTo>
                <a:lnTo>
                  <a:pt x="769992" y="5179584"/>
                </a:lnTo>
                <a:lnTo>
                  <a:pt x="816717" y="5183371"/>
                </a:lnTo>
                <a:lnTo>
                  <a:pt x="864108" y="5184648"/>
                </a:lnTo>
                <a:lnTo>
                  <a:pt x="6984492" y="5184648"/>
                </a:lnTo>
                <a:lnTo>
                  <a:pt x="7031953" y="5183371"/>
                </a:lnTo>
                <a:lnTo>
                  <a:pt x="7078740" y="5179584"/>
                </a:lnTo>
                <a:lnTo>
                  <a:pt x="7124786" y="5173352"/>
                </a:lnTo>
                <a:lnTo>
                  <a:pt x="7170025" y="5164742"/>
                </a:lnTo>
                <a:lnTo>
                  <a:pt x="7214393" y="5153818"/>
                </a:lnTo>
                <a:lnTo>
                  <a:pt x="7257824" y="5140647"/>
                </a:lnTo>
                <a:lnTo>
                  <a:pt x="7300252" y="5125293"/>
                </a:lnTo>
                <a:lnTo>
                  <a:pt x="7341611" y="5107822"/>
                </a:lnTo>
                <a:lnTo>
                  <a:pt x="7381837" y="5088299"/>
                </a:lnTo>
                <a:lnTo>
                  <a:pt x="7420864" y="5066791"/>
                </a:lnTo>
                <a:lnTo>
                  <a:pt x="7458625" y="5043363"/>
                </a:lnTo>
                <a:lnTo>
                  <a:pt x="7495056" y="5018080"/>
                </a:lnTo>
                <a:lnTo>
                  <a:pt x="7530091" y="4991008"/>
                </a:lnTo>
                <a:lnTo>
                  <a:pt x="7563664" y="4962213"/>
                </a:lnTo>
                <a:lnTo>
                  <a:pt x="7595711" y="4931759"/>
                </a:lnTo>
                <a:lnTo>
                  <a:pt x="7626165" y="4899712"/>
                </a:lnTo>
                <a:lnTo>
                  <a:pt x="7654960" y="4866139"/>
                </a:lnTo>
                <a:lnTo>
                  <a:pt x="7682032" y="4831104"/>
                </a:lnTo>
                <a:lnTo>
                  <a:pt x="7707315" y="4794673"/>
                </a:lnTo>
                <a:lnTo>
                  <a:pt x="7730743" y="4756911"/>
                </a:lnTo>
                <a:lnTo>
                  <a:pt x="7752251" y="4717885"/>
                </a:lnTo>
                <a:lnTo>
                  <a:pt x="7771774" y="4677659"/>
                </a:lnTo>
                <a:lnTo>
                  <a:pt x="7789245" y="4636300"/>
                </a:lnTo>
                <a:lnTo>
                  <a:pt x="7804599" y="4593872"/>
                </a:lnTo>
                <a:lnTo>
                  <a:pt x="7817770" y="4550441"/>
                </a:lnTo>
                <a:lnTo>
                  <a:pt x="7828694" y="4506073"/>
                </a:lnTo>
                <a:lnTo>
                  <a:pt x="7837304" y="4460834"/>
                </a:lnTo>
                <a:lnTo>
                  <a:pt x="7843536" y="4414788"/>
                </a:lnTo>
                <a:lnTo>
                  <a:pt x="7847323" y="4368001"/>
                </a:lnTo>
                <a:lnTo>
                  <a:pt x="7848600" y="4320539"/>
                </a:lnTo>
                <a:lnTo>
                  <a:pt x="7848600" y="864107"/>
                </a:lnTo>
                <a:lnTo>
                  <a:pt x="7847323" y="816717"/>
                </a:lnTo>
                <a:lnTo>
                  <a:pt x="7843536" y="769992"/>
                </a:lnTo>
                <a:lnTo>
                  <a:pt x="7837304" y="723999"/>
                </a:lnTo>
                <a:lnTo>
                  <a:pt x="7828694" y="678803"/>
                </a:lnTo>
                <a:lnTo>
                  <a:pt x="7817770" y="634470"/>
                </a:lnTo>
                <a:lnTo>
                  <a:pt x="7804599" y="591068"/>
                </a:lnTo>
                <a:lnTo>
                  <a:pt x="7789245" y="548661"/>
                </a:lnTo>
                <a:lnTo>
                  <a:pt x="7771774" y="507315"/>
                </a:lnTo>
                <a:lnTo>
                  <a:pt x="7752251" y="467098"/>
                </a:lnTo>
                <a:lnTo>
                  <a:pt x="7730743" y="428074"/>
                </a:lnTo>
                <a:lnTo>
                  <a:pt x="7707315" y="390310"/>
                </a:lnTo>
                <a:lnTo>
                  <a:pt x="7682032" y="353872"/>
                </a:lnTo>
                <a:lnTo>
                  <a:pt x="7654960" y="318826"/>
                </a:lnTo>
                <a:lnTo>
                  <a:pt x="7626165" y="285238"/>
                </a:lnTo>
                <a:lnTo>
                  <a:pt x="7595711" y="253174"/>
                </a:lnTo>
                <a:lnTo>
                  <a:pt x="7563664" y="222700"/>
                </a:lnTo>
                <a:lnTo>
                  <a:pt x="7530091" y="193882"/>
                </a:lnTo>
                <a:lnTo>
                  <a:pt x="7495056" y="166786"/>
                </a:lnTo>
                <a:lnTo>
                  <a:pt x="7458625" y="141478"/>
                </a:lnTo>
                <a:lnTo>
                  <a:pt x="7420863" y="118025"/>
                </a:lnTo>
                <a:lnTo>
                  <a:pt x="7381837" y="96492"/>
                </a:lnTo>
                <a:lnTo>
                  <a:pt x="7341611" y="76945"/>
                </a:lnTo>
                <a:lnTo>
                  <a:pt x="7300252" y="59450"/>
                </a:lnTo>
                <a:lnTo>
                  <a:pt x="7257824" y="44074"/>
                </a:lnTo>
                <a:lnTo>
                  <a:pt x="7214393" y="30882"/>
                </a:lnTo>
                <a:lnTo>
                  <a:pt x="7170025" y="19940"/>
                </a:lnTo>
                <a:lnTo>
                  <a:pt x="7124786" y="11315"/>
                </a:lnTo>
                <a:lnTo>
                  <a:pt x="7078740" y="5073"/>
                </a:lnTo>
                <a:lnTo>
                  <a:pt x="7031953" y="1279"/>
                </a:lnTo>
                <a:lnTo>
                  <a:pt x="6984492" y="0"/>
                </a:lnTo>
                <a:lnTo>
                  <a:pt x="86410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6054" y="1338072"/>
            <a:ext cx="888491" cy="10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6054" y="1338072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5903"/>
                </a:moveTo>
                <a:lnTo>
                  <a:pt x="215645" y="755903"/>
                </a:lnTo>
                <a:lnTo>
                  <a:pt x="215645" y="0"/>
                </a:lnTo>
                <a:lnTo>
                  <a:pt x="647700" y="0"/>
                </a:lnTo>
                <a:lnTo>
                  <a:pt x="647700" y="755903"/>
                </a:lnTo>
                <a:lnTo>
                  <a:pt x="863345" y="755903"/>
                </a:lnTo>
                <a:lnTo>
                  <a:pt x="431291" y="1008126"/>
                </a:lnTo>
                <a:lnTo>
                  <a:pt x="0" y="755903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3530" y="1006602"/>
            <a:ext cx="1645920" cy="829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3530" y="1006602"/>
            <a:ext cx="1621155" cy="791845"/>
          </a:xfrm>
          <a:custGeom>
            <a:avLst/>
            <a:gdLst/>
            <a:ahLst/>
            <a:cxnLst/>
            <a:rect l="l" t="t" r="r" b="b"/>
            <a:pathLst>
              <a:path w="1621155" h="791844">
                <a:moveTo>
                  <a:pt x="810006" y="0"/>
                </a:moveTo>
                <a:lnTo>
                  <a:pt x="746712" y="1193"/>
                </a:lnTo>
                <a:lnTo>
                  <a:pt x="684749" y="4713"/>
                </a:lnTo>
                <a:lnTo>
                  <a:pt x="624297" y="10472"/>
                </a:lnTo>
                <a:lnTo>
                  <a:pt x="565537" y="18382"/>
                </a:lnTo>
                <a:lnTo>
                  <a:pt x="508649" y="28353"/>
                </a:lnTo>
                <a:lnTo>
                  <a:pt x="453812" y="40299"/>
                </a:lnTo>
                <a:lnTo>
                  <a:pt x="401207" y="54130"/>
                </a:lnTo>
                <a:lnTo>
                  <a:pt x="351014" y="69758"/>
                </a:lnTo>
                <a:lnTo>
                  <a:pt x="303413" y="87094"/>
                </a:lnTo>
                <a:lnTo>
                  <a:pt x="258585" y="106051"/>
                </a:lnTo>
                <a:lnTo>
                  <a:pt x="216710" y="126540"/>
                </a:lnTo>
                <a:lnTo>
                  <a:pt x="177968" y="148472"/>
                </a:lnTo>
                <a:lnTo>
                  <a:pt x="142538" y="171759"/>
                </a:lnTo>
                <a:lnTo>
                  <a:pt x="110602" y="196313"/>
                </a:lnTo>
                <a:lnTo>
                  <a:pt x="82340" y="222046"/>
                </a:lnTo>
                <a:lnTo>
                  <a:pt x="37556" y="276693"/>
                </a:lnTo>
                <a:lnTo>
                  <a:pt x="9629" y="334993"/>
                </a:lnTo>
                <a:lnTo>
                  <a:pt x="0" y="396239"/>
                </a:lnTo>
                <a:lnTo>
                  <a:pt x="2437" y="427182"/>
                </a:lnTo>
                <a:lnTo>
                  <a:pt x="21395" y="487006"/>
                </a:lnTo>
                <a:lnTo>
                  <a:pt x="57931" y="543501"/>
                </a:lnTo>
                <a:lnTo>
                  <a:pt x="110602" y="595968"/>
                </a:lnTo>
                <a:lnTo>
                  <a:pt x="142538" y="620472"/>
                </a:lnTo>
                <a:lnTo>
                  <a:pt x="177968" y="643707"/>
                </a:lnTo>
                <a:lnTo>
                  <a:pt x="216710" y="665586"/>
                </a:lnTo>
                <a:lnTo>
                  <a:pt x="258585" y="686020"/>
                </a:lnTo>
                <a:lnTo>
                  <a:pt x="303413" y="704923"/>
                </a:lnTo>
                <a:lnTo>
                  <a:pt x="351014" y="722207"/>
                </a:lnTo>
                <a:lnTo>
                  <a:pt x="401207" y="737785"/>
                </a:lnTo>
                <a:lnTo>
                  <a:pt x="453812" y="751569"/>
                </a:lnTo>
                <a:lnTo>
                  <a:pt x="508649" y="763473"/>
                </a:lnTo>
                <a:lnTo>
                  <a:pt x="565537" y="773408"/>
                </a:lnTo>
                <a:lnTo>
                  <a:pt x="624297" y="781287"/>
                </a:lnTo>
                <a:lnTo>
                  <a:pt x="684749" y="787024"/>
                </a:lnTo>
                <a:lnTo>
                  <a:pt x="746712" y="790529"/>
                </a:lnTo>
                <a:lnTo>
                  <a:pt x="810006" y="791718"/>
                </a:lnTo>
                <a:lnTo>
                  <a:pt x="873403" y="790529"/>
                </a:lnTo>
                <a:lnTo>
                  <a:pt x="935460" y="787024"/>
                </a:lnTo>
                <a:lnTo>
                  <a:pt x="995996" y="781287"/>
                </a:lnTo>
                <a:lnTo>
                  <a:pt x="1054832" y="773408"/>
                </a:lnTo>
                <a:lnTo>
                  <a:pt x="1111787" y="763473"/>
                </a:lnTo>
                <a:lnTo>
                  <a:pt x="1166684" y="751569"/>
                </a:lnTo>
                <a:lnTo>
                  <a:pt x="1219341" y="737785"/>
                </a:lnTo>
                <a:lnTo>
                  <a:pt x="1269578" y="722207"/>
                </a:lnTo>
                <a:lnTo>
                  <a:pt x="1317218" y="704923"/>
                </a:lnTo>
                <a:lnTo>
                  <a:pt x="1362078" y="686020"/>
                </a:lnTo>
                <a:lnTo>
                  <a:pt x="1403981" y="665586"/>
                </a:lnTo>
                <a:lnTo>
                  <a:pt x="1442745" y="643707"/>
                </a:lnTo>
                <a:lnTo>
                  <a:pt x="1478193" y="620472"/>
                </a:lnTo>
                <a:lnTo>
                  <a:pt x="1510142" y="595968"/>
                </a:lnTo>
                <a:lnTo>
                  <a:pt x="1538415" y="570282"/>
                </a:lnTo>
                <a:lnTo>
                  <a:pt x="1583211" y="515714"/>
                </a:lnTo>
                <a:lnTo>
                  <a:pt x="1611143" y="457467"/>
                </a:lnTo>
                <a:lnTo>
                  <a:pt x="1620774" y="396239"/>
                </a:lnTo>
                <a:lnTo>
                  <a:pt x="1618336" y="365292"/>
                </a:lnTo>
                <a:lnTo>
                  <a:pt x="1599375" y="305430"/>
                </a:lnTo>
                <a:lnTo>
                  <a:pt x="1562832" y="248868"/>
                </a:lnTo>
                <a:lnTo>
                  <a:pt x="1510142" y="196313"/>
                </a:lnTo>
                <a:lnTo>
                  <a:pt x="1478193" y="171759"/>
                </a:lnTo>
                <a:lnTo>
                  <a:pt x="1442745" y="148472"/>
                </a:lnTo>
                <a:lnTo>
                  <a:pt x="1403981" y="126540"/>
                </a:lnTo>
                <a:lnTo>
                  <a:pt x="1362078" y="106051"/>
                </a:lnTo>
                <a:lnTo>
                  <a:pt x="1317218" y="87094"/>
                </a:lnTo>
                <a:lnTo>
                  <a:pt x="1269578" y="69758"/>
                </a:lnTo>
                <a:lnTo>
                  <a:pt x="1219341" y="54130"/>
                </a:lnTo>
                <a:lnTo>
                  <a:pt x="1166684" y="40299"/>
                </a:lnTo>
                <a:lnTo>
                  <a:pt x="1111787" y="28353"/>
                </a:lnTo>
                <a:lnTo>
                  <a:pt x="1054832" y="18382"/>
                </a:lnTo>
                <a:lnTo>
                  <a:pt x="995996" y="10472"/>
                </a:lnTo>
                <a:lnTo>
                  <a:pt x="935460" y="4713"/>
                </a:lnTo>
                <a:lnTo>
                  <a:pt x="873403" y="1193"/>
                </a:lnTo>
                <a:lnTo>
                  <a:pt x="810006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2100" y="1968245"/>
            <a:ext cx="1656080" cy="504190"/>
          </a:xfrm>
          <a:custGeom>
            <a:avLst/>
            <a:gdLst/>
            <a:ahLst/>
            <a:cxnLst/>
            <a:rect l="l" t="t" r="r" b="b"/>
            <a:pathLst>
              <a:path w="1656080" h="504189">
                <a:moveTo>
                  <a:pt x="1655826" y="419862"/>
                </a:moveTo>
                <a:lnTo>
                  <a:pt x="1655826" y="83820"/>
                </a:lnTo>
                <a:lnTo>
                  <a:pt x="1649265" y="51435"/>
                </a:lnTo>
                <a:lnTo>
                  <a:pt x="1631346" y="24765"/>
                </a:lnTo>
                <a:lnTo>
                  <a:pt x="1604712" y="6667"/>
                </a:lnTo>
                <a:lnTo>
                  <a:pt x="1572005" y="0"/>
                </a:lnTo>
                <a:lnTo>
                  <a:pt x="83819" y="0"/>
                </a:lnTo>
                <a:lnTo>
                  <a:pt x="51113" y="6667"/>
                </a:lnTo>
                <a:lnTo>
                  <a:pt x="24479" y="24765"/>
                </a:lnTo>
                <a:lnTo>
                  <a:pt x="6560" y="51435"/>
                </a:lnTo>
                <a:lnTo>
                  <a:pt x="0" y="83820"/>
                </a:lnTo>
                <a:lnTo>
                  <a:pt x="0" y="419862"/>
                </a:lnTo>
                <a:lnTo>
                  <a:pt x="6560" y="452247"/>
                </a:lnTo>
                <a:lnTo>
                  <a:pt x="24479" y="478917"/>
                </a:lnTo>
                <a:lnTo>
                  <a:pt x="51113" y="497014"/>
                </a:lnTo>
                <a:lnTo>
                  <a:pt x="83819" y="503682"/>
                </a:lnTo>
                <a:lnTo>
                  <a:pt x="1572005" y="503681"/>
                </a:lnTo>
                <a:lnTo>
                  <a:pt x="1604712" y="497014"/>
                </a:lnTo>
                <a:lnTo>
                  <a:pt x="1631346" y="478916"/>
                </a:lnTo>
                <a:lnTo>
                  <a:pt x="1649265" y="452246"/>
                </a:lnTo>
                <a:lnTo>
                  <a:pt x="1655826" y="41986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953" y="1943100"/>
            <a:ext cx="1656080" cy="502920"/>
          </a:xfrm>
          <a:custGeom>
            <a:avLst/>
            <a:gdLst/>
            <a:ahLst/>
            <a:cxnLst/>
            <a:rect l="l" t="t" r="r" b="b"/>
            <a:pathLst>
              <a:path w="1656080" h="502919">
                <a:moveTo>
                  <a:pt x="1655826" y="419099"/>
                </a:moveTo>
                <a:lnTo>
                  <a:pt x="1655826" y="83819"/>
                </a:lnTo>
                <a:lnTo>
                  <a:pt x="1649146" y="51113"/>
                </a:lnTo>
                <a:lnTo>
                  <a:pt x="1630965" y="24479"/>
                </a:lnTo>
                <a:lnTo>
                  <a:pt x="1604069" y="6560"/>
                </a:lnTo>
                <a:lnTo>
                  <a:pt x="1571244" y="0"/>
                </a:lnTo>
                <a:lnTo>
                  <a:pt x="83820" y="0"/>
                </a:ln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19"/>
                </a:lnTo>
                <a:lnTo>
                  <a:pt x="0" y="419100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20" y="502919"/>
                </a:lnTo>
                <a:lnTo>
                  <a:pt x="1571244" y="502919"/>
                </a:lnTo>
                <a:lnTo>
                  <a:pt x="1604069" y="496359"/>
                </a:lnTo>
                <a:lnTo>
                  <a:pt x="1630965" y="478440"/>
                </a:lnTo>
                <a:lnTo>
                  <a:pt x="1649146" y="451806"/>
                </a:lnTo>
                <a:lnTo>
                  <a:pt x="1655826" y="419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6953" y="1943100"/>
            <a:ext cx="1656080" cy="502920"/>
          </a:xfrm>
          <a:custGeom>
            <a:avLst/>
            <a:gdLst/>
            <a:ahLst/>
            <a:cxnLst/>
            <a:rect l="l" t="t" r="r" b="b"/>
            <a:pathLst>
              <a:path w="1656080" h="502919">
                <a:moveTo>
                  <a:pt x="83820" y="0"/>
                </a:move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19"/>
                </a:lnTo>
                <a:lnTo>
                  <a:pt x="0" y="419100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20" y="502919"/>
                </a:lnTo>
                <a:lnTo>
                  <a:pt x="1571244" y="502919"/>
                </a:lnTo>
                <a:lnTo>
                  <a:pt x="1604069" y="496359"/>
                </a:lnTo>
                <a:lnTo>
                  <a:pt x="1630965" y="478440"/>
                </a:lnTo>
                <a:lnTo>
                  <a:pt x="1649146" y="451806"/>
                </a:lnTo>
                <a:lnTo>
                  <a:pt x="1655826" y="419099"/>
                </a:lnTo>
                <a:lnTo>
                  <a:pt x="1655826" y="83819"/>
                </a:lnTo>
                <a:lnTo>
                  <a:pt x="1649146" y="51113"/>
                </a:lnTo>
                <a:lnTo>
                  <a:pt x="1630965" y="24479"/>
                </a:lnTo>
                <a:lnTo>
                  <a:pt x="1604069" y="6560"/>
                </a:lnTo>
                <a:lnTo>
                  <a:pt x="1571244" y="0"/>
                </a:lnTo>
                <a:lnTo>
                  <a:pt x="83820" y="0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2580" y="2557272"/>
            <a:ext cx="1655445" cy="576580"/>
          </a:xfrm>
          <a:custGeom>
            <a:avLst/>
            <a:gdLst/>
            <a:ahLst/>
            <a:cxnLst/>
            <a:rect l="l" t="t" r="r" b="b"/>
            <a:pathLst>
              <a:path w="1655445" h="576580">
                <a:moveTo>
                  <a:pt x="1655064" y="480059"/>
                </a:moveTo>
                <a:lnTo>
                  <a:pt x="1655064" y="96011"/>
                </a:lnTo>
                <a:lnTo>
                  <a:pt x="1647563" y="58828"/>
                </a:lnTo>
                <a:lnTo>
                  <a:pt x="1627060" y="28289"/>
                </a:lnTo>
                <a:lnTo>
                  <a:pt x="1596556" y="7608"/>
                </a:lnTo>
                <a:lnTo>
                  <a:pt x="1559051" y="0"/>
                </a:lnTo>
                <a:lnTo>
                  <a:pt x="96011" y="0"/>
                </a:lnTo>
                <a:lnTo>
                  <a:pt x="58507" y="7608"/>
                </a:lnTo>
                <a:lnTo>
                  <a:pt x="28003" y="28289"/>
                </a:lnTo>
                <a:lnTo>
                  <a:pt x="7500" y="58828"/>
                </a:lnTo>
                <a:lnTo>
                  <a:pt x="0" y="96011"/>
                </a:lnTo>
                <a:lnTo>
                  <a:pt x="0" y="480059"/>
                </a:lnTo>
                <a:lnTo>
                  <a:pt x="7500" y="517564"/>
                </a:lnTo>
                <a:lnTo>
                  <a:pt x="28003" y="548068"/>
                </a:lnTo>
                <a:lnTo>
                  <a:pt x="58507" y="568571"/>
                </a:lnTo>
                <a:lnTo>
                  <a:pt x="96012" y="576071"/>
                </a:lnTo>
                <a:lnTo>
                  <a:pt x="1559052" y="576071"/>
                </a:lnTo>
                <a:lnTo>
                  <a:pt x="1596556" y="568571"/>
                </a:lnTo>
                <a:lnTo>
                  <a:pt x="1627060" y="548068"/>
                </a:lnTo>
                <a:lnTo>
                  <a:pt x="1647563" y="517564"/>
                </a:lnTo>
                <a:lnTo>
                  <a:pt x="1655064" y="48005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6672" y="2532126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80" h="576580">
                <a:moveTo>
                  <a:pt x="1655826" y="480059"/>
                </a:moveTo>
                <a:lnTo>
                  <a:pt x="1655826" y="96011"/>
                </a:lnTo>
                <a:lnTo>
                  <a:pt x="1648325" y="58507"/>
                </a:lnTo>
                <a:lnTo>
                  <a:pt x="1597318" y="7500"/>
                </a:lnTo>
                <a:lnTo>
                  <a:pt x="1559814" y="0"/>
                </a:lnTo>
                <a:lnTo>
                  <a:pt x="96011" y="0"/>
                </a:lnTo>
                <a:lnTo>
                  <a:pt x="58828" y="7500"/>
                </a:lnTo>
                <a:lnTo>
                  <a:pt x="28289" y="28003"/>
                </a:lnTo>
                <a:lnTo>
                  <a:pt x="7608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608" y="517564"/>
                </a:lnTo>
                <a:lnTo>
                  <a:pt x="28289" y="548068"/>
                </a:lnTo>
                <a:lnTo>
                  <a:pt x="58828" y="568571"/>
                </a:lnTo>
                <a:lnTo>
                  <a:pt x="96012" y="576072"/>
                </a:lnTo>
                <a:lnTo>
                  <a:pt x="1559814" y="576071"/>
                </a:lnTo>
                <a:lnTo>
                  <a:pt x="1597318" y="568571"/>
                </a:lnTo>
                <a:lnTo>
                  <a:pt x="1627822" y="548068"/>
                </a:lnTo>
                <a:lnTo>
                  <a:pt x="1648325" y="517564"/>
                </a:lnTo>
                <a:lnTo>
                  <a:pt x="1655826" y="480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6672" y="2532126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80" h="576580">
                <a:moveTo>
                  <a:pt x="96011" y="0"/>
                </a:moveTo>
                <a:lnTo>
                  <a:pt x="58828" y="7500"/>
                </a:lnTo>
                <a:lnTo>
                  <a:pt x="28289" y="28003"/>
                </a:lnTo>
                <a:lnTo>
                  <a:pt x="7608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608" y="517564"/>
                </a:lnTo>
                <a:lnTo>
                  <a:pt x="28289" y="548068"/>
                </a:lnTo>
                <a:lnTo>
                  <a:pt x="58828" y="568571"/>
                </a:lnTo>
                <a:lnTo>
                  <a:pt x="96012" y="576072"/>
                </a:lnTo>
                <a:lnTo>
                  <a:pt x="1559814" y="576071"/>
                </a:lnTo>
                <a:lnTo>
                  <a:pt x="1597318" y="568571"/>
                </a:lnTo>
                <a:lnTo>
                  <a:pt x="1627822" y="548068"/>
                </a:lnTo>
                <a:lnTo>
                  <a:pt x="1648325" y="517564"/>
                </a:lnTo>
                <a:lnTo>
                  <a:pt x="1655826" y="480059"/>
                </a:lnTo>
                <a:lnTo>
                  <a:pt x="1655826" y="96011"/>
                </a:lnTo>
                <a:lnTo>
                  <a:pt x="1648325" y="58507"/>
                </a:lnTo>
                <a:lnTo>
                  <a:pt x="1627822" y="28003"/>
                </a:lnTo>
                <a:lnTo>
                  <a:pt x="1597318" y="7500"/>
                </a:lnTo>
                <a:lnTo>
                  <a:pt x="1559814" y="0"/>
                </a:lnTo>
                <a:lnTo>
                  <a:pt x="96011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9271" y="2557272"/>
            <a:ext cx="1657350" cy="1140460"/>
          </a:xfrm>
          <a:custGeom>
            <a:avLst/>
            <a:gdLst/>
            <a:ahLst/>
            <a:cxnLst/>
            <a:rect l="l" t="t" r="r" b="b"/>
            <a:pathLst>
              <a:path w="1657350" h="1140460">
                <a:moveTo>
                  <a:pt x="1657350" y="950213"/>
                </a:moveTo>
                <a:lnTo>
                  <a:pt x="1657350" y="190499"/>
                </a:lnTo>
                <a:lnTo>
                  <a:pt x="1652358" y="146837"/>
                </a:lnTo>
                <a:lnTo>
                  <a:pt x="1638128" y="106746"/>
                </a:lnTo>
                <a:lnTo>
                  <a:pt x="1615782" y="71374"/>
                </a:lnTo>
                <a:lnTo>
                  <a:pt x="1586437" y="41867"/>
                </a:lnTo>
                <a:lnTo>
                  <a:pt x="1551214" y="19372"/>
                </a:lnTo>
                <a:lnTo>
                  <a:pt x="1511232" y="5034"/>
                </a:lnTo>
                <a:lnTo>
                  <a:pt x="1467612" y="0"/>
                </a:ln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499"/>
                </a:lnTo>
                <a:lnTo>
                  <a:pt x="0" y="950213"/>
                </a:lnTo>
                <a:lnTo>
                  <a:pt x="5034" y="993594"/>
                </a:lnTo>
                <a:lnTo>
                  <a:pt x="19372" y="1033483"/>
                </a:lnTo>
                <a:lnTo>
                  <a:pt x="41867" y="1068719"/>
                </a:lnTo>
                <a:lnTo>
                  <a:pt x="71374" y="1098144"/>
                </a:lnTo>
                <a:lnTo>
                  <a:pt x="106746" y="1120597"/>
                </a:lnTo>
                <a:lnTo>
                  <a:pt x="146837" y="1134920"/>
                </a:lnTo>
                <a:lnTo>
                  <a:pt x="190500" y="1139952"/>
                </a:lnTo>
                <a:lnTo>
                  <a:pt x="1467612" y="1139952"/>
                </a:lnTo>
                <a:lnTo>
                  <a:pt x="1518179" y="1133146"/>
                </a:lnTo>
                <a:lnTo>
                  <a:pt x="1563539" y="1113959"/>
                </a:lnTo>
                <a:lnTo>
                  <a:pt x="1601914" y="1084230"/>
                </a:lnTo>
                <a:lnTo>
                  <a:pt x="1631526" y="1045802"/>
                </a:lnTo>
                <a:lnTo>
                  <a:pt x="1650597" y="1000516"/>
                </a:lnTo>
                <a:lnTo>
                  <a:pt x="1657350" y="95021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4126" y="2532126"/>
            <a:ext cx="1657350" cy="1140460"/>
          </a:xfrm>
          <a:custGeom>
            <a:avLst/>
            <a:gdLst/>
            <a:ahLst/>
            <a:cxnLst/>
            <a:rect l="l" t="t" r="r" b="b"/>
            <a:pathLst>
              <a:path w="1657350" h="1140460">
                <a:moveTo>
                  <a:pt x="1657350" y="949451"/>
                </a:moveTo>
                <a:lnTo>
                  <a:pt x="1657350" y="189737"/>
                </a:lnTo>
                <a:lnTo>
                  <a:pt x="1650544" y="139435"/>
                </a:lnTo>
                <a:lnTo>
                  <a:pt x="1631357" y="94149"/>
                </a:lnTo>
                <a:lnTo>
                  <a:pt x="1601628" y="55721"/>
                </a:lnTo>
                <a:lnTo>
                  <a:pt x="1563200" y="25992"/>
                </a:lnTo>
                <a:lnTo>
                  <a:pt x="1517914" y="6805"/>
                </a:lnTo>
                <a:lnTo>
                  <a:pt x="1467612" y="0"/>
                </a:lnTo>
                <a:lnTo>
                  <a:pt x="189737" y="0"/>
                </a:lnTo>
                <a:lnTo>
                  <a:pt x="139435" y="6805"/>
                </a:lnTo>
                <a:lnTo>
                  <a:pt x="94149" y="25992"/>
                </a:lnTo>
                <a:lnTo>
                  <a:pt x="55721" y="55721"/>
                </a:lnTo>
                <a:lnTo>
                  <a:pt x="25992" y="94149"/>
                </a:lnTo>
                <a:lnTo>
                  <a:pt x="6805" y="139435"/>
                </a:lnTo>
                <a:lnTo>
                  <a:pt x="0" y="189737"/>
                </a:lnTo>
                <a:lnTo>
                  <a:pt x="0" y="949451"/>
                </a:lnTo>
                <a:lnTo>
                  <a:pt x="5031" y="993114"/>
                </a:lnTo>
                <a:lnTo>
                  <a:pt x="19354" y="1033205"/>
                </a:lnTo>
                <a:lnTo>
                  <a:pt x="41807" y="1068577"/>
                </a:lnTo>
                <a:lnTo>
                  <a:pt x="71232" y="1098084"/>
                </a:lnTo>
                <a:lnTo>
                  <a:pt x="106468" y="1120579"/>
                </a:lnTo>
                <a:lnTo>
                  <a:pt x="146357" y="1134917"/>
                </a:lnTo>
                <a:lnTo>
                  <a:pt x="189737" y="1139952"/>
                </a:lnTo>
                <a:lnTo>
                  <a:pt x="1467612" y="1139952"/>
                </a:lnTo>
                <a:lnTo>
                  <a:pt x="1510992" y="1134917"/>
                </a:lnTo>
                <a:lnTo>
                  <a:pt x="1550881" y="1120579"/>
                </a:lnTo>
                <a:lnTo>
                  <a:pt x="1586117" y="1098084"/>
                </a:lnTo>
                <a:lnTo>
                  <a:pt x="1615542" y="1068577"/>
                </a:lnTo>
                <a:lnTo>
                  <a:pt x="1637995" y="1033205"/>
                </a:lnTo>
                <a:lnTo>
                  <a:pt x="1652318" y="993114"/>
                </a:lnTo>
                <a:lnTo>
                  <a:pt x="1657350" y="949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94126" y="2532126"/>
            <a:ext cx="1657350" cy="1140460"/>
          </a:xfrm>
          <a:custGeom>
            <a:avLst/>
            <a:gdLst/>
            <a:ahLst/>
            <a:cxnLst/>
            <a:rect l="l" t="t" r="r" b="b"/>
            <a:pathLst>
              <a:path w="1657350" h="1140460">
                <a:moveTo>
                  <a:pt x="189737" y="0"/>
                </a:moveTo>
                <a:lnTo>
                  <a:pt x="139435" y="6805"/>
                </a:lnTo>
                <a:lnTo>
                  <a:pt x="94149" y="25992"/>
                </a:lnTo>
                <a:lnTo>
                  <a:pt x="55721" y="55721"/>
                </a:lnTo>
                <a:lnTo>
                  <a:pt x="25992" y="94149"/>
                </a:lnTo>
                <a:lnTo>
                  <a:pt x="6805" y="139435"/>
                </a:lnTo>
                <a:lnTo>
                  <a:pt x="0" y="189737"/>
                </a:lnTo>
                <a:lnTo>
                  <a:pt x="0" y="949451"/>
                </a:lnTo>
                <a:lnTo>
                  <a:pt x="5031" y="993114"/>
                </a:lnTo>
                <a:lnTo>
                  <a:pt x="19354" y="1033205"/>
                </a:lnTo>
                <a:lnTo>
                  <a:pt x="41807" y="1068577"/>
                </a:lnTo>
                <a:lnTo>
                  <a:pt x="71232" y="1098084"/>
                </a:lnTo>
                <a:lnTo>
                  <a:pt x="106468" y="1120579"/>
                </a:lnTo>
                <a:lnTo>
                  <a:pt x="146357" y="1134917"/>
                </a:lnTo>
                <a:lnTo>
                  <a:pt x="189737" y="1139952"/>
                </a:lnTo>
                <a:lnTo>
                  <a:pt x="1467612" y="1139952"/>
                </a:lnTo>
                <a:lnTo>
                  <a:pt x="1510992" y="1134917"/>
                </a:lnTo>
                <a:lnTo>
                  <a:pt x="1550881" y="1120579"/>
                </a:lnTo>
                <a:lnTo>
                  <a:pt x="1586117" y="1098084"/>
                </a:lnTo>
                <a:lnTo>
                  <a:pt x="1615542" y="1068577"/>
                </a:lnTo>
                <a:lnTo>
                  <a:pt x="1637995" y="1033205"/>
                </a:lnTo>
                <a:lnTo>
                  <a:pt x="1652318" y="993114"/>
                </a:lnTo>
                <a:lnTo>
                  <a:pt x="1657350" y="949451"/>
                </a:lnTo>
                <a:lnTo>
                  <a:pt x="1657350" y="189737"/>
                </a:lnTo>
                <a:lnTo>
                  <a:pt x="1650544" y="139435"/>
                </a:lnTo>
                <a:lnTo>
                  <a:pt x="1631357" y="94149"/>
                </a:lnTo>
                <a:lnTo>
                  <a:pt x="1601628" y="55721"/>
                </a:lnTo>
                <a:lnTo>
                  <a:pt x="1563200" y="25992"/>
                </a:lnTo>
                <a:lnTo>
                  <a:pt x="1517914" y="6805"/>
                </a:lnTo>
                <a:lnTo>
                  <a:pt x="1467612" y="0"/>
                </a:lnTo>
                <a:lnTo>
                  <a:pt x="18973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73628" y="2574290"/>
            <a:ext cx="137668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Customer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Satisfaction  Rating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3628" y="3031490"/>
            <a:ext cx="146621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Customer </a:t>
            </a:r>
            <a:r>
              <a:rPr sz="1000" spc="-10" dirty="0">
                <a:latin typeface="Arial"/>
                <a:cs typeface="Arial"/>
              </a:rPr>
              <a:t>retention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1226" y="2647429"/>
            <a:ext cx="117792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Increase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customer  satisfaction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46726" y="2557272"/>
            <a:ext cx="1657350" cy="1140460"/>
          </a:xfrm>
          <a:custGeom>
            <a:avLst/>
            <a:gdLst/>
            <a:ahLst/>
            <a:cxnLst/>
            <a:rect l="l" t="t" r="r" b="b"/>
            <a:pathLst>
              <a:path w="1657350" h="1140460">
                <a:moveTo>
                  <a:pt x="1657350" y="950213"/>
                </a:moveTo>
                <a:lnTo>
                  <a:pt x="1657350" y="190499"/>
                </a:lnTo>
                <a:lnTo>
                  <a:pt x="1652318" y="146837"/>
                </a:lnTo>
                <a:lnTo>
                  <a:pt x="1637995" y="106746"/>
                </a:lnTo>
                <a:lnTo>
                  <a:pt x="1615542" y="71374"/>
                </a:lnTo>
                <a:lnTo>
                  <a:pt x="1586117" y="41867"/>
                </a:lnTo>
                <a:lnTo>
                  <a:pt x="1550881" y="19372"/>
                </a:lnTo>
                <a:lnTo>
                  <a:pt x="1510992" y="5034"/>
                </a:lnTo>
                <a:lnTo>
                  <a:pt x="1467612" y="0"/>
                </a:lnTo>
                <a:lnTo>
                  <a:pt x="189737" y="0"/>
                </a:lnTo>
                <a:lnTo>
                  <a:pt x="146357" y="5034"/>
                </a:lnTo>
                <a:lnTo>
                  <a:pt x="106468" y="19372"/>
                </a:lnTo>
                <a:lnTo>
                  <a:pt x="71232" y="41867"/>
                </a:lnTo>
                <a:lnTo>
                  <a:pt x="41807" y="71374"/>
                </a:lnTo>
                <a:lnTo>
                  <a:pt x="19354" y="106746"/>
                </a:lnTo>
                <a:lnTo>
                  <a:pt x="5031" y="146837"/>
                </a:lnTo>
                <a:lnTo>
                  <a:pt x="0" y="190499"/>
                </a:lnTo>
                <a:lnTo>
                  <a:pt x="0" y="950213"/>
                </a:lnTo>
                <a:lnTo>
                  <a:pt x="6805" y="1000516"/>
                </a:lnTo>
                <a:lnTo>
                  <a:pt x="25992" y="1045802"/>
                </a:lnTo>
                <a:lnTo>
                  <a:pt x="55721" y="1084230"/>
                </a:lnTo>
                <a:lnTo>
                  <a:pt x="94149" y="1113959"/>
                </a:lnTo>
                <a:lnTo>
                  <a:pt x="139435" y="1133146"/>
                </a:lnTo>
                <a:lnTo>
                  <a:pt x="189737" y="1139952"/>
                </a:lnTo>
                <a:lnTo>
                  <a:pt x="1467612" y="1139951"/>
                </a:lnTo>
                <a:lnTo>
                  <a:pt x="1517914" y="1133146"/>
                </a:lnTo>
                <a:lnTo>
                  <a:pt x="1563200" y="1113959"/>
                </a:lnTo>
                <a:lnTo>
                  <a:pt x="1601628" y="1084230"/>
                </a:lnTo>
                <a:lnTo>
                  <a:pt x="1631357" y="1045802"/>
                </a:lnTo>
                <a:lnTo>
                  <a:pt x="1650544" y="1000516"/>
                </a:lnTo>
                <a:lnTo>
                  <a:pt x="1657350" y="95021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1579" y="2532126"/>
            <a:ext cx="1657350" cy="1140460"/>
          </a:xfrm>
          <a:custGeom>
            <a:avLst/>
            <a:gdLst/>
            <a:ahLst/>
            <a:cxnLst/>
            <a:rect l="l" t="t" r="r" b="b"/>
            <a:pathLst>
              <a:path w="1657350" h="1140460">
                <a:moveTo>
                  <a:pt x="1657350" y="949451"/>
                </a:moveTo>
                <a:lnTo>
                  <a:pt x="1657350" y="189737"/>
                </a:lnTo>
                <a:lnTo>
                  <a:pt x="1652315" y="146357"/>
                </a:lnTo>
                <a:lnTo>
                  <a:pt x="1637977" y="106468"/>
                </a:lnTo>
                <a:lnTo>
                  <a:pt x="1615482" y="71232"/>
                </a:lnTo>
                <a:lnTo>
                  <a:pt x="1585975" y="41807"/>
                </a:lnTo>
                <a:lnTo>
                  <a:pt x="1550603" y="19354"/>
                </a:lnTo>
                <a:lnTo>
                  <a:pt x="1510512" y="5031"/>
                </a:lnTo>
                <a:lnTo>
                  <a:pt x="1466850" y="0"/>
                </a:lnTo>
                <a:lnTo>
                  <a:pt x="189737" y="0"/>
                </a:lnTo>
                <a:lnTo>
                  <a:pt x="139170" y="6805"/>
                </a:lnTo>
                <a:lnTo>
                  <a:pt x="93810" y="25992"/>
                </a:lnTo>
                <a:lnTo>
                  <a:pt x="55435" y="55721"/>
                </a:lnTo>
                <a:lnTo>
                  <a:pt x="25823" y="94149"/>
                </a:lnTo>
                <a:lnTo>
                  <a:pt x="6752" y="139435"/>
                </a:lnTo>
                <a:lnTo>
                  <a:pt x="0" y="189737"/>
                </a:lnTo>
                <a:lnTo>
                  <a:pt x="0" y="949451"/>
                </a:lnTo>
                <a:lnTo>
                  <a:pt x="4991" y="993114"/>
                </a:lnTo>
                <a:lnTo>
                  <a:pt x="19221" y="1033205"/>
                </a:lnTo>
                <a:lnTo>
                  <a:pt x="41567" y="1068577"/>
                </a:lnTo>
                <a:lnTo>
                  <a:pt x="70912" y="1098084"/>
                </a:lnTo>
                <a:lnTo>
                  <a:pt x="106135" y="1120579"/>
                </a:lnTo>
                <a:lnTo>
                  <a:pt x="146117" y="1134917"/>
                </a:lnTo>
                <a:lnTo>
                  <a:pt x="189737" y="1139952"/>
                </a:lnTo>
                <a:lnTo>
                  <a:pt x="1466850" y="1139951"/>
                </a:lnTo>
                <a:lnTo>
                  <a:pt x="1510512" y="1134917"/>
                </a:lnTo>
                <a:lnTo>
                  <a:pt x="1550603" y="1120579"/>
                </a:lnTo>
                <a:lnTo>
                  <a:pt x="1585975" y="1098084"/>
                </a:lnTo>
                <a:lnTo>
                  <a:pt x="1615482" y="1068577"/>
                </a:lnTo>
                <a:lnTo>
                  <a:pt x="1637977" y="1033205"/>
                </a:lnTo>
                <a:lnTo>
                  <a:pt x="1652315" y="993114"/>
                </a:lnTo>
                <a:lnTo>
                  <a:pt x="1657350" y="949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1579" y="2532126"/>
            <a:ext cx="1657350" cy="1140460"/>
          </a:xfrm>
          <a:custGeom>
            <a:avLst/>
            <a:gdLst/>
            <a:ahLst/>
            <a:cxnLst/>
            <a:rect l="l" t="t" r="r" b="b"/>
            <a:pathLst>
              <a:path w="1657350" h="1140460">
                <a:moveTo>
                  <a:pt x="189737" y="0"/>
                </a:moveTo>
                <a:lnTo>
                  <a:pt x="139170" y="6805"/>
                </a:lnTo>
                <a:lnTo>
                  <a:pt x="93810" y="25992"/>
                </a:lnTo>
                <a:lnTo>
                  <a:pt x="55435" y="55721"/>
                </a:lnTo>
                <a:lnTo>
                  <a:pt x="25823" y="94149"/>
                </a:lnTo>
                <a:lnTo>
                  <a:pt x="6752" y="139435"/>
                </a:lnTo>
                <a:lnTo>
                  <a:pt x="0" y="189737"/>
                </a:lnTo>
                <a:lnTo>
                  <a:pt x="0" y="949451"/>
                </a:lnTo>
                <a:lnTo>
                  <a:pt x="4991" y="993114"/>
                </a:lnTo>
                <a:lnTo>
                  <a:pt x="19221" y="1033205"/>
                </a:lnTo>
                <a:lnTo>
                  <a:pt x="41567" y="1068577"/>
                </a:lnTo>
                <a:lnTo>
                  <a:pt x="70912" y="1098084"/>
                </a:lnTo>
                <a:lnTo>
                  <a:pt x="106135" y="1120579"/>
                </a:lnTo>
                <a:lnTo>
                  <a:pt x="146117" y="1134917"/>
                </a:lnTo>
                <a:lnTo>
                  <a:pt x="189737" y="1139952"/>
                </a:lnTo>
                <a:lnTo>
                  <a:pt x="1466850" y="1139951"/>
                </a:lnTo>
                <a:lnTo>
                  <a:pt x="1510512" y="1134917"/>
                </a:lnTo>
                <a:lnTo>
                  <a:pt x="1550603" y="1120579"/>
                </a:lnTo>
                <a:lnTo>
                  <a:pt x="1585975" y="1098084"/>
                </a:lnTo>
                <a:lnTo>
                  <a:pt x="1615482" y="1068577"/>
                </a:lnTo>
                <a:lnTo>
                  <a:pt x="1637977" y="1033205"/>
                </a:lnTo>
                <a:lnTo>
                  <a:pt x="1652315" y="993114"/>
                </a:lnTo>
                <a:lnTo>
                  <a:pt x="1657350" y="949451"/>
                </a:lnTo>
                <a:lnTo>
                  <a:pt x="1657350" y="189737"/>
                </a:lnTo>
                <a:lnTo>
                  <a:pt x="1652315" y="146357"/>
                </a:lnTo>
                <a:lnTo>
                  <a:pt x="1637977" y="106468"/>
                </a:lnTo>
                <a:lnTo>
                  <a:pt x="1615482" y="71232"/>
                </a:lnTo>
                <a:lnTo>
                  <a:pt x="1585975" y="41807"/>
                </a:lnTo>
                <a:lnTo>
                  <a:pt x="1550603" y="19354"/>
                </a:lnTo>
                <a:lnTo>
                  <a:pt x="1510512" y="5031"/>
                </a:lnTo>
                <a:lnTo>
                  <a:pt x="1466850" y="0"/>
                </a:lnTo>
                <a:lnTo>
                  <a:pt x="18973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66029" y="2645917"/>
            <a:ext cx="150304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Improve </a:t>
            </a:r>
            <a:r>
              <a:rPr sz="1000" spc="-10" dirty="0">
                <a:latin typeface="Arial"/>
                <a:cs typeface="Arial"/>
              </a:rPr>
              <a:t>customer </a:t>
            </a:r>
            <a:r>
              <a:rPr sz="1000" spc="-5" dirty="0">
                <a:latin typeface="Arial"/>
                <a:cs typeface="Arial"/>
              </a:rPr>
              <a:t>rating 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10" dirty="0">
                <a:latin typeface="Arial"/>
                <a:cs typeface="Arial"/>
              </a:rPr>
              <a:t>10%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FY08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6029" y="3103117"/>
            <a:ext cx="146939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Increase </a:t>
            </a:r>
            <a:r>
              <a:rPr sz="1000" spc="-5" dirty="0">
                <a:latin typeface="Arial"/>
                <a:cs typeface="Arial"/>
              </a:rPr>
              <a:t>no of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repeated  </a:t>
            </a:r>
            <a:r>
              <a:rPr sz="1000" spc="-10" dirty="0">
                <a:latin typeface="Arial"/>
                <a:cs typeface="Arial"/>
              </a:rPr>
              <a:t>customer </a:t>
            </a:r>
            <a:r>
              <a:rPr sz="1000" spc="-5" dirty="0">
                <a:latin typeface="Arial"/>
                <a:cs typeface="Arial"/>
              </a:rPr>
              <a:t>orders by </a:t>
            </a:r>
            <a:r>
              <a:rPr sz="1000" spc="-10" dirty="0">
                <a:latin typeface="Arial"/>
                <a:cs typeface="Arial"/>
              </a:rPr>
              <a:t>10%  </a:t>
            </a:r>
            <a:r>
              <a:rPr sz="1000" spc="-5" dirty="0">
                <a:latin typeface="Arial"/>
                <a:cs typeface="Arial"/>
              </a:rPr>
              <a:t>per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year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35251" y="3768852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79" h="576579">
                <a:moveTo>
                  <a:pt x="1655825" y="480060"/>
                </a:moveTo>
                <a:lnTo>
                  <a:pt x="1655825" y="96012"/>
                </a:lnTo>
                <a:lnTo>
                  <a:pt x="1648217" y="58507"/>
                </a:lnTo>
                <a:lnTo>
                  <a:pt x="1627536" y="28003"/>
                </a:lnTo>
                <a:lnTo>
                  <a:pt x="1596997" y="7500"/>
                </a:lnTo>
                <a:lnTo>
                  <a:pt x="1559814" y="0"/>
                </a:lnTo>
                <a:lnTo>
                  <a:pt x="96012" y="0"/>
                </a:ln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500" y="517564"/>
                </a:lnTo>
                <a:lnTo>
                  <a:pt x="28003" y="548068"/>
                </a:lnTo>
                <a:lnTo>
                  <a:pt x="58507" y="568571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6997" y="568571"/>
                </a:lnTo>
                <a:lnTo>
                  <a:pt x="1627536" y="548068"/>
                </a:lnTo>
                <a:lnTo>
                  <a:pt x="1648217" y="517564"/>
                </a:lnTo>
                <a:lnTo>
                  <a:pt x="1655825" y="48006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9344" y="3742944"/>
            <a:ext cx="1656080" cy="577215"/>
          </a:xfrm>
          <a:custGeom>
            <a:avLst/>
            <a:gdLst/>
            <a:ahLst/>
            <a:cxnLst/>
            <a:rect l="l" t="t" r="r" b="b"/>
            <a:pathLst>
              <a:path w="1656079" h="577214">
                <a:moveTo>
                  <a:pt x="1655826" y="480821"/>
                </a:moveTo>
                <a:lnTo>
                  <a:pt x="1655826" y="96773"/>
                </a:lnTo>
                <a:lnTo>
                  <a:pt x="1648325" y="59150"/>
                </a:lnTo>
                <a:lnTo>
                  <a:pt x="1627822" y="28384"/>
                </a:lnTo>
                <a:lnTo>
                  <a:pt x="1597318" y="7620"/>
                </a:lnTo>
                <a:lnTo>
                  <a:pt x="1559814" y="0"/>
                </a:lnTo>
                <a:lnTo>
                  <a:pt x="96774" y="0"/>
                </a:lnTo>
                <a:lnTo>
                  <a:pt x="59150" y="7619"/>
                </a:lnTo>
                <a:lnTo>
                  <a:pt x="28384" y="28384"/>
                </a:lnTo>
                <a:lnTo>
                  <a:pt x="7619" y="59150"/>
                </a:lnTo>
                <a:lnTo>
                  <a:pt x="0" y="96773"/>
                </a:lnTo>
                <a:lnTo>
                  <a:pt x="0" y="480821"/>
                </a:lnTo>
                <a:lnTo>
                  <a:pt x="7619" y="518005"/>
                </a:lnTo>
                <a:lnTo>
                  <a:pt x="28384" y="548544"/>
                </a:lnTo>
                <a:lnTo>
                  <a:pt x="59150" y="569225"/>
                </a:lnTo>
                <a:lnTo>
                  <a:pt x="96774" y="576833"/>
                </a:lnTo>
                <a:lnTo>
                  <a:pt x="1559814" y="576833"/>
                </a:lnTo>
                <a:lnTo>
                  <a:pt x="1597318" y="569225"/>
                </a:lnTo>
                <a:lnTo>
                  <a:pt x="1627822" y="548544"/>
                </a:lnTo>
                <a:lnTo>
                  <a:pt x="1648325" y="518005"/>
                </a:lnTo>
                <a:lnTo>
                  <a:pt x="1655826" y="480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9344" y="3742944"/>
            <a:ext cx="1656080" cy="577215"/>
          </a:xfrm>
          <a:custGeom>
            <a:avLst/>
            <a:gdLst/>
            <a:ahLst/>
            <a:cxnLst/>
            <a:rect l="l" t="t" r="r" b="b"/>
            <a:pathLst>
              <a:path w="1656079" h="577214">
                <a:moveTo>
                  <a:pt x="96774" y="0"/>
                </a:moveTo>
                <a:lnTo>
                  <a:pt x="59150" y="7619"/>
                </a:lnTo>
                <a:lnTo>
                  <a:pt x="28384" y="28384"/>
                </a:lnTo>
                <a:lnTo>
                  <a:pt x="7619" y="59150"/>
                </a:lnTo>
                <a:lnTo>
                  <a:pt x="0" y="96773"/>
                </a:lnTo>
                <a:lnTo>
                  <a:pt x="0" y="480821"/>
                </a:lnTo>
                <a:lnTo>
                  <a:pt x="7619" y="518005"/>
                </a:lnTo>
                <a:lnTo>
                  <a:pt x="28384" y="548544"/>
                </a:lnTo>
                <a:lnTo>
                  <a:pt x="59150" y="569225"/>
                </a:lnTo>
                <a:lnTo>
                  <a:pt x="96774" y="576833"/>
                </a:lnTo>
                <a:lnTo>
                  <a:pt x="1559814" y="576833"/>
                </a:lnTo>
                <a:lnTo>
                  <a:pt x="1597318" y="569225"/>
                </a:lnTo>
                <a:lnTo>
                  <a:pt x="1627822" y="548544"/>
                </a:lnTo>
                <a:lnTo>
                  <a:pt x="1648325" y="518005"/>
                </a:lnTo>
                <a:lnTo>
                  <a:pt x="1655826" y="480821"/>
                </a:lnTo>
                <a:lnTo>
                  <a:pt x="1655826" y="96773"/>
                </a:lnTo>
                <a:lnTo>
                  <a:pt x="1648325" y="59150"/>
                </a:lnTo>
                <a:lnTo>
                  <a:pt x="1627822" y="28384"/>
                </a:lnTo>
                <a:lnTo>
                  <a:pt x="1597318" y="7620"/>
                </a:lnTo>
                <a:lnTo>
                  <a:pt x="1559814" y="0"/>
                </a:lnTo>
                <a:lnTo>
                  <a:pt x="96774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52270" y="3787394"/>
            <a:ext cx="147320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Cost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&amp;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Time</a:t>
            </a:r>
            <a:r>
              <a:rPr sz="1000" spc="-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Reduction  in Production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&amp;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Maintenance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61944" y="3770376"/>
            <a:ext cx="1657350" cy="895350"/>
          </a:xfrm>
          <a:custGeom>
            <a:avLst/>
            <a:gdLst/>
            <a:ahLst/>
            <a:cxnLst/>
            <a:rect l="l" t="t" r="r" b="b"/>
            <a:pathLst>
              <a:path w="1657350" h="895350">
                <a:moveTo>
                  <a:pt x="1657350" y="745998"/>
                </a:moveTo>
                <a:lnTo>
                  <a:pt x="1657350" y="149351"/>
                </a:lnTo>
                <a:lnTo>
                  <a:pt x="1649797" y="102217"/>
                </a:lnTo>
                <a:lnTo>
                  <a:pt x="1628747" y="61228"/>
                </a:lnTo>
                <a:lnTo>
                  <a:pt x="1596615" y="28870"/>
                </a:lnTo>
                <a:lnTo>
                  <a:pt x="1555815" y="7632"/>
                </a:lnTo>
                <a:lnTo>
                  <a:pt x="1508759" y="0"/>
                </a:lnTo>
                <a:lnTo>
                  <a:pt x="149351" y="0"/>
                </a:lnTo>
                <a:lnTo>
                  <a:pt x="102217" y="7632"/>
                </a:lnTo>
                <a:lnTo>
                  <a:pt x="61228" y="28870"/>
                </a:lnTo>
                <a:lnTo>
                  <a:pt x="28870" y="61228"/>
                </a:lnTo>
                <a:lnTo>
                  <a:pt x="7632" y="102217"/>
                </a:lnTo>
                <a:lnTo>
                  <a:pt x="0" y="149351"/>
                </a:lnTo>
                <a:lnTo>
                  <a:pt x="0" y="745998"/>
                </a:lnTo>
                <a:lnTo>
                  <a:pt x="7632" y="793132"/>
                </a:lnTo>
                <a:lnTo>
                  <a:pt x="28870" y="834121"/>
                </a:lnTo>
                <a:lnTo>
                  <a:pt x="61228" y="866479"/>
                </a:lnTo>
                <a:lnTo>
                  <a:pt x="102217" y="887717"/>
                </a:lnTo>
                <a:lnTo>
                  <a:pt x="149351" y="895350"/>
                </a:lnTo>
                <a:lnTo>
                  <a:pt x="1508759" y="895350"/>
                </a:lnTo>
                <a:lnTo>
                  <a:pt x="1555815" y="887717"/>
                </a:lnTo>
                <a:lnTo>
                  <a:pt x="1596615" y="866479"/>
                </a:lnTo>
                <a:lnTo>
                  <a:pt x="1628747" y="834121"/>
                </a:lnTo>
                <a:lnTo>
                  <a:pt x="1649797" y="793132"/>
                </a:lnTo>
                <a:lnTo>
                  <a:pt x="1657350" y="74599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36797" y="3745229"/>
            <a:ext cx="1657350" cy="895350"/>
          </a:xfrm>
          <a:custGeom>
            <a:avLst/>
            <a:gdLst/>
            <a:ahLst/>
            <a:cxnLst/>
            <a:rect l="l" t="t" r="r" b="b"/>
            <a:pathLst>
              <a:path w="1657350" h="895350">
                <a:moveTo>
                  <a:pt x="1657350" y="745998"/>
                </a:moveTo>
                <a:lnTo>
                  <a:pt x="1657350" y="148590"/>
                </a:lnTo>
                <a:lnTo>
                  <a:pt x="1649717" y="101534"/>
                </a:lnTo>
                <a:lnTo>
                  <a:pt x="1628479" y="60734"/>
                </a:lnTo>
                <a:lnTo>
                  <a:pt x="1596121" y="28602"/>
                </a:lnTo>
                <a:lnTo>
                  <a:pt x="1555132" y="7552"/>
                </a:lnTo>
                <a:lnTo>
                  <a:pt x="1507998" y="0"/>
                </a:lnTo>
                <a:lnTo>
                  <a:pt x="149351" y="0"/>
                </a:lnTo>
                <a:lnTo>
                  <a:pt x="102217" y="7552"/>
                </a:lnTo>
                <a:lnTo>
                  <a:pt x="61228" y="28602"/>
                </a:lnTo>
                <a:lnTo>
                  <a:pt x="28870" y="60734"/>
                </a:lnTo>
                <a:lnTo>
                  <a:pt x="7632" y="101534"/>
                </a:lnTo>
                <a:lnTo>
                  <a:pt x="0" y="148590"/>
                </a:lnTo>
                <a:lnTo>
                  <a:pt x="0" y="745998"/>
                </a:lnTo>
                <a:lnTo>
                  <a:pt x="7632" y="793132"/>
                </a:lnTo>
                <a:lnTo>
                  <a:pt x="28870" y="834121"/>
                </a:lnTo>
                <a:lnTo>
                  <a:pt x="61228" y="866479"/>
                </a:lnTo>
                <a:lnTo>
                  <a:pt x="102217" y="887717"/>
                </a:lnTo>
                <a:lnTo>
                  <a:pt x="149351" y="895350"/>
                </a:lnTo>
                <a:lnTo>
                  <a:pt x="1507998" y="895350"/>
                </a:lnTo>
                <a:lnTo>
                  <a:pt x="1555132" y="887717"/>
                </a:lnTo>
                <a:lnTo>
                  <a:pt x="1596121" y="866479"/>
                </a:lnTo>
                <a:lnTo>
                  <a:pt x="1628479" y="834121"/>
                </a:lnTo>
                <a:lnTo>
                  <a:pt x="1649717" y="793132"/>
                </a:lnTo>
                <a:lnTo>
                  <a:pt x="1657350" y="745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36797" y="3745229"/>
            <a:ext cx="1657350" cy="895350"/>
          </a:xfrm>
          <a:custGeom>
            <a:avLst/>
            <a:gdLst/>
            <a:ahLst/>
            <a:cxnLst/>
            <a:rect l="l" t="t" r="r" b="b"/>
            <a:pathLst>
              <a:path w="1657350" h="895350">
                <a:moveTo>
                  <a:pt x="149351" y="0"/>
                </a:moveTo>
                <a:lnTo>
                  <a:pt x="102217" y="7552"/>
                </a:lnTo>
                <a:lnTo>
                  <a:pt x="61228" y="28602"/>
                </a:lnTo>
                <a:lnTo>
                  <a:pt x="28870" y="60734"/>
                </a:lnTo>
                <a:lnTo>
                  <a:pt x="7632" y="101534"/>
                </a:lnTo>
                <a:lnTo>
                  <a:pt x="0" y="148590"/>
                </a:lnTo>
                <a:lnTo>
                  <a:pt x="0" y="745998"/>
                </a:lnTo>
                <a:lnTo>
                  <a:pt x="7632" y="793132"/>
                </a:lnTo>
                <a:lnTo>
                  <a:pt x="28870" y="834121"/>
                </a:lnTo>
                <a:lnTo>
                  <a:pt x="61228" y="866479"/>
                </a:lnTo>
                <a:lnTo>
                  <a:pt x="102217" y="887717"/>
                </a:lnTo>
                <a:lnTo>
                  <a:pt x="149351" y="895350"/>
                </a:lnTo>
                <a:lnTo>
                  <a:pt x="1507998" y="895350"/>
                </a:lnTo>
                <a:lnTo>
                  <a:pt x="1555132" y="887717"/>
                </a:lnTo>
                <a:lnTo>
                  <a:pt x="1596121" y="866479"/>
                </a:lnTo>
                <a:lnTo>
                  <a:pt x="1628479" y="834121"/>
                </a:lnTo>
                <a:lnTo>
                  <a:pt x="1649717" y="793132"/>
                </a:lnTo>
                <a:lnTo>
                  <a:pt x="1657350" y="745998"/>
                </a:lnTo>
                <a:lnTo>
                  <a:pt x="1657350" y="148590"/>
                </a:lnTo>
                <a:lnTo>
                  <a:pt x="1649717" y="101534"/>
                </a:lnTo>
                <a:lnTo>
                  <a:pt x="1628479" y="60734"/>
                </a:lnTo>
                <a:lnTo>
                  <a:pt x="1596121" y="28602"/>
                </a:lnTo>
                <a:lnTo>
                  <a:pt x="1555132" y="7552"/>
                </a:lnTo>
                <a:lnTo>
                  <a:pt x="1507998" y="0"/>
                </a:lnTo>
                <a:lnTo>
                  <a:pt x="149351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16300" y="3787394"/>
            <a:ext cx="147256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Training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cost for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ground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crews, pilots,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etc(Airbus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Cross Crew Qualification  </a:t>
            </a:r>
            <a:r>
              <a:rPr sz="1000" dirty="0">
                <a:solidFill>
                  <a:srgbClr val="FF3300"/>
                </a:solidFill>
                <a:latin typeface="Arial"/>
                <a:cs typeface="Arial"/>
              </a:rPr>
              <a:t>(CCQ))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89397" y="3770376"/>
            <a:ext cx="1584325" cy="908685"/>
          </a:xfrm>
          <a:custGeom>
            <a:avLst/>
            <a:gdLst/>
            <a:ahLst/>
            <a:cxnLst/>
            <a:rect l="l" t="t" r="r" b="b"/>
            <a:pathLst>
              <a:path w="1584325" h="908685">
                <a:moveTo>
                  <a:pt x="1584198" y="756665"/>
                </a:moveTo>
                <a:lnTo>
                  <a:pt x="1584198" y="150875"/>
                </a:lnTo>
                <a:lnTo>
                  <a:pt x="1576480" y="103290"/>
                </a:lnTo>
                <a:lnTo>
                  <a:pt x="1555010" y="61886"/>
                </a:lnTo>
                <a:lnTo>
                  <a:pt x="1522311" y="29187"/>
                </a:lnTo>
                <a:lnTo>
                  <a:pt x="1480907" y="7717"/>
                </a:lnTo>
                <a:lnTo>
                  <a:pt x="1433322" y="0"/>
                </a:lnTo>
                <a:lnTo>
                  <a:pt x="151637" y="0"/>
                </a:lnTo>
                <a:lnTo>
                  <a:pt x="103680" y="7717"/>
                </a:lnTo>
                <a:lnTo>
                  <a:pt x="62051" y="29187"/>
                </a:lnTo>
                <a:lnTo>
                  <a:pt x="29236" y="61886"/>
                </a:lnTo>
                <a:lnTo>
                  <a:pt x="7723" y="103290"/>
                </a:lnTo>
                <a:lnTo>
                  <a:pt x="0" y="150876"/>
                </a:lnTo>
                <a:lnTo>
                  <a:pt x="0" y="756666"/>
                </a:lnTo>
                <a:lnTo>
                  <a:pt x="7723" y="804623"/>
                </a:lnTo>
                <a:lnTo>
                  <a:pt x="29236" y="846252"/>
                </a:lnTo>
                <a:lnTo>
                  <a:pt x="62051" y="879067"/>
                </a:lnTo>
                <a:lnTo>
                  <a:pt x="103680" y="900580"/>
                </a:lnTo>
                <a:lnTo>
                  <a:pt x="151637" y="908304"/>
                </a:lnTo>
                <a:lnTo>
                  <a:pt x="1433322" y="908303"/>
                </a:lnTo>
                <a:lnTo>
                  <a:pt x="1480907" y="900580"/>
                </a:lnTo>
                <a:lnTo>
                  <a:pt x="1522311" y="879067"/>
                </a:lnTo>
                <a:lnTo>
                  <a:pt x="1555010" y="846252"/>
                </a:lnTo>
                <a:lnTo>
                  <a:pt x="1576480" y="804623"/>
                </a:lnTo>
                <a:lnTo>
                  <a:pt x="1584198" y="75666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64252" y="3745229"/>
            <a:ext cx="1584325" cy="908050"/>
          </a:xfrm>
          <a:custGeom>
            <a:avLst/>
            <a:gdLst/>
            <a:ahLst/>
            <a:cxnLst/>
            <a:rect l="l" t="t" r="r" b="b"/>
            <a:pathLst>
              <a:path w="1584325" h="908050">
                <a:moveTo>
                  <a:pt x="1584198" y="756666"/>
                </a:moveTo>
                <a:lnTo>
                  <a:pt x="1584198" y="150875"/>
                </a:lnTo>
                <a:lnTo>
                  <a:pt x="1576474" y="102998"/>
                </a:lnTo>
                <a:lnTo>
                  <a:pt x="1554961" y="61557"/>
                </a:lnTo>
                <a:lnTo>
                  <a:pt x="1522146" y="28968"/>
                </a:lnTo>
                <a:lnTo>
                  <a:pt x="1480517" y="7644"/>
                </a:lnTo>
                <a:lnTo>
                  <a:pt x="1432560" y="0"/>
                </a:lnTo>
                <a:lnTo>
                  <a:pt x="150875" y="0"/>
                </a:lnTo>
                <a:lnTo>
                  <a:pt x="103290" y="7644"/>
                </a:lnTo>
                <a:lnTo>
                  <a:pt x="61886" y="28968"/>
                </a:lnTo>
                <a:lnTo>
                  <a:pt x="29187" y="61557"/>
                </a:lnTo>
                <a:lnTo>
                  <a:pt x="7717" y="102998"/>
                </a:lnTo>
                <a:lnTo>
                  <a:pt x="0" y="150876"/>
                </a:lnTo>
                <a:lnTo>
                  <a:pt x="0" y="756666"/>
                </a:lnTo>
                <a:lnTo>
                  <a:pt x="7717" y="804251"/>
                </a:lnTo>
                <a:lnTo>
                  <a:pt x="29187" y="845655"/>
                </a:lnTo>
                <a:lnTo>
                  <a:pt x="61886" y="878354"/>
                </a:lnTo>
                <a:lnTo>
                  <a:pt x="103290" y="899824"/>
                </a:lnTo>
                <a:lnTo>
                  <a:pt x="150875" y="907542"/>
                </a:lnTo>
                <a:lnTo>
                  <a:pt x="1432560" y="907542"/>
                </a:lnTo>
                <a:lnTo>
                  <a:pt x="1480517" y="899824"/>
                </a:lnTo>
                <a:lnTo>
                  <a:pt x="1522146" y="878354"/>
                </a:lnTo>
                <a:lnTo>
                  <a:pt x="1554961" y="845655"/>
                </a:lnTo>
                <a:lnTo>
                  <a:pt x="1576474" y="804251"/>
                </a:lnTo>
                <a:lnTo>
                  <a:pt x="1584198" y="756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64252" y="3745229"/>
            <a:ext cx="1584325" cy="908050"/>
          </a:xfrm>
          <a:custGeom>
            <a:avLst/>
            <a:gdLst/>
            <a:ahLst/>
            <a:cxnLst/>
            <a:rect l="l" t="t" r="r" b="b"/>
            <a:pathLst>
              <a:path w="1584325" h="908050">
                <a:moveTo>
                  <a:pt x="150875" y="0"/>
                </a:moveTo>
                <a:lnTo>
                  <a:pt x="103290" y="7644"/>
                </a:lnTo>
                <a:lnTo>
                  <a:pt x="61886" y="28968"/>
                </a:lnTo>
                <a:lnTo>
                  <a:pt x="29187" y="61557"/>
                </a:lnTo>
                <a:lnTo>
                  <a:pt x="7717" y="102998"/>
                </a:lnTo>
                <a:lnTo>
                  <a:pt x="0" y="150876"/>
                </a:lnTo>
                <a:lnTo>
                  <a:pt x="0" y="756666"/>
                </a:lnTo>
                <a:lnTo>
                  <a:pt x="7717" y="804251"/>
                </a:lnTo>
                <a:lnTo>
                  <a:pt x="29187" y="845655"/>
                </a:lnTo>
                <a:lnTo>
                  <a:pt x="61886" y="878354"/>
                </a:lnTo>
                <a:lnTo>
                  <a:pt x="103290" y="899824"/>
                </a:lnTo>
                <a:lnTo>
                  <a:pt x="150875" y="907542"/>
                </a:lnTo>
                <a:lnTo>
                  <a:pt x="1432560" y="907542"/>
                </a:lnTo>
                <a:lnTo>
                  <a:pt x="1480517" y="899824"/>
                </a:lnTo>
                <a:lnTo>
                  <a:pt x="1522146" y="878354"/>
                </a:lnTo>
                <a:lnTo>
                  <a:pt x="1554961" y="845655"/>
                </a:lnTo>
                <a:lnTo>
                  <a:pt x="1576474" y="804251"/>
                </a:lnTo>
                <a:lnTo>
                  <a:pt x="1584198" y="756666"/>
                </a:lnTo>
                <a:lnTo>
                  <a:pt x="1584198" y="150875"/>
                </a:lnTo>
                <a:lnTo>
                  <a:pt x="1576474" y="102998"/>
                </a:lnTo>
                <a:lnTo>
                  <a:pt x="1554961" y="61557"/>
                </a:lnTo>
                <a:lnTo>
                  <a:pt x="1522146" y="28968"/>
                </a:lnTo>
                <a:lnTo>
                  <a:pt x="1480517" y="7644"/>
                </a:lnTo>
                <a:lnTo>
                  <a:pt x="1432560" y="0"/>
                </a:lnTo>
                <a:lnTo>
                  <a:pt x="150875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84270" y="1266444"/>
            <a:ext cx="889253" cy="1046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4270" y="1266444"/>
            <a:ext cx="864235" cy="1008380"/>
          </a:xfrm>
          <a:custGeom>
            <a:avLst/>
            <a:gdLst/>
            <a:ahLst/>
            <a:cxnLst/>
            <a:rect l="l" t="t" r="r" b="b"/>
            <a:pathLst>
              <a:path w="864235" h="1008380">
                <a:moveTo>
                  <a:pt x="0" y="756665"/>
                </a:moveTo>
                <a:lnTo>
                  <a:pt x="216407" y="756665"/>
                </a:lnTo>
                <a:lnTo>
                  <a:pt x="216407" y="0"/>
                </a:lnTo>
                <a:lnTo>
                  <a:pt x="647700" y="0"/>
                </a:lnTo>
                <a:lnTo>
                  <a:pt x="647700" y="756665"/>
                </a:lnTo>
                <a:lnTo>
                  <a:pt x="864107" y="756665"/>
                </a:lnTo>
                <a:lnTo>
                  <a:pt x="432053" y="1008125"/>
                </a:lnTo>
                <a:lnTo>
                  <a:pt x="0" y="756665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43753" y="3830065"/>
            <a:ext cx="1183640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5" dirty="0">
                <a:latin typeface="Meiryo"/>
                <a:cs typeface="Meiryo"/>
              </a:rPr>
              <a:t>❖</a:t>
            </a:r>
            <a:r>
              <a:rPr sz="1000" spc="-25" dirty="0">
                <a:latin typeface="Arial"/>
                <a:cs typeface="Arial"/>
              </a:rPr>
              <a:t>Less </a:t>
            </a:r>
            <a:r>
              <a:rPr sz="1000" spc="-5" dirty="0">
                <a:latin typeface="Arial"/>
                <a:cs typeface="Arial"/>
              </a:rPr>
              <a:t>than 2wks of  training for </a:t>
            </a:r>
            <a:r>
              <a:rPr sz="1000" dirty="0">
                <a:latin typeface="Arial"/>
                <a:cs typeface="Arial"/>
              </a:rPr>
              <a:t>pilot  </a:t>
            </a:r>
            <a:r>
              <a:rPr sz="1000" spc="-5" dirty="0">
                <a:latin typeface="Arial"/>
                <a:cs typeface="Arial"/>
              </a:rPr>
              <a:t>conversion </a:t>
            </a:r>
            <a:r>
              <a:rPr sz="1000" spc="-10" dirty="0">
                <a:latin typeface="Arial"/>
                <a:cs typeface="Arial"/>
              </a:rPr>
              <a:t>and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crew  </a:t>
            </a:r>
            <a:r>
              <a:rPr sz="1000" spc="-5" dirty="0">
                <a:latin typeface="Arial"/>
                <a:cs typeface="Arial"/>
              </a:rPr>
              <a:t>maintenance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01746" y="1006602"/>
            <a:ext cx="1610105" cy="829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01746" y="1006602"/>
            <a:ext cx="1584325" cy="791845"/>
          </a:xfrm>
          <a:custGeom>
            <a:avLst/>
            <a:gdLst/>
            <a:ahLst/>
            <a:cxnLst/>
            <a:rect l="l" t="t" r="r" b="b"/>
            <a:pathLst>
              <a:path w="1584325" h="791844">
                <a:moveTo>
                  <a:pt x="792479" y="0"/>
                </a:moveTo>
                <a:lnTo>
                  <a:pt x="730585" y="1193"/>
                </a:lnTo>
                <a:lnTo>
                  <a:pt x="669986" y="4713"/>
                </a:lnTo>
                <a:lnTo>
                  <a:pt x="610861" y="10472"/>
                </a:lnTo>
                <a:lnTo>
                  <a:pt x="553386" y="18382"/>
                </a:lnTo>
                <a:lnTo>
                  <a:pt x="497737" y="28353"/>
                </a:lnTo>
                <a:lnTo>
                  <a:pt x="444092" y="40299"/>
                </a:lnTo>
                <a:lnTo>
                  <a:pt x="392627" y="54130"/>
                </a:lnTo>
                <a:lnTo>
                  <a:pt x="343519" y="69758"/>
                </a:lnTo>
                <a:lnTo>
                  <a:pt x="296944" y="87094"/>
                </a:lnTo>
                <a:lnTo>
                  <a:pt x="253080" y="106051"/>
                </a:lnTo>
                <a:lnTo>
                  <a:pt x="212102" y="126540"/>
                </a:lnTo>
                <a:lnTo>
                  <a:pt x="174189" y="148472"/>
                </a:lnTo>
                <a:lnTo>
                  <a:pt x="139516" y="171759"/>
                </a:lnTo>
                <a:lnTo>
                  <a:pt x="108260" y="196313"/>
                </a:lnTo>
                <a:lnTo>
                  <a:pt x="56707" y="248868"/>
                </a:lnTo>
                <a:lnTo>
                  <a:pt x="20945" y="305430"/>
                </a:lnTo>
                <a:lnTo>
                  <a:pt x="2386" y="365292"/>
                </a:lnTo>
                <a:lnTo>
                  <a:pt x="0" y="396239"/>
                </a:lnTo>
                <a:lnTo>
                  <a:pt x="2386" y="427182"/>
                </a:lnTo>
                <a:lnTo>
                  <a:pt x="20945" y="487006"/>
                </a:lnTo>
                <a:lnTo>
                  <a:pt x="56707" y="543501"/>
                </a:lnTo>
                <a:lnTo>
                  <a:pt x="108260" y="595968"/>
                </a:lnTo>
                <a:lnTo>
                  <a:pt x="139516" y="620472"/>
                </a:lnTo>
                <a:lnTo>
                  <a:pt x="174189" y="643707"/>
                </a:lnTo>
                <a:lnTo>
                  <a:pt x="212102" y="665586"/>
                </a:lnTo>
                <a:lnTo>
                  <a:pt x="253080" y="686020"/>
                </a:lnTo>
                <a:lnTo>
                  <a:pt x="296944" y="704923"/>
                </a:lnTo>
                <a:lnTo>
                  <a:pt x="343519" y="722207"/>
                </a:lnTo>
                <a:lnTo>
                  <a:pt x="392627" y="737785"/>
                </a:lnTo>
                <a:lnTo>
                  <a:pt x="444092" y="751569"/>
                </a:lnTo>
                <a:lnTo>
                  <a:pt x="497737" y="763473"/>
                </a:lnTo>
                <a:lnTo>
                  <a:pt x="553386" y="773408"/>
                </a:lnTo>
                <a:lnTo>
                  <a:pt x="610861" y="781287"/>
                </a:lnTo>
                <a:lnTo>
                  <a:pt x="669986" y="787024"/>
                </a:lnTo>
                <a:lnTo>
                  <a:pt x="730585" y="790529"/>
                </a:lnTo>
                <a:lnTo>
                  <a:pt x="792479" y="791717"/>
                </a:lnTo>
                <a:lnTo>
                  <a:pt x="854369" y="790529"/>
                </a:lnTo>
                <a:lnTo>
                  <a:pt x="914953" y="787024"/>
                </a:lnTo>
                <a:lnTo>
                  <a:pt x="974055" y="781287"/>
                </a:lnTo>
                <a:lnTo>
                  <a:pt x="1031500" y="773408"/>
                </a:lnTo>
                <a:lnTo>
                  <a:pt x="1087113" y="763473"/>
                </a:lnTo>
                <a:lnTo>
                  <a:pt x="1140716" y="751569"/>
                </a:lnTo>
                <a:lnTo>
                  <a:pt x="1192134" y="737785"/>
                </a:lnTo>
                <a:lnTo>
                  <a:pt x="1241193" y="722207"/>
                </a:lnTo>
                <a:lnTo>
                  <a:pt x="1287715" y="704923"/>
                </a:lnTo>
                <a:lnTo>
                  <a:pt x="1331526" y="686020"/>
                </a:lnTo>
                <a:lnTo>
                  <a:pt x="1372449" y="665586"/>
                </a:lnTo>
                <a:lnTo>
                  <a:pt x="1410308" y="643707"/>
                </a:lnTo>
                <a:lnTo>
                  <a:pt x="1444929" y="620472"/>
                </a:lnTo>
                <a:lnTo>
                  <a:pt x="1476135" y="595968"/>
                </a:lnTo>
                <a:lnTo>
                  <a:pt x="1527599" y="543501"/>
                </a:lnTo>
                <a:lnTo>
                  <a:pt x="1563295" y="487006"/>
                </a:lnTo>
                <a:lnTo>
                  <a:pt x="1581816" y="427182"/>
                </a:lnTo>
                <a:lnTo>
                  <a:pt x="1584198" y="396239"/>
                </a:lnTo>
                <a:lnTo>
                  <a:pt x="1581816" y="365292"/>
                </a:lnTo>
                <a:lnTo>
                  <a:pt x="1563295" y="305430"/>
                </a:lnTo>
                <a:lnTo>
                  <a:pt x="1527599" y="248868"/>
                </a:lnTo>
                <a:lnTo>
                  <a:pt x="1476135" y="196313"/>
                </a:lnTo>
                <a:lnTo>
                  <a:pt x="1444929" y="171759"/>
                </a:lnTo>
                <a:lnTo>
                  <a:pt x="1410308" y="148472"/>
                </a:lnTo>
                <a:lnTo>
                  <a:pt x="1372449" y="126540"/>
                </a:lnTo>
                <a:lnTo>
                  <a:pt x="1331526" y="106051"/>
                </a:lnTo>
                <a:lnTo>
                  <a:pt x="1287715" y="87094"/>
                </a:lnTo>
                <a:lnTo>
                  <a:pt x="1241193" y="69758"/>
                </a:lnTo>
                <a:lnTo>
                  <a:pt x="1192134" y="54130"/>
                </a:lnTo>
                <a:lnTo>
                  <a:pt x="1140716" y="40299"/>
                </a:lnTo>
                <a:lnTo>
                  <a:pt x="1087113" y="28353"/>
                </a:lnTo>
                <a:lnTo>
                  <a:pt x="1031500" y="18382"/>
                </a:lnTo>
                <a:lnTo>
                  <a:pt x="974055" y="10472"/>
                </a:lnTo>
                <a:lnTo>
                  <a:pt x="914953" y="4713"/>
                </a:lnTo>
                <a:lnTo>
                  <a:pt x="854369" y="1193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635755" y="1289050"/>
            <a:ext cx="94170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93049" y="1198371"/>
            <a:ext cx="105283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240" marR="5080" indent="-257175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STRATEGIC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320796" y="1981200"/>
            <a:ext cx="1657350" cy="502920"/>
          </a:xfrm>
          <a:custGeom>
            <a:avLst/>
            <a:gdLst/>
            <a:ahLst/>
            <a:cxnLst/>
            <a:rect l="l" t="t" r="r" b="b"/>
            <a:pathLst>
              <a:path w="1657350" h="502919">
                <a:moveTo>
                  <a:pt x="1657350" y="419099"/>
                </a:moveTo>
                <a:lnTo>
                  <a:pt x="1657350" y="83819"/>
                </a:lnTo>
                <a:lnTo>
                  <a:pt x="1650789" y="51113"/>
                </a:lnTo>
                <a:lnTo>
                  <a:pt x="1632870" y="24479"/>
                </a:lnTo>
                <a:lnTo>
                  <a:pt x="1606236" y="6560"/>
                </a:lnTo>
                <a:lnTo>
                  <a:pt x="1573529" y="0"/>
                </a:lnTo>
                <a:lnTo>
                  <a:pt x="83819" y="0"/>
                </a:lnTo>
                <a:lnTo>
                  <a:pt x="51435" y="6560"/>
                </a:lnTo>
                <a:lnTo>
                  <a:pt x="24765" y="24479"/>
                </a:lnTo>
                <a:lnTo>
                  <a:pt x="6667" y="51113"/>
                </a:lnTo>
                <a:lnTo>
                  <a:pt x="0" y="83819"/>
                </a:lnTo>
                <a:lnTo>
                  <a:pt x="0" y="419099"/>
                </a:lnTo>
                <a:lnTo>
                  <a:pt x="6667" y="451806"/>
                </a:lnTo>
                <a:lnTo>
                  <a:pt x="24764" y="478440"/>
                </a:lnTo>
                <a:lnTo>
                  <a:pt x="51434" y="496359"/>
                </a:lnTo>
                <a:lnTo>
                  <a:pt x="83819" y="502919"/>
                </a:lnTo>
                <a:lnTo>
                  <a:pt x="1573529" y="502919"/>
                </a:lnTo>
                <a:lnTo>
                  <a:pt x="1606236" y="496359"/>
                </a:lnTo>
                <a:lnTo>
                  <a:pt x="1632870" y="478440"/>
                </a:lnTo>
                <a:lnTo>
                  <a:pt x="1650789" y="451806"/>
                </a:lnTo>
                <a:lnTo>
                  <a:pt x="1657350" y="41909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95650" y="1956054"/>
            <a:ext cx="1657350" cy="502920"/>
          </a:xfrm>
          <a:custGeom>
            <a:avLst/>
            <a:gdLst/>
            <a:ahLst/>
            <a:cxnLst/>
            <a:rect l="l" t="t" r="r" b="b"/>
            <a:pathLst>
              <a:path w="1657350" h="502919">
                <a:moveTo>
                  <a:pt x="1657350" y="419100"/>
                </a:moveTo>
                <a:lnTo>
                  <a:pt x="1657350" y="83819"/>
                </a:lnTo>
                <a:lnTo>
                  <a:pt x="1650789" y="51113"/>
                </a:lnTo>
                <a:lnTo>
                  <a:pt x="1632870" y="24479"/>
                </a:lnTo>
                <a:lnTo>
                  <a:pt x="1606236" y="6560"/>
                </a:lnTo>
                <a:lnTo>
                  <a:pt x="1573529" y="0"/>
                </a:lnTo>
                <a:lnTo>
                  <a:pt x="83820" y="0"/>
                </a:ln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19"/>
                </a:lnTo>
                <a:lnTo>
                  <a:pt x="0" y="419100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20" y="502919"/>
                </a:lnTo>
                <a:lnTo>
                  <a:pt x="1573529" y="502919"/>
                </a:lnTo>
                <a:lnTo>
                  <a:pt x="1606236" y="496359"/>
                </a:lnTo>
                <a:lnTo>
                  <a:pt x="1632870" y="478440"/>
                </a:lnTo>
                <a:lnTo>
                  <a:pt x="1650789" y="451806"/>
                </a:lnTo>
                <a:lnTo>
                  <a:pt x="1657350" y="41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95650" y="1956054"/>
            <a:ext cx="1657350" cy="502920"/>
          </a:xfrm>
          <a:custGeom>
            <a:avLst/>
            <a:gdLst/>
            <a:ahLst/>
            <a:cxnLst/>
            <a:rect l="l" t="t" r="r" b="b"/>
            <a:pathLst>
              <a:path w="1657350" h="502919">
                <a:moveTo>
                  <a:pt x="83820" y="0"/>
                </a:move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19"/>
                </a:lnTo>
                <a:lnTo>
                  <a:pt x="0" y="419100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20" y="502919"/>
                </a:lnTo>
                <a:lnTo>
                  <a:pt x="1573529" y="502919"/>
                </a:lnTo>
                <a:lnTo>
                  <a:pt x="1606236" y="496359"/>
                </a:lnTo>
                <a:lnTo>
                  <a:pt x="1632870" y="478440"/>
                </a:lnTo>
                <a:lnTo>
                  <a:pt x="1650789" y="451806"/>
                </a:lnTo>
                <a:lnTo>
                  <a:pt x="1657350" y="419100"/>
                </a:lnTo>
                <a:lnTo>
                  <a:pt x="1657350" y="83819"/>
                </a:lnTo>
                <a:lnTo>
                  <a:pt x="1650789" y="51113"/>
                </a:lnTo>
                <a:lnTo>
                  <a:pt x="1632870" y="24479"/>
                </a:lnTo>
                <a:lnTo>
                  <a:pt x="1606236" y="6560"/>
                </a:lnTo>
                <a:lnTo>
                  <a:pt x="1573529" y="0"/>
                </a:lnTo>
                <a:lnTo>
                  <a:pt x="83820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38576" y="1998217"/>
            <a:ext cx="143700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Maintenance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downtime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40096" y="1266444"/>
            <a:ext cx="889253" cy="1046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40096" y="1266444"/>
            <a:ext cx="864235" cy="1008380"/>
          </a:xfrm>
          <a:custGeom>
            <a:avLst/>
            <a:gdLst/>
            <a:ahLst/>
            <a:cxnLst/>
            <a:rect l="l" t="t" r="r" b="b"/>
            <a:pathLst>
              <a:path w="864235" h="1008380">
                <a:moveTo>
                  <a:pt x="0" y="756665"/>
                </a:moveTo>
                <a:lnTo>
                  <a:pt x="216407" y="756665"/>
                </a:lnTo>
                <a:lnTo>
                  <a:pt x="216407" y="0"/>
                </a:lnTo>
                <a:lnTo>
                  <a:pt x="647700" y="0"/>
                </a:lnTo>
                <a:lnTo>
                  <a:pt x="647700" y="756665"/>
                </a:lnTo>
                <a:lnTo>
                  <a:pt x="864107" y="756665"/>
                </a:lnTo>
                <a:lnTo>
                  <a:pt x="432053" y="1008125"/>
                </a:lnTo>
                <a:lnTo>
                  <a:pt x="0" y="756665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57571" y="1006602"/>
            <a:ext cx="1610105" cy="829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57571" y="1006602"/>
            <a:ext cx="1584325" cy="791845"/>
          </a:xfrm>
          <a:custGeom>
            <a:avLst/>
            <a:gdLst/>
            <a:ahLst/>
            <a:cxnLst/>
            <a:rect l="l" t="t" r="r" b="b"/>
            <a:pathLst>
              <a:path w="1584325" h="791844">
                <a:moveTo>
                  <a:pt x="792479" y="0"/>
                </a:moveTo>
                <a:lnTo>
                  <a:pt x="730585" y="1193"/>
                </a:lnTo>
                <a:lnTo>
                  <a:pt x="669986" y="4713"/>
                </a:lnTo>
                <a:lnTo>
                  <a:pt x="610861" y="10472"/>
                </a:lnTo>
                <a:lnTo>
                  <a:pt x="553386" y="18382"/>
                </a:lnTo>
                <a:lnTo>
                  <a:pt x="497737" y="28353"/>
                </a:lnTo>
                <a:lnTo>
                  <a:pt x="444092" y="40299"/>
                </a:lnTo>
                <a:lnTo>
                  <a:pt x="392627" y="54130"/>
                </a:lnTo>
                <a:lnTo>
                  <a:pt x="343519" y="69758"/>
                </a:lnTo>
                <a:lnTo>
                  <a:pt x="296944" y="87094"/>
                </a:lnTo>
                <a:lnTo>
                  <a:pt x="253080" y="106051"/>
                </a:lnTo>
                <a:lnTo>
                  <a:pt x="212102" y="126540"/>
                </a:lnTo>
                <a:lnTo>
                  <a:pt x="174189" y="148472"/>
                </a:lnTo>
                <a:lnTo>
                  <a:pt x="139516" y="171759"/>
                </a:lnTo>
                <a:lnTo>
                  <a:pt x="108260" y="196313"/>
                </a:lnTo>
                <a:lnTo>
                  <a:pt x="56707" y="248868"/>
                </a:lnTo>
                <a:lnTo>
                  <a:pt x="20945" y="305430"/>
                </a:lnTo>
                <a:lnTo>
                  <a:pt x="2386" y="365292"/>
                </a:lnTo>
                <a:lnTo>
                  <a:pt x="0" y="396239"/>
                </a:lnTo>
                <a:lnTo>
                  <a:pt x="2386" y="427182"/>
                </a:lnTo>
                <a:lnTo>
                  <a:pt x="20945" y="487006"/>
                </a:lnTo>
                <a:lnTo>
                  <a:pt x="56707" y="543501"/>
                </a:lnTo>
                <a:lnTo>
                  <a:pt x="108260" y="595968"/>
                </a:lnTo>
                <a:lnTo>
                  <a:pt x="139516" y="620472"/>
                </a:lnTo>
                <a:lnTo>
                  <a:pt x="174189" y="643707"/>
                </a:lnTo>
                <a:lnTo>
                  <a:pt x="212102" y="665586"/>
                </a:lnTo>
                <a:lnTo>
                  <a:pt x="253080" y="686020"/>
                </a:lnTo>
                <a:lnTo>
                  <a:pt x="296944" y="704923"/>
                </a:lnTo>
                <a:lnTo>
                  <a:pt x="343519" y="722207"/>
                </a:lnTo>
                <a:lnTo>
                  <a:pt x="392627" y="737785"/>
                </a:lnTo>
                <a:lnTo>
                  <a:pt x="444092" y="751569"/>
                </a:lnTo>
                <a:lnTo>
                  <a:pt x="497737" y="763473"/>
                </a:lnTo>
                <a:lnTo>
                  <a:pt x="553386" y="773408"/>
                </a:lnTo>
                <a:lnTo>
                  <a:pt x="610861" y="781287"/>
                </a:lnTo>
                <a:lnTo>
                  <a:pt x="669986" y="787024"/>
                </a:lnTo>
                <a:lnTo>
                  <a:pt x="730585" y="790529"/>
                </a:lnTo>
                <a:lnTo>
                  <a:pt x="792479" y="791717"/>
                </a:lnTo>
                <a:lnTo>
                  <a:pt x="854369" y="790529"/>
                </a:lnTo>
                <a:lnTo>
                  <a:pt x="914953" y="787024"/>
                </a:lnTo>
                <a:lnTo>
                  <a:pt x="974055" y="781287"/>
                </a:lnTo>
                <a:lnTo>
                  <a:pt x="1031500" y="773408"/>
                </a:lnTo>
                <a:lnTo>
                  <a:pt x="1087113" y="763473"/>
                </a:lnTo>
                <a:lnTo>
                  <a:pt x="1140716" y="751569"/>
                </a:lnTo>
                <a:lnTo>
                  <a:pt x="1192134" y="737785"/>
                </a:lnTo>
                <a:lnTo>
                  <a:pt x="1241193" y="722207"/>
                </a:lnTo>
                <a:lnTo>
                  <a:pt x="1287715" y="704923"/>
                </a:lnTo>
                <a:lnTo>
                  <a:pt x="1331526" y="686020"/>
                </a:lnTo>
                <a:lnTo>
                  <a:pt x="1372449" y="665586"/>
                </a:lnTo>
                <a:lnTo>
                  <a:pt x="1410308" y="643707"/>
                </a:lnTo>
                <a:lnTo>
                  <a:pt x="1444929" y="620472"/>
                </a:lnTo>
                <a:lnTo>
                  <a:pt x="1476135" y="595968"/>
                </a:lnTo>
                <a:lnTo>
                  <a:pt x="1527599" y="543501"/>
                </a:lnTo>
                <a:lnTo>
                  <a:pt x="1563295" y="487006"/>
                </a:lnTo>
                <a:lnTo>
                  <a:pt x="1581816" y="427182"/>
                </a:lnTo>
                <a:lnTo>
                  <a:pt x="1584198" y="396239"/>
                </a:lnTo>
                <a:lnTo>
                  <a:pt x="1581816" y="365292"/>
                </a:lnTo>
                <a:lnTo>
                  <a:pt x="1563295" y="305430"/>
                </a:lnTo>
                <a:lnTo>
                  <a:pt x="1527599" y="248868"/>
                </a:lnTo>
                <a:lnTo>
                  <a:pt x="1476135" y="196313"/>
                </a:lnTo>
                <a:lnTo>
                  <a:pt x="1444929" y="171759"/>
                </a:lnTo>
                <a:lnTo>
                  <a:pt x="1410308" y="148472"/>
                </a:lnTo>
                <a:lnTo>
                  <a:pt x="1372449" y="126540"/>
                </a:lnTo>
                <a:lnTo>
                  <a:pt x="1331526" y="106051"/>
                </a:lnTo>
                <a:lnTo>
                  <a:pt x="1287715" y="87094"/>
                </a:lnTo>
                <a:lnTo>
                  <a:pt x="1241193" y="69758"/>
                </a:lnTo>
                <a:lnTo>
                  <a:pt x="1192134" y="54130"/>
                </a:lnTo>
                <a:lnTo>
                  <a:pt x="1140716" y="40299"/>
                </a:lnTo>
                <a:lnTo>
                  <a:pt x="1087113" y="28353"/>
                </a:lnTo>
                <a:lnTo>
                  <a:pt x="1031500" y="18382"/>
                </a:lnTo>
                <a:lnTo>
                  <a:pt x="974055" y="10472"/>
                </a:lnTo>
                <a:lnTo>
                  <a:pt x="914953" y="4713"/>
                </a:lnTo>
                <a:lnTo>
                  <a:pt x="854369" y="1193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372353" y="1183132"/>
            <a:ext cx="779780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 marR="5080" indent="-215900">
              <a:lnSpc>
                <a:spcPct val="100000"/>
              </a:lnSpc>
            </a:pPr>
            <a:r>
              <a:rPr sz="1400" b="1" spc="-6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81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81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89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400" b="1" spc="-7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6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15" baseline="-11904" dirty="0">
                <a:solidFill>
                  <a:srgbClr val="7F7F7F"/>
                </a:solidFill>
                <a:latin typeface="Arial"/>
                <a:cs typeface="Arial"/>
              </a:rPr>
              <a:t>T  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K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048250" y="1981200"/>
            <a:ext cx="1584325" cy="502920"/>
          </a:xfrm>
          <a:custGeom>
            <a:avLst/>
            <a:gdLst/>
            <a:ahLst/>
            <a:cxnLst/>
            <a:rect l="l" t="t" r="r" b="b"/>
            <a:pathLst>
              <a:path w="1584325" h="502919">
                <a:moveTo>
                  <a:pt x="1584198" y="419099"/>
                </a:moveTo>
                <a:lnTo>
                  <a:pt x="1584198" y="83819"/>
                </a:lnTo>
                <a:lnTo>
                  <a:pt x="1577637" y="51113"/>
                </a:lnTo>
                <a:lnTo>
                  <a:pt x="1559718" y="24479"/>
                </a:lnTo>
                <a:lnTo>
                  <a:pt x="1533084" y="6560"/>
                </a:lnTo>
                <a:lnTo>
                  <a:pt x="1500377" y="0"/>
                </a:lnTo>
                <a:lnTo>
                  <a:pt x="83820" y="0"/>
                </a:ln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19"/>
                </a:lnTo>
                <a:lnTo>
                  <a:pt x="0" y="419099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20" y="502919"/>
                </a:lnTo>
                <a:lnTo>
                  <a:pt x="1500377" y="502919"/>
                </a:lnTo>
                <a:lnTo>
                  <a:pt x="1533084" y="496359"/>
                </a:lnTo>
                <a:lnTo>
                  <a:pt x="1559718" y="478440"/>
                </a:lnTo>
                <a:lnTo>
                  <a:pt x="1577637" y="451806"/>
                </a:lnTo>
                <a:lnTo>
                  <a:pt x="1584198" y="41909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3103" y="1956054"/>
            <a:ext cx="1584325" cy="502920"/>
          </a:xfrm>
          <a:custGeom>
            <a:avLst/>
            <a:gdLst/>
            <a:ahLst/>
            <a:cxnLst/>
            <a:rect l="l" t="t" r="r" b="b"/>
            <a:pathLst>
              <a:path w="1584325" h="502919">
                <a:moveTo>
                  <a:pt x="1584198" y="419100"/>
                </a:moveTo>
                <a:lnTo>
                  <a:pt x="1584198" y="83819"/>
                </a:lnTo>
                <a:lnTo>
                  <a:pt x="1577637" y="51113"/>
                </a:lnTo>
                <a:lnTo>
                  <a:pt x="1559718" y="24479"/>
                </a:lnTo>
                <a:lnTo>
                  <a:pt x="1533084" y="6560"/>
                </a:lnTo>
                <a:lnTo>
                  <a:pt x="1500377" y="0"/>
                </a:lnTo>
                <a:lnTo>
                  <a:pt x="83820" y="0"/>
                </a:ln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19"/>
                </a:lnTo>
                <a:lnTo>
                  <a:pt x="0" y="419100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20" y="502919"/>
                </a:lnTo>
                <a:lnTo>
                  <a:pt x="1500377" y="502919"/>
                </a:lnTo>
                <a:lnTo>
                  <a:pt x="1533084" y="496359"/>
                </a:lnTo>
                <a:lnTo>
                  <a:pt x="1559718" y="478440"/>
                </a:lnTo>
                <a:lnTo>
                  <a:pt x="1577637" y="451806"/>
                </a:lnTo>
                <a:lnTo>
                  <a:pt x="1584198" y="41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23103" y="1956054"/>
            <a:ext cx="1584325" cy="502920"/>
          </a:xfrm>
          <a:custGeom>
            <a:avLst/>
            <a:gdLst/>
            <a:ahLst/>
            <a:cxnLst/>
            <a:rect l="l" t="t" r="r" b="b"/>
            <a:pathLst>
              <a:path w="1584325" h="502919">
                <a:moveTo>
                  <a:pt x="83820" y="0"/>
                </a:move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19"/>
                </a:lnTo>
                <a:lnTo>
                  <a:pt x="0" y="419100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20" y="502919"/>
                </a:lnTo>
                <a:lnTo>
                  <a:pt x="1500377" y="502919"/>
                </a:lnTo>
                <a:lnTo>
                  <a:pt x="1533084" y="496359"/>
                </a:lnTo>
                <a:lnTo>
                  <a:pt x="1559718" y="478440"/>
                </a:lnTo>
                <a:lnTo>
                  <a:pt x="1577637" y="451806"/>
                </a:lnTo>
                <a:lnTo>
                  <a:pt x="1584198" y="419100"/>
                </a:lnTo>
                <a:lnTo>
                  <a:pt x="1584198" y="83819"/>
                </a:lnTo>
                <a:lnTo>
                  <a:pt x="1577637" y="51113"/>
                </a:lnTo>
                <a:lnTo>
                  <a:pt x="1559718" y="24479"/>
                </a:lnTo>
                <a:lnTo>
                  <a:pt x="1533084" y="6560"/>
                </a:lnTo>
                <a:lnTo>
                  <a:pt x="1500377" y="0"/>
                </a:lnTo>
                <a:lnTo>
                  <a:pt x="83820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102605" y="2069846"/>
            <a:ext cx="133858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Require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less than</a:t>
            </a:r>
            <a:r>
              <a:rPr sz="1000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1hr  per</a:t>
            </a:r>
            <a:r>
              <a:rPr sz="1000" spc="-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model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067550" y="1266444"/>
            <a:ext cx="889253" cy="10462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67550" y="1266444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6666"/>
                </a:moveTo>
                <a:lnTo>
                  <a:pt x="215646" y="756666"/>
                </a:lnTo>
                <a:lnTo>
                  <a:pt x="215646" y="0"/>
                </a:lnTo>
                <a:lnTo>
                  <a:pt x="647700" y="0"/>
                </a:lnTo>
                <a:lnTo>
                  <a:pt x="647700" y="756666"/>
                </a:lnTo>
                <a:lnTo>
                  <a:pt x="863346" y="756666"/>
                </a:lnTo>
                <a:lnTo>
                  <a:pt x="432053" y="1008126"/>
                </a:lnTo>
                <a:lnTo>
                  <a:pt x="0" y="756666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86550" y="1006602"/>
            <a:ext cx="1609344" cy="8298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86550" y="1006602"/>
            <a:ext cx="1584325" cy="791845"/>
          </a:xfrm>
          <a:custGeom>
            <a:avLst/>
            <a:gdLst/>
            <a:ahLst/>
            <a:cxnLst/>
            <a:rect l="l" t="t" r="r" b="b"/>
            <a:pathLst>
              <a:path w="1584325" h="791844">
                <a:moveTo>
                  <a:pt x="792479" y="0"/>
                </a:moveTo>
                <a:lnTo>
                  <a:pt x="730486" y="1193"/>
                </a:lnTo>
                <a:lnTo>
                  <a:pt x="669808" y="4713"/>
                </a:lnTo>
                <a:lnTo>
                  <a:pt x="610621" y="10472"/>
                </a:lnTo>
                <a:lnTo>
                  <a:pt x="553101" y="18382"/>
                </a:lnTo>
                <a:lnTo>
                  <a:pt x="497422" y="28353"/>
                </a:lnTo>
                <a:lnTo>
                  <a:pt x="443759" y="40299"/>
                </a:lnTo>
                <a:lnTo>
                  <a:pt x="392288" y="54130"/>
                </a:lnTo>
                <a:lnTo>
                  <a:pt x="343185" y="69758"/>
                </a:lnTo>
                <a:lnTo>
                  <a:pt x="296624" y="87094"/>
                </a:lnTo>
                <a:lnTo>
                  <a:pt x="252781" y="106051"/>
                </a:lnTo>
                <a:lnTo>
                  <a:pt x="211831" y="126540"/>
                </a:lnTo>
                <a:lnTo>
                  <a:pt x="173949" y="148472"/>
                </a:lnTo>
                <a:lnTo>
                  <a:pt x="139310" y="171759"/>
                </a:lnTo>
                <a:lnTo>
                  <a:pt x="108091" y="196313"/>
                </a:lnTo>
                <a:lnTo>
                  <a:pt x="56609" y="248868"/>
                </a:lnTo>
                <a:lnTo>
                  <a:pt x="20905" y="305430"/>
                </a:lnTo>
                <a:lnTo>
                  <a:pt x="2381" y="365292"/>
                </a:lnTo>
                <a:lnTo>
                  <a:pt x="0" y="396239"/>
                </a:lnTo>
                <a:lnTo>
                  <a:pt x="2381" y="427182"/>
                </a:lnTo>
                <a:lnTo>
                  <a:pt x="20905" y="487006"/>
                </a:lnTo>
                <a:lnTo>
                  <a:pt x="56609" y="543501"/>
                </a:lnTo>
                <a:lnTo>
                  <a:pt x="108091" y="595968"/>
                </a:lnTo>
                <a:lnTo>
                  <a:pt x="139310" y="620472"/>
                </a:lnTo>
                <a:lnTo>
                  <a:pt x="173949" y="643707"/>
                </a:lnTo>
                <a:lnTo>
                  <a:pt x="211831" y="665586"/>
                </a:lnTo>
                <a:lnTo>
                  <a:pt x="252781" y="686020"/>
                </a:lnTo>
                <a:lnTo>
                  <a:pt x="296624" y="704923"/>
                </a:lnTo>
                <a:lnTo>
                  <a:pt x="343185" y="722207"/>
                </a:lnTo>
                <a:lnTo>
                  <a:pt x="392288" y="737785"/>
                </a:lnTo>
                <a:lnTo>
                  <a:pt x="443759" y="751569"/>
                </a:lnTo>
                <a:lnTo>
                  <a:pt x="497422" y="763473"/>
                </a:lnTo>
                <a:lnTo>
                  <a:pt x="553101" y="773408"/>
                </a:lnTo>
                <a:lnTo>
                  <a:pt x="610621" y="781287"/>
                </a:lnTo>
                <a:lnTo>
                  <a:pt x="669808" y="787024"/>
                </a:lnTo>
                <a:lnTo>
                  <a:pt x="730486" y="790529"/>
                </a:lnTo>
                <a:lnTo>
                  <a:pt x="792479" y="791717"/>
                </a:lnTo>
                <a:lnTo>
                  <a:pt x="854369" y="790529"/>
                </a:lnTo>
                <a:lnTo>
                  <a:pt x="914953" y="787024"/>
                </a:lnTo>
                <a:lnTo>
                  <a:pt x="974055" y="781287"/>
                </a:lnTo>
                <a:lnTo>
                  <a:pt x="1031500" y="773408"/>
                </a:lnTo>
                <a:lnTo>
                  <a:pt x="1087113" y="763473"/>
                </a:lnTo>
                <a:lnTo>
                  <a:pt x="1140716" y="751569"/>
                </a:lnTo>
                <a:lnTo>
                  <a:pt x="1192134" y="737785"/>
                </a:lnTo>
                <a:lnTo>
                  <a:pt x="1241193" y="722207"/>
                </a:lnTo>
                <a:lnTo>
                  <a:pt x="1287715" y="704923"/>
                </a:lnTo>
                <a:lnTo>
                  <a:pt x="1331526" y="686020"/>
                </a:lnTo>
                <a:lnTo>
                  <a:pt x="1372449" y="665586"/>
                </a:lnTo>
                <a:lnTo>
                  <a:pt x="1410308" y="643707"/>
                </a:lnTo>
                <a:lnTo>
                  <a:pt x="1444929" y="620472"/>
                </a:lnTo>
                <a:lnTo>
                  <a:pt x="1476135" y="595968"/>
                </a:lnTo>
                <a:lnTo>
                  <a:pt x="1527599" y="543501"/>
                </a:lnTo>
                <a:lnTo>
                  <a:pt x="1563295" y="487006"/>
                </a:lnTo>
                <a:lnTo>
                  <a:pt x="1581816" y="427182"/>
                </a:lnTo>
                <a:lnTo>
                  <a:pt x="1584198" y="396239"/>
                </a:lnTo>
                <a:lnTo>
                  <a:pt x="1581816" y="365292"/>
                </a:lnTo>
                <a:lnTo>
                  <a:pt x="1563295" y="305430"/>
                </a:lnTo>
                <a:lnTo>
                  <a:pt x="1527599" y="248868"/>
                </a:lnTo>
                <a:lnTo>
                  <a:pt x="1476135" y="196313"/>
                </a:lnTo>
                <a:lnTo>
                  <a:pt x="1444929" y="171759"/>
                </a:lnTo>
                <a:lnTo>
                  <a:pt x="1410308" y="148472"/>
                </a:lnTo>
                <a:lnTo>
                  <a:pt x="1372449" y="126540"/>
                </a:lnTo>
                <a:lnTo>
                  <a:pt x="1331526" y="106051"/>
                </a:lnTo>
                <a:lnTo>
                  <a:pt x="1287715" y="87094"/>
                </a:lnTo>
                <a:lnTo>
                  <a:pt x="1241193" y="69758"/>
                </a:lnTo>
                <a:lnTo>
                  <a:pt x="1192134" y="54130"/>
                </a:lnTo>
                <a:lnTo>
                  <a:pt x="1140716" y="40299"/>
                </a:lnTo>
                <a:lnTo>
                  <a:pt x="1087113" y="28353"/>
                </a:lnTo>
                <a:lnTo>
                  <a:pt x="1031500" y="18382"/>
                </a:lnTo>
                <a:lnTo>
                  <a:pt x="974055" y="10472"/>
                </a:lnTo>
                <a:lnTo>
                  <a:pt x="914953" y="4713"/>
                </a:lnTo>
                <a:lnTo>
                  <a:pt x="854369" y="1193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953504" y="1289050"/>
            <a:ext cx="10775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777228" y="1981200"/>
            <a:ext cx="1692910" cy="4319905"/>
          </a:xfrm>
          <a:custGeom>
            <a:avLst/>
            <a:gdLst/>
            <a:ahLst/>
            <a:cxnLst/>
            <a:rect l="l" t="t" r="r" b="b"/>
            <a:pathLst>
              <a:path w="1692909" h="4319905">
                <a:moveTo>
                  <a:pt x="1692402" y="4037837"/>
                </a:moveTo>
                <a:lnTo>
                  <a:pt x="1692402" y="281939"/>
                </a:lnTo>
                <a:lnTo>
                  <a:pt x="1688704" y="236271"/>
                </a:lnTo>
                <a:lnTo>
                  <a:pt x="1677997" y="192926"/>
                </a:lnTo>
                <a:lnTo>
                  <a:pt x="1660862" y="152488"/>
                </a:lnTo>
                <a:lnTo>
                  <a:pt x="1637879" y="115543"/>
                </a:lnTo>
                <a:lnTo>
                  <a:pt x="1609629" y="82676"/>
                </a:lnTo>
                <a:lnTo>
                  <a:pt x="1576693" y="54473"/>
                </a:lnTo>
                <a:lnTo>
                  <a:pt x="1539652" y="31519"/>
                </a:lnTo>
                <a:lnTo>
                  <a:pt x="1499085" y="14398"/>
                </a:lnTo>
                <a:lnTo>
                  <a:pt x="1455574" y="3697"/>
                </a:lnTo>
                <a:lnTo>
                  <a:pt x="1409700" y="0"/>
                </a:lnTo>
                <a:lnTo>
                  <a:pt x="281940" y="0"/>
                </a:lnTo>
                <a:lnTo>
                  <a:pt x="236086" y="3697"/>
                </a:lnTo>
                <a:lnTo>
                  <a:pt x="192633" y="14398"/>
                </a:lnTo>
                <a:lnTo>
                  <a:pt x="152152" y="31519"/>
                </a:lnTo>
                <a:lnTo>
                  <a:pt x="115214" y="54473"/>
                </a:lnTo>
                <a:lnTo>
                  <a:pt x="82391" y="82676"/>
                </a:lnTo>
                <a:lnTo>
                  <a:pt x="54254" y="115543"/>
                </a:lnTo>
                <a:lnTo>
                  <a:pt x="31375" y="152488"/>
                </a:lnTo>
                <a:lnTo>
                  <a:pt x="14325" y="192926"/>
                </a:lnTo>
                <a:lnTo>
                  <a:pt x="3676" y="236271"/>
                </a:lnTo>
                <a:lnTo>
                  <a:pt x="0" y="281939"/>
                </a:lnTo>
                <a:lnTo>
                  <a:pt x="0" y="4037837"/>
                </a:lnTo>
                <a:lnTo>
                  <a:pt x="3676" y="4083506"/>
                </a:lnTo>
                <a:lnTo>
                  <a:pt x="14325" y="4126851"/>
                </a:lnTo>
                <a:lnTo>
                  <a:pt x="31375" y="4167289"/>
                </a:lnTo>
                <a:lnTo>
                  <a:pt x="54254" y="4204234"/>
                </a:lnTo>
                <a:lnTo>
                  <a:pt x="82391" y="4237100"/>
                </a:lnTo>
                <a:lnTo>
                  <a:pt x="115214" y="4265304"/>
                </a:lnTo>
                <a:lnTo>
                  <a:pt x="152152" y="4288258"/>
                </a:lnTo>
                <a:lnTo>
                  <a:pt x="192633" y="4305379"/>
                </a:lnTo>
                <a:lnTo>
                  <a:pt x="236086" y="4316080"/>
                </a:lnTo>
                <a:lnTo>
                  <a:pt x="281940" y="4319777"/>
                </a:lnTo>
                <a:lnTo>
                  <a:pt x="1409700" y="4319777"/>
                </a:lnTo>
                <a:lnTo>
                  <a:pt x="1455574" y="4316080"/>
                </a:lnTo>
                <a:lnTo>
                  <a:pt x="1499085" y="4305379"/>
                </a:lnTo>
                <a:lnTo>
                  <a:pt x="1539652" y="4288258"/>
                </a:lnTo>
                <a:lnTo>
                  <a:pt x="1576693" y="4265304"/>
                </a:lnTo>
                <a:lnTo>
                  <a:pt x="1609629" y="4237101"/>
                </a:lnTo>
                <a:lnTo>
                  <a:pt x="1637879" y="4204234"/>
                </a:lnTo>
                <a:lnTo>
                  <a:pt x="1660862" y="4167289"/>
                </a:lnTo>
                <a:lnTo>
                  <a:pt x="1677997" y="4126851"/>
                </a:lnTo>
                <a:lnTo>
                  <a:pt x="1688704" y="4083506"/>
                </a:lnTo>
                <a:lnTo>
                  <a:pt x="1692402" y="403783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51319" y="1956054"/>
            <a:ext cx="1692910" cy="4319270"/>
          </a:xfrm>
          <a:custGeom>
            <a:avLst/>
            <a:gdLst/>
            <a:ahLst/>
            <a:cxnLst/>
            <a:rect l="l" t="t" r="r" b="b"/>
            <a:pathLst>
              <a:path w="1692909" h="4319270">
                <a:moveTo>
                  <a:pt x="1692402" y="4037075"/>
                </a:moveTo>
                <a:lnTo>
                  <a:pt x="1692402" y="281939"/>
                </a:lnTo>
                <a:lnTo>
                  <a:pt x="1688704" y="236086"/>
                </a:lnTo>
                <a:lnTo>
                  <a:pt x="1678003" y="192633"/>
                </a:lnTo>
                <a:lnTo>
                  <a:pt x="1660882" y="152152"/>
                </a:lnTo>
                <a:lnTo>
                  <a:pt x="1637928" y="115214"/>
                </a:lnTo>
                <a:lnTo>
                  <a:pt x="1609725" y="82391"/>
                </a:lnTo>
                <a:lnTo>
                  <a:pt x="1576858" y="54254"/>
                </a:lnTo>
                <a:lnTo>
                  <a:pt x="1539913" y="31375"/>
                </a:lnTo>
                <a:lnTo>
                  <a:pt x="1499475" y="14325"/>
                </a:lnTo>
                <a:lnTo>
                  <a:pt x="1456130" y="3676"/>
                </a:lnTo>
                <a:lnTo>
                  <a:pt x="1410461" y="0"/>
                </a:lnTo>
                <a:lnTo>
                  <a:pt x="282701" y="0"/>
                </a:lnTo>
                <a:lnTo>
                  <a:pt x="236827" y="3676"/>
                </a:lnTo>
                <a:lnTo>
                  <a:pt x="193316" y="14325"/>
                </a:lnTo>
                <a:lnTo>
                  <a:pt x="152749" y="31375"/>
                </a:lnTo>
                <a:lnTo>
                  <a:pt x="115708" y="54254"/>
                </a:lnTo>
                <a:lnTo>
                  <a:pt x="82772" y="82391"/>
                </a:lnTo>
                <a:lnTo>
                  <a:pt x="54522" y="115214"/>
                </a:lnTo>
                <a:lnTo>
                  <a:pt x="31539" y="152152"/>
                </a:lnTo>
                <a:lnTo>
                  <a:pt x="14404" y="192633"/>
                </a:lnTo>
                <a:lnTo>
                  <a:pt x="3697" y="236086"/>
                </a:lnTo>
                <a:lnTo>
                  <a:pt x="0" y="281939"/>
                </a:lnTo>
                <a:lnTo>
                  <a:pt x="0" y="4037075"/>
                </a:lnTo>
                <a:lnTo>
                  <a:pt x="3697" y="4082929"/>
                </a:lnTo>
                <a:lnTo>
                  <a:pt x="14404" y="4126382"/>
                </a:lnTo>
                <a:lnTo>
                  <a:pt x="31539" y="4166863"/>
                </a:lnTo>
                <a:lnTo>
                  <a:pt x="54522" y="4203801"/>
                </a:lnTo>
                <a:lnTo>
                  <a:pt x="82772" y="4236624"/>
                </a:lnTo>
                <a:lnTo>
                  <a:pt x="115708" y="4264761"/>
                </a:lnTo>
                <a:lnTo>
                  <a:pt x="152749" y="4287640"/>
                </a:lnTo>
                <a:lnTo>
                  <a:pt x="193316" y="4304690"/>
                </a:lnTo>
                <a:lnTo>
                  <a:pt x="236827" y="4315339"/>
                </a:lnTo>
                <a:lnTo>
                  <a:pt x="282701" y="4319016"/>
                </a:lnTo>
                <a:lnTo>
                  <a:pt x="1410461" y="4319016"/>
                </a:lnTo>
                <a:lnTo>
                  <a:pt x="1456130" y="4315339"/>
                </a:lnTo>
                <a:lnTo>
                  <a:pt x="1499475" y="4304690"/>
                </a:lnTo>
                <a:lnTo>
                  <a:pt x="1539913" y="4287640"/>
                </a:lnTo>
                <a:lnTo>
                  <a:pt x="1576858" y="4264761"/>
                </a:lnTo>
                <a:lnTo>
                  <a:pt x="1609725" y="4236624"/>
                </a:lnTo>
                <a:lnTo>
                  <a:pt x="1637928" y="4203801"/>
                </a:lnTo>
                <a:lnTo>
                  <a:pt x="1660882" y="4166863"/>
                </a:lnTo>
                <a:lnTo>
                  <a:pt x="1678003" y="4126382"/>
                </a:lnTo>
                <a:lnTo>
                  <a:pt x="1688704" y="4082929"/>
                </a:lnTo>
                <a:lnTo>
                  <a:pt x="1692402" y="4037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51319" y="1956054"/>
            <a:ext cx="1692910" cy="4319270"/>
          </a:xfrm>
          <a:custGeom>
            <a:avLst/>
            <a:gdLst/>
            <a:ahLst/>
            <a:cxnLst/>
            <a:rect l="l" t="t" r="r" b="b"/>
            <a:pathLst>
              <a:path w="1692909" h="4319270">
                <a:moveTo>
                  <a:pt x="282701" y="0"/>
                </a:moveTo>
                <a:lnTo>
                  <a:pt x="236827" y="3676"/>
                </a:lnTo>
                <a:lnTo>
                  <a:pt x="193316" y="14325"/>
                </a:lnTo>
                <a:lnTo>
                  <a:pt x="152749" y="31375"/>
                </a:lnTo>
                <a:lnTo>
                  <a:pt x="115708" y="54254"/>
                </a:lnTo>
                <a:lnTo>
                  <a:pt x="82772" y="82391"/>
                </a:lnTo>
                <a:lnTo>
                  <a:pt x="54522" y="115214"/>
                </a:lnTo>
                <a:lnTo>
                  <a:pt x="31539" y="152152"/>
                </a:lnTo>
                <a:lnTo>
                  <a:pt x="14404" y="192633"/>
                </a:lnTo>
                <a:lnTo>
                  <a:pt x="3697" y="236086"/>
                </a:lnTo>
                <a:lnTo>
                  <a:pt x="0" y="281939"/>
                </a:lnTo>
                <a:lnTo>
                  <a:pt x="0" y="4037075"/>
                </a:lnTo>
                <a:lnTo>
                  <a:pt x="3697" y="4082929"/>
                </a:lnTo>
                <a:lnTo>
                  <a:pt x="14404" y="4126382"/>
                </a:lnTo>
                <a:lnTo>
                  <a:pt x="31539" y="4166863"/>
                </a:lnTo>
                <a:lnTo>
                  <a:pt x="54522" y="4203801"/>
                </a:lnTo>
                <a:lnTo>
                  <a:pt x="82772" y="4236624"/>
                </a:lnTo>
                <a:lnTo>
                  <a:pt x="115708" y="4264761"/>
                </a:lnTo>
                <a:lnTo>
                  <a:pt x="152749" y="4287640"/>
                </a:lnTo>
                <a:lnTo>
                  <a:pt x="193316" y="4304690"/>
                </a:lnTo>
                <a:lnTo>
                  <a:pt x="236827" y="4315339"/>
                </a:lnTo>
                <a:lnTo>
                  <a:pt x="282701" y="4319016"/>
                </a:lnTo>
                <a:lnTo>
                  <a:pt x="1410461" y="4319016"/>
                </a:lnTo>
                <a:lnTo>
                  <a:pt x="1456130" y="4315339"/>
                </a:lnTo>
                <a:lnTo>
                  <a:pt x="1499475" y="4304690"/>
                </a:lnTo>
                <a:lnTo>
                  <a:pt x="1539913" y="4287640"/>
                </a:lnTo>
                <a:lnTo>
                  <a:pt x="1576858" y="4264761"/>
                </a:lnTo>
                <a:lnTo>
                  <a:pt x="1609725" y="4236624"/>
                </a:lnTo>
                <a:lnTo>
                  <a:pt x="1637928" y="4203801"/>
                </a:lnTo>
                <a:lnTo>
                  <a:pt x="1660882" y="4166863"/>
                </a:lnTo>
                <a:lnTo>
                  <a:pt x="1678003" y="4126382"/>
                </a:lnTo>
                <a:lnTo>
                  <a:pt x="1688704" y="4082929"/>
                </a:lnTo>
                <a:lnTo>
                  <a:pt x="1692402" y="4037075"/>
                </a:lnTo>
                <a:lnTo>
                  <a:pt x="1692402" y="281939"/>
                </a:lnTo>
                <a:lnTo>
                  <a:pt x="1688704" y="236086"/>
                </a:lnTo>
                <a:lnTo>
                  <a:pt x="1678003" y="192633"/>
                </a:lnTo>
                <a:lnTo>
                  <a:pt x="1660882" y="152152"/>
                </a:lnTo>
                <a:lnTo>
                  <a:pt x="1637928" y="115214"/>
                </a:lnTo>
                <a:lnTo>
                  <a:pt x="1609725" y="82391"/>
                </a:lnTo>
                <a:lnTo>
                  <a:pt x="1576858" y="54254"/>
                </a:lnTo>
                <a:lnTo>
                  <a:pt x="1539913" y="31375"/>
                </a:lnTo>
                <a:lnTo>
                  <a:pt x="1499475" y="14325"/>
                </a:lnTo>
                <a:lnTo>
                  <a:pt x="1456130" y="3676"/>
                </a:lnTo>
                <a:lnTo>
                  <a:pt x="1410461" y="0"/>
                </a:lnTo>
                <a:lnTo>
                  <a:pt x="282701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795769" y="2098040"/>
            <a:ext cx="128270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Provide </a:t>
            </a:r>
            <a:r>
              <a:rPr sz="1000" spc="-5" dirty="0">
                <a:latin typeface="Arial"/>
                <a:cs typeface="Arial"/>
              </a:rPr>
              <a:t>innovative  solutions to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customers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795769" y="2555240"/>
            <a:ext cx="143637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Improvement </a:t>
            </a:r>
            <a:r>
              <a:rPr sz="1000" spc="-5" dirty="0">
                <a:latin typeface="Arial"/>
                <a:cs typeface="Arial"/>
              </a:rPr>
              <a:t>in  manufacturing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processes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95769" y="3012440"/>
            <a:ext cx="155702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Conduct </a:t>
            </a:r>
            <a:r>
              <a:rPr sz="1000" spc="-5" dirty="0">
                <a:latin typeface="Arial"/>
                <a:cs typeface="Arial"/>
              </a:rPr>
              <a:t>Customer  Satisfaction Surveys,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Email  and Mail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Surveys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795769" y="3622040"/>
            <a:ext cx="138811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Provide </a:t>
            </a:r>
            <a:r>
              <a:rPr sz="1000" spc="-5" dirty="0">
                <a:latin typeface="Arial"/>
                <a:cs typeface="Arial"/>
              </a:rPr>
              <a:t>excellent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after  sales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service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95769" y="4079227"/>
            <a:ext cx="136906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15" dirty="0">
                <a:solidFill>
                  <a:srgbClr val="FF3300"/>
                </a:solidFill>
                <a:latin typeface="Arial"/>
                <a:cs typeface="Arial"/>
              </a:rPr>
              <a:t>Implement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design  commonality in all</a:t>
            </a:r>
            <a:r>
              <a:rPr sz="1000" spc="-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fleets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95769" y="4536427"/>
            <a:ext cx="162750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5" dirty="0">
                <a:latin typeface="Meiryo"/>
                <a:cs typeface="Meiryo"/>
              </a:rPr>
              <a:t>❖</a:t>
            </a:r>
            <a:r>
              <a:rPr sz="1000" spc="-25" dirty="0">
                <a:latin typeface="Arial"/>
                <a:cs typeface="Arial"/>
              </a:rPr>
              <a:t>Ensure </a:t>
            </a:r>
            <a:r>
              <a:rPr sz="1000" spc="-5" dirty="0">
                <a:latin typeface="Arial"/>
                <a:cs typeface="Arial"/>
              </a:rPr>
              <a:t>compliant to EASA  and FAA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requirements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795769" y="4993627"/>
            <a:ext cx="136080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Effective </a:t>
            </a:r>
            <a:r>
              <a:rPr sz="1000" spc="-5" dirty="0">
                <a:latin typeface="Arial"/>
                <a:cs typeface="Arial"/>
              </a:rPr>
              <a:t>supply chain  management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33727" y="4778502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79" h="576579">
                <a:moveTo>
                  <a:pt x="1655825" y="480060"/>
                </a:moveTo>
                <a:lnTo>
                  <a:pt x="1655825" y="96012"/>
                </a:lnTo>
                <a:lnTo>
                  <a:pt x="1648217" y="58507"/>
                </a:lnTo>
                <a:lnTo>
                  <a:pt x="1627536" y="28003"/>
                </a:lnTo>
                <a:lnTo>
                  <a:pt x="1596997" y="7500"/>
                </a:lnTo>
                <a:lnTo>
                  <a:pt x="1559814" y="0"/>
                </a:lnTo>
                <a:lnTo>
                  <a:pt x="96012" y="0"/>
                </a:ln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500" y="517564"/>
                </a:lnTo>
                <a:lnTo>
                  <a:pt x="28003" y="548068"/>
                </a:lnTo>
                <a:lnTo>
                  <a:pt x="58507" y="568571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6997" y="568571"/>
                </a:lnTo>
                <a:lnTo>
                  <a:pt x="1627536" y="548068"/>
                </a:lnTo>
                <a:lnTo>
                  <a:pt x="1648217" y="517564"/>
                </a:lnTo>
                <a:lnTo>
                  <a:pt x="1655825" y="48006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07819" y="4752594"/>
            <a:ext cx="1656080" cy="577215"/>
          </a:xfrm>
          <a:custGeom>
            <a:avLst/>
            <a:gdLst/>
            <a:ahLst/>
            <a:cxnLst/>
            <a:rect l="l" t="t" r="r" b="b"/>
            <a:pathLst>
              <a:path w="1656079" h="577214">
                <a:moveTo>
                  <a:pt x="1655826" y="480821"/>
                </a:moveTo>
                <a:lnTo>
                  <a:pt x="1655826" y="96773"/>
                </a:lnTo>
                <a:lnTo>
                  <a:pt x="1648325" y="59150"/>
                </a:lnTo>
                <a:lnTo>
                  <a:pt x="1627822" y="28384"/>
                </a:lnTo>
                <a:lnTo>
                  <a:pt x="1597318" y="7620"/>
                </a:lnTo>
                <a:lnTo>
                  <a:pt x="1559814" y="0"/>
                </a:lnTo>
                <a:lnTo>
                  <a:pt x="96012" y="0"/>
                </a:lnTo>
                <a:lnTo>
                  <a:pt x="58828" y="7619"/>
                </a:lnTo>
                <a:lnTo>
                  <a:pt x="28289" y="28384"/>
                </a:lnTo>
                <a:lnTo>
                  <a:pt x="7608" y="59150"/>
                </a:lnTo>
                <a:lnTo>
                  <a:pt x="0" y="96773"/>
                </a:lnTo>
                <a:lnTo>
                  <a:pt x="0" y="480821"/>
                </a:lnTo>
                <a:lnTo>
                  <a:pt x="7608" y="518005"/>
                </a:lnTo>
                <a:lnTo>
                  <a:pt x="28289" y="548544"/>
                </a:lnTo>
                <a:lnTo>
                  <a:pt x="58828" y="569225"/>
                </a:lnTo>
                <a:lnTo>
                  <a:pt x="96012" y="576833"/>
                </a:lnTo>
                <a:lnTo>
                  <a:pt x="1559814" y="576833"/>
                </a:lnTo>
                <a:lnTo>
                  <a:pt x="1597318" y="569225"/>
                </a:lnTo>
                <a:lnTo>
                  <a:pt x="1627822" y="548544"/>
                </a:lnTo>
                <a:lnTo>
                  <a:pt x="1648325" y="518005"/>
                </a:lnTo>
                <a:lnTo>
                  <a:pt x="1655826" y="480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07819" y="4752594"/>
            <a:ext cx="1656080" cy="577215"/>
          </a:xfrm>
          <a:custGeom>
            <a:avLst/>
            <a:gdLst/>
            <a:ahLst/>
            <a:cxnLst/>
            <a:rect l="l" t="t" r="r" b="b"/>
            <a:pathLst>
              <a:path w="1656079" h="577214">
                <a:moveTo>
                  <a:pt x="96012" y="0"/>
                </a:moveTo>
                <a:lnTo>
                  <a:pt x="58828" y="7619"/>
                </a:lnTo>
                <a:lnTo>
                  <a:pt x="28289" y="28384"/>
                </a:lnTo>
                <a:lnTo>
                  <a:pt x="7608" y="59150"/>
                </a:lnTo>
                <a:lnTo>
                  <a:pt x="0" y="96773"/>
                </a:lnTo>
                <a:lnTo>
                  <a:pt x="0" y="480821"/>
                </a:lnTo>
                <a:lnTo>
                  <a:pt x="7608" y="518005"/>
                </a:lnTo>
                <a:lnTo>
                  <a:pt x="28289" y="548544"/>
                </a:lnTo>
                <a:lnTo>
                  <a:pt x="58828" y="569225"/>
                </a:lnTo>
                <a:lnTo>
                  <a:pt x="96012" y="576833"/>
                </a:lnTo>
                <a:lnTo>
                  <a:pt x="1559814" y="576833"/>
                </a:lnTo>
                <a:lnTo>
                  <a:pt x="1597318" y="569225"/>
                </a:lnTo>
                <a:lnTo>
                  <a:pt x="1627822" y="548544"/>
                </a:lnTo>
                <a:lnTo>
                  <a:pt x="1648325" y="518005"/>
                </a:lnTo>
                <a:lnTo>
                  <a:pt x="1655826" y="480821"/>
                </a:lnTo>
                <a:lnTo>
                  <a:pt x="1655826" y="96773"/>
                </a:lnTo>
                <a:lnTo>
                  <a:pt x="1648325" y="59150"/>
                </a:lnTo>
                <a:lnTo>
                  <a:pt x="1627822" y="28384"/>
                </a:lnTo>
                <a:lnTo>
                  <a:pt x="1597318" y="7620"/>
                </a:lnTo>
                <a:lnTo>
                  <a:pt x="1559814" y="0"/>
                </a:lnTo>
                <a:lnTo>
                  <a:pt x="96012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87322" y="4795520"/>
            <a:ext cx="144335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latin typeface="Arial"/>
                <a:cs typeface="Arial"/>
              </a:rPr>
              <a:t>Provide </a:t>
            </a:r>
            <a:r>
              <a:rPr sz="1000" spc="-10" dirty="0">
                <a:latin typeface="Arial"/>
                <a:cs typeface="Arial"/>
              </a:rPr>
              <a:t>Safe </a:t>
            </a:r>
            <a:r>
              <a:rPr sz="1000" dirty="0">
                <a:latin typeface="Arial"/>
                <a:cs typeface="Arial"/>
              </a:rPr>
              <a:t>&amp;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Quality  fleets </a:t>
            </a:r>
            <a:r>
              <a:rPr sz="1000" dirty="0">
                <a:latin typeface="Arial"/>
                <a:cs typeface="Arial"/>
              </a:rPr>
              <a:t>&amp;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361944" y="4778502"/>
            <a:ext cx="1656080" cy="1624330"/>
          </a:xfrm>
          <a:custGeom>
            <a:avLst/>
            <a:gdLst/>
            <a:ahLst/>
            <a:cxnLst/>
            <a:rect l="l" t="t" r="r" b="b"/>
            <a:pathLst>
              <a:path w="1656079" h="1624329">
                <a:moveTo>
                  <a:pt x="1655826" y="1353312"/>
                </a:moveTo>
                <a:lnTo>
                  <a:pt x="1655826" y="270510"/>
                </a:lnTo>
                <a:lnTo>
                  <a:pt x="1651466" y="221897"/>
                </a:lnTo>
                <a:lnTo>
                  <a:pt x="1638896" y="176139"/>
                </a:lnTo>
                <a:lnTo>
                  <a:pt x="1618883" y="133999"/>
                </a:lnTo>
                <a:lnTo>
                  <a:pt x="1592190" y="96243"/>
                </a:lnTo>
                <a:lnTo>
                  <a:pt x="1559582" y="63635"/>
                </a:lnTo>
                <a:lnTo>
                  <a:pt x="1521826" y="36942"/>
                </a:lnTo>
                <a:lnTo>
                  <a:pt x="1479686" y="16929"/>
                </a:lnTo>
                <a:lnTo>
                  <a:pt x="1433928" y="4359"/>
                </a:lnTo>
                <a:lnTo>
                  <a:pt x="1385315" y="0"/>
                </a:lnTo>
                <a:lnTo>
                  <a:pt x="271271" y="0"/>
                </a:lnTo>
                <a:lnTo>
                  <a:pt x="222633" y="4359"/>
                </a:lnTo>
                <a:lnTo>
                  <a:pt x="176804" y="16929"/>
                </a:lnTo>
                <a:lnTo>
                  <a:pt x="134563" y="36942"/>
                </a:lnTo>
                <a:lnTo>
                  <a:pt x="96687" y="63635"/>
                </a:lnTo>
                <a:lnTo>
                  <a:pt x="63953" y="96243"/>
                </a:lnTo>
                <a:lnTo>
                  <a:pt x="37140" y="133999"/>
                </a:lnTo>
                <a:lnTo>
                  <a:pt x="17025" y="176139"/>
                </a:lnTo>
                <a:lnTo>
                  <a:pt x="4385" y="221897"/>
                </a:lnTo>
                <a:lnTo>
                  <a:pt x="0" y="270510"/>
                </a:lnTo>
                <a:lnTo>
                  <a:pt x="0" y="1353312"/>
                </a:lnTo>
                <a:lnTo>
                  <a:pt x="4385" y="1401924"/>
                </a:lnTo>
                <a:lnTo>
                  <a:pt x="17025" y="1447682"/>
                </a:lnTo>
                <a:lnTo>
                  <a:pt x="37140" y="1489822"/>
                </a:lnTo>
                <a:lnTo>
                  <a:pt x="63953" y="1527578"/>
                </a:lnTo>
                <a:lnTo>
                  <a:pt x="96687" y="1560186"/>
                </a:lnTo>
                <a:lnTo>
                  <a:pt x="134563" y="1586879"/>
                </a:lnTo>
                <a:lnTo>
                  <a:pt x="176804" y="1606892"/>
                </a:lnTo>
                <a:lnTo>
                  <a:pt x="222633" y="1619462"/>
                </a:lnTo>
                <a:lnTo>
                  <a:pt x="271272" y="1623822"/>
                </a:lnTo>
                <a:lnTo>
                  <a:pt x="1385316" y="1623822"/>
                </a:lnTo>
                <a:lnTo>
                  <a:pt x="1433928" y="1619462"/>
                </a:lnTo>
                <a:lnTo>
                  <a:pt x="1479686" y="1606892"/>
                </a:lnTo>
                <a:lnTo>
                  <a:pt x="1521826" y="1586879"/>
                </a:lnTo>
                <a:lnTo>
                  <a:pt x="1559582" y="1560186"/>
                </a:lnTo>
                <a:lnTo>
                  <a:pt x="1592190" y="1527578"/>
                </a:lnTo>
                <a:lnTo>
                  <a:pt x="1618883" y="1489822"/>
                </a:lnTo>
                <a:lnTo>
                  <a:pt x="1638896" y="1447682"/>
                </a:lnTo>
                <a:lnTo>
                  <a:pt x="1651466" y="1401924"/>
                </a:lnTo>
                <a:lnTo>
                  <a:pt x="1655826" y="135331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36797" y="4752594"/>
            <a:ext cx="1656080" cy="1624965"/>
          </a:xfrm>
          <a:custGeom>
            <a:avLst/>
            <a:gdLst/>
            <a:ahLst/>
            <a:cxnLst/>
            <a:rect l="l" t="t" r="r" b="b"/>
            <a:pathLst>
              <a:path w="1656079" h="1624964">
                <a:moveTo>
                  <a:pt x="1655826" y="1354073"/>
                </a:moveTo>
                <a:lnTo>
                  <a:pt x="1655826" y="271271"/>
                </a:lnTo>
                <a:lnTo>
                  <a:pt x="1651466" y="222633"/>
                </a:lnTo>
                <a:lnTo>
                  <a:pt x="1638896" y="176804"/>
                </a:lnTo>
                <a:lnTo>
                  <a:pt x="1618883" y="134563"/>
                </a:lnTo>
                <a:lnTo>
                  <a:pt x="1592190" y="96687"/>
                </a:lnTo>
                <a:lnTo>
                  <a:pt x="1559582" y="63953"/>
                </a:lnTo>
                <a:lnTo>
                  <a:pt x="1521826" y="37140"/>
                </a:lnTo>
                <a:lnTo>
                  <a:pt x="1479686" y="17025"/>
                </a:lnTo>
                <a:lnTo>
                  <a:pt x="1433928" y="4385"/>
                </a:lnTo>
                <a:lnTo>
                  <a:pt x="1385315" y="0"/>
                </a:lnTo>
                <a:lnTo>
                  <a:pt x="270510" y="0"/>
                </a:lnTo>
                <a:lnTo>
                  <a:pt x="221897" y="4385"/>
                </a:lnTo>
                <a:lnTo>
                  <a:pt x="176139" y="17025"/>
                </a:lnTo>
                <a:lnTo>
                  <a:pt x="133999" y="37140"/>
                </a:lnTo>
                <a:lnTo>
                  <a:pt x="96243" y="63953"/>
                </a:lnTo>
                <a:lnTo>
                  <a:pt x="63635" y="96687"/>
                </a:lnTo>
                <a:lnTo>
                  <a:pt x="36942" y="134563"/>
                </a:lnTo>
                <a:lnTo>
                  <a:pt x="16929" y="176804"/>
                </a:lnTo>
                <a:lnTo>
                  <a:pt x="4359" y="222633"/>
                </a:lnTo>
                <a:lnTo>
                  <a:pt x="0" y="271271"/>
                </a:lnTo>
                <a:lnTo>
                  <a:pt x="0" y="1354073"/>
                </a:lnTo>
                <a:lnTo>
                  <a:pt x="4359" y="1402686"/>
                </a:lnTo>
                <a:lnTo>
                  <a:pt x="16929" y="1448444"/>
                </a:lnTo>
                <a:lnTo>
                  <a:pt x="36942" y="1490584"/>
                </a:lnTo>
                <a:lnTo>
                  <a:pt x="63635" y="1528340"/>
                </a:lnTo>
                <a:lnTo>
                  <a:pt x="96243" y="1560948"/>
                </a:lnTo>
                <a:lnTo>
                  <a:pt x="133999" y="1587641"/>
                </a:lnTo>
                <a:lnTo>
                  <a:pt x="176139" y="1607654"/>
                </a:lnTo>
                <a:lnTo>
                  <a:pt x="221897" y="1620224"/>
                </a:lnTo>
                <a:lnTo>
                  <a:pt x="270510" y="1624583"/>
                </a:lnTo>
                <a:lnTo>
                  <a:pt x="1385316" y="1624583"/>
                </a:lnTo>
                <a:lnTo>
                  <a:pt x="1433928" y="1620224"/>
                </a:lnTo>
                <a:lnTo>
                  <a:pt x="1479686" y="1607654"/>
                </a:lnTo>
                <a:lnTo>
                  <a:pt x="1521826" y="1587641"/>
                </a:lnTo>
                <a:lnTo>
                  <a:pt x="1559582" y="1560948"/>
                </a:lnTo>
                <a:lnTo>
                  <a:pt x="1592190" y="1528340"/>
                </a:lnTo>
                <a:lnTo>
                  <a:pt x="1618883" y="1490584"/>
                </a:lnTo>
                <a:lnTo>
                  <a:pt x="1638896" y="1448444"/>
                </a:lnTo>
                <a:lnTo>
                  <a:pt x="1651466" y="1402686"/>
                </a:lnTo>
                <a:lnTo>
                  <a:pt x="1655826" y="1354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36797" y="4752594"/>
            <a:ext cx="1656080" cy="1624965"/>
          </a:xfrm>
          <a:custGeom>
            <a:avLst/>
            <a:gdLst/>
            <a:ahLst/>
            <a:cxnLst/>
            <a:rect l="l" t="t" r="r" b="b"/>
            <a:pathLst>
              <a:path w="1656079" h="1624964">
                <a:moveTo>
                  <a:pt x="270510" y="0"/>
                </a:moveTo>
                <a:lnTo>
                  <a:pt x="221897" y="4385"/>
                </a:lnTo>
                <a:lnTo>
                  <a:pt x="176139" y="17025"/>
                </a:lnTo>
                <a:lnTo>
                  <a:pt x="133999" y="37140"/>
                </a:lnTo>
                <a:lnTo>
                  <a:pt x="96243" y="63953"/>
                </a:lnTo>
                <a:lnTo>
                  <a:pt x="63635" y="96687"/>
                </a:lnTo>
                <a:lnTo>
                  <a:pt x="36942" y="134563"/>
                </a:lnTo>
                <a:lnTo>
                  <a:pt x="16929" y="176804"/>
                </a:lnTo>
                <a:lnTo>
                  <a:pt x="4359" y="222633"/>
                </a:lnTo>
                <a:lnTo>
                  <a:pt x="0" y="271271"/>
                </a:lnTo>
                <a:lnTo>
                  <a:pt x="0" y="1354073"/>
                </a:lnTo>
                <a:lnTo>
                  <a:pt x="4359" y="1402686"/>
                </a:lnTo>
                <a:lnTo>
                  <a:pt x="16929" y="1448444"/>
                </a:lnTo>
                <a:lnTo>
                  <a:pt x="36942" y="1490584"/>
                </a:lnTo>
                <a:lnTo>
                  <a:pt x="63635" y="1528340"/>
                </a:lnTo>
                <a:lnTo>
                  <a:pt x="96243" y="1560948"/>
                </a:lnTo>
                <a:lnTo>
                  <a:pt x="133999" y="1587641"/>
                </a:lnTo>
                <a:lnTo>
                  <a:pt x="176139" y="1607654"/>
                </a:lnTo>
                <a:lnTo>
                  <a:pt x="221897" y="1620224"/>
                </a:lnTo>
                <a:lnTo>
                  <a:pt x="270510" y="1624583"/>
                </a:lnTo>
                <a:lnTo>
                  <a:pt x="1385316" y="1624583"/>
                </a:lnTo>
                <a:lnTo>
                  <a:pt x="1433928" y="1620224"/>
                </a:lnTo>
                <a:lnTo>
                  <a:pt x="1479686" y="1607654"/>
                </a:lnTo>
                <a:lnTo>
                  <a:pt x="1521826" y="1587641"/>
                </a:lnTo>
                <a:lnTo>
                  <a:pt x="1559582" y="1560948"/>
                </a:lnTo>
                <a:lnTo>
                  <a:pt x="1592190" y="1528340"/>
                </a:lnTo>
                <a:lnTo>
                  <a:pt x="1618883" y="1490584"/>
                </a:lnTo>
                <a:lnTo>
                  <a:pt x="1638896" y="1448444"/>
                </a:lnTo>
                <a:lnTo>
                  <a:pt x="1651466" y="1402686"/>
                </a:lnTo>
                <a:lnTo>
                  <a:pt x="1655826" y="1354073"/>
                </a:lnTo>
                <a:lnTo>
                  <a:pt x="1655826" y="271271"/>
                </a:lnTo>
                <a:lnTo>
                  <a:pt x="1651466" y="222633"/>
                </a:lnTo>
                <a:lnTo>
                  <a:pt x="1638896" y="176804"/>
                </a:lnTo>
                <a:lnTo>
                  <a:pt x="1618883" y="134563"/>
                </a:lnTo>
                <a:lnTo>
                  <a:pt x="1592190" y="96687"/>
                </a:lnTo>
                <a:lnTo>
                  <a:pt x="1559582" y="63953"/>
                </a:lnTo>
                <a:lnTo>
                  <a:pt x="1521826" y="37140"/>
                </a:lnTo>
                <a:lnTo>
                  <a:pt x="1479686" y="17025"/>
                </a:lnTo>
                <a:lnTo>
                  <a:pt x="1433928" y="4385"/>
                </a:lnTo>
                <a:lnTo>
                  <a:pt x="1385315" y="0"/>
                </a:lnTo>
                <a:lnTo>
                  <a:pt x="270510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452876" y="4795520"/>
            <a:ext cx="133159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No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test </a:t>
            </a:r>
            <a:r>
              <a:rPr sz="1000" spc="-5" dirty="0">
                <a:latin typeface="Arial"/>
                <a:cs typeface="Arial"/>
              </a:rPr>
              <a:t>flight hours  </a:t>
            </a:r>
            <a:r>
              <a:rPr sz="1000" spc="-10" dirty="0">
                <a:latin typeface="Arial"/>
                <a:cs typeface="Arial"/>
              </a:rPr>
              <a:t>conducted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452876" y="5252720"/>
            <a:ext cx="136842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on-time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delivery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452876" y="5557520"/>
            <a:ext cx="154876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Compliance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ISO14001  standards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52876" y="6014720"/>
            <a:ext cx="133096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Reduce </a:t>
            </a:r>
            <a:r>
              <a:rPr sz="1000" spc="-5" dirty="0">
                <a:latin typeface="Arial"/>
                <a:cs typeface="Arial"/>
              </a:rPr>
              <a:t>accident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089397" y="4778502"/>
            <a:ext cx="1584325" cy="1583055"/>
          </a:xfrm>
          <a:custGeom>
            <a:avLst/>
            <a:gdLst/>
            <a:ahLst/>
            <a:cxnLst/>
            <a:rect l="l" t="t" r="r" b="b"/>
            <a:pathLst>
              <a:path w="1584325" h="1583054">
                <a:moveTo>
                  <a:pt x="1584198" y="1319022"/>
                </a:moveTo>
                <a:lnTo>
                  <a:pt x="1584198" y="263651"/>
                </a:lnTo>
                <a:lnTo>
                  <a:pt x="1579947" y="216278"/>
                </a:lnTo>
                <a:lnTo>
                  <a:pt x="1567695" y="171683"/>
                </a:lnTo>
                <a:lnTo>
                  <a:pt x="1548186" y="130612"/>
                </a:lnTo>
                <a:lnTo>
                  <a:pt x="1522167" y="93812"/>
                </a:lnTo>
                <a:lnTo>
                  <a:pt x="1490385" y="62030"/>
                </a:lnTo>
                <a:lnTo>
                  <a:pt x="1453585" y="36011"/>
                </a:lnTo>
                <a:lnTo>
                  <a:pt x="1412514" y="16502"/>
                </a:lnTo>
                <a:lnTo>
                  <a:pt x="1367919" y="4250"/>
                </a:lnTo>
                <a:lnTo>
                  <a:pt x="1320546" y="0"/>
                </a:lnTo>
                <a:lnTo>
                  <a:pt x="263651" y="0"/>
                </a:lnTo>
                <a:lnTo>
                  <a:pt x="216278" y="4250"/>
                </a:lnTo>
                <a:lnTo>
                  <a:pt x="171683" y="16502"/>
                </a:lnTo>
                <a:lnTo>
                  <a:pt x="130612" y="36011"/>
                </a:lnTo>
                <a:lnTo>
                  <a:pt x="93812" y="62030"/>
                </a:lnTo>
                <a:lnTo>
                  <a:pt x="62030" y="93812"/>
                </a:lnTo>
                <a:lnTo>
                  <a:pt x="36011" y="130612"/>
                </a:lnTo>
                <a:lnTo>
                  <a:pt x="16502" y="171683"/>
                </a:lnTo>
                <a:lnTo>
                  <a:pt x="4250" y="216278"/>
                </a:lnTo>
                <a:lnTo>
                  <a:pt x="0" y="263652"/>
                </a:lnTo>
                <a:lnTo>
                  <a:pt x="0" y="1319022"/>
                </a:lnTo>
                <a:lnTo>
                  <a:pt x="4250" y="1366395"/>
                </a:lnTo>
                <a:lnTo>
                  <a:pt x="16502" y="1410990"/>
                </a:lnTo>
                <a:lnTo>
                  <a:pt x="36011" y="1452061"/>
                </a:lnTo>
                <a:lnTo>
                  <a:pt x="62030" y="1488861"/>
                </a:lnTo>
                <a:lnTo>
                  <a:pt x="93812" y="1520643"/>
                </a:lnTo>
                <a:lnTo>
                  <a:pt x="130612" y="1546662"/>
                </a:lnTo>
                <a:lnTo>
                  <a:pt x="171683" y="1566171"/>
                </a:lnTo>
                <a:lnTo>
                  <a:pt x="216278" y="1578423"/>
                </a:lnTo>
                <a:lnTo>
                  <a:pt x="263652" y="1582674"/>
                </a:lnTo>
                <a:lnTo>
                  <a:pt x="1320546" y="1582674"/>
                </a:lnTo>
                <a:lnTo>
                  <a:pt x="1367919" y="1578423"/>
                </a:lnTo>
                <a:lnTo>
                  <a:pt x="1412514" y="1566171"/>
                </a:lnTo>
                <a:lnTo>
                  <a:pt x="1453585" y="1546662"/>
                </a:lnTo>
                <a:lnTo>
                  <a:pt x="1490385" y="1520643"/>
                </a:lnTo>
                <a:lnTo>
                  <a:pt x="1522167" y="1488861"/>
                </a:lnTo>
                <a:lnTo>
                  <a:pt x="1548186" y="1452061"/>
                </a:lnTo>
                <a:lnTo>
                  <a:pt x="1567695" y="1410990"/>
                </a:lnTo>
                <a:lnTo>
                  <a:pt x="1579947" y="1366395"/>
                </a:lnTo>
                <a:lnTo>
                  <a:pt x="1584198" y="131902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64252" y="4752594"/>
            <a:ext cx="1584325" cy="1583690"/>
          </a:xfrm>
          <a:custGeom>
            <a:avLst/>
            <a:gdLst/>
            <a:ahLst/>
            <a:cxnLst/>
            <a:rect l="l" t="t" r="r" b="b"/>
            <a:pathLst>
              <a:path w="1584325" h="1583689">
                <a:moveTo>
                  <a:pt x="1584198" y="1319021"/>
                </a:moveTo>
                <a:lnTo>
                  <a:pt x="1584198" y="264413"/>
                </a:lnTo>
                <a:lnTo>
                  <a:pt x="1579947" y="216813"/>
                </a:lnTo>
                <a:lnTo>
                  <a:pt x="1567695" y="172041"/>
                </a:lnTo>
                <a:lnTo>
                  <a:pt x="1548186" y="130838"/>
                </a:lnTo>
                <a:lnTo>
                  <a:pt x="1522167" y="93943"/>
                </a:lnTo>
                <a:lnTo>
                  <a:pt x="1490385" y="62097"/>
                </a:lnTo>
                <a:lnTo>
                  <a:pt x="1453585" y="36039"/>
                </a:lnTo>
                <a:lnTo>
                  <a:pt x="1412514" y="16511"/>
                </a:lnTo>
                <a:lnTo>
                  <a:pt x="1367919" y="4251"/>
                </a:lnTo>
                <a:lnTo>
                  <a:pt x="1320546" y="0"/>
                </a:lnTo>
                <a:lnTo>
                  <a:pt x="263651" y="0"/>
                </a:lnTo>
                <a:lnTo>
                  <a:pt x="216278" y="4251"/>
                </a:lnTo>
                <a:lnTo>
                  <a:pt x="171683" y="16511"/>
                </a:lnTo>
                <a:lnTo>
                  <a:pt x="130612" y="36039"/>
                </a:lnTo>
                <a:lnTo>
                  <a:pt x="93812" y="62097"/>
                </a:lnTo>
                <a:lnTo>
                  <a:pt x="62030" y="93943"/>
                </a:lnTo>
                <a:lnTo>
                  <a:pt x="36011" y="130838"/>
                </a:lnTo>
                <a:lnTo>
                  <a:pt x="16502" y="172041"/>
                </a:lnTo>
                <a:lnTo>
                  <a:pt x="4250" y="216813"/>
                </a:lnTo>
                <a:lnTo>
                  <a:pt x="0" y="264414"/>
                </a:lnTo>
                <a:lnTo>
                  <a:pt x="0" y="1319022"/>
                </a:lnTo>
                <a:lnTo>
                  <a:pt x="4250" y="1366622"/>
                </a:lnTo>
                <a:lnTo>
                  <a:pt x="16502" y="1411394"/>
                </a:lnTo>
                <a:lnTo>
                  <a:pt x="36011" y="1452597"/>
                </a:lnTo>
                <a:lnTo>
                  <a:pt x="62030" y="1489492"/>
                </a:lnTo>
                <a:lnTo>
                  <a:pt x="93812" y="1521338"/>
                </a:lnTo>
                <a:lnTo>
                  <a:pt x="130612" y="1547396"/>
                </a:lnTo>
                <a:lnTo>
                  <a:pt x="171683" y="1566924"/>
                </a:lnTo>
                <a:lnTo>
                  <a:pt x="216278" y="1579184"/>
                </a:lnTo>
                <a:lnTo>
                  <a:pt x="263652" y="1583436"/>
                </a:lnTo>
                <a:lnTo>
                  <a:pt x="1320546" y="1583435"/>
                </a:lnTo>
                <a:lnTo>
                  <a:pt x="1367919" y="1579184"/>
                </a:lnTo>
                <a:lnTo>
                  <a:pt x="1412514" y="1566924"/>
                </a:lnTo>
                <a:lnTo>
                  <a:pt x="1453585" y="1547396"/>
                </a:lnTo>
                <a:lnTo>
                  <a:pt x="1490385" y="1521338"/>
                </a:lnTo>
                <a:lnTo>
                  <a:pt x="1522167" y="1489492"/>
                </a:lnTo>
                <a:lnTo>
                  <a:pt x="1548186" y="1452597"/>
                </a:lnTo>
                <a:lnTo>
                  <a:pt x="1567695" y="1411394"/>
                </a:lnTo>
                <a:lnTo>
                  <a:pt x="1579947" y="1366622"/>
                </a:lnTo>
                <a:lnTo>
                  <a:pt x="1584198" y="13190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64252" y="4752594"/>
            <a:ext cx="1584325" cy="1583690"/>
          </a:xfrm>
          <a:custGeom>
            <a:avLst/>
            <a:gdLst/>
            <a:ahLst/>
            <a:cxnLst/>
            <a:rect l="l" t="t" r="r" b="b"/>
            <a:pathLst>
              <a:path w="1584325" h="1583689">
                <a:moveTo>
                  <a:pt x="263651" y="0"/>
                </a:moveTo>
                <a:lnTo>
                  <a:pt x="216278" y="4251"/>
                </a:lnTo>
                <a:lnTo>
                  <a:pt x="171683" y="16511"/>
                </a:lnTo>
                <a:lnTo>
                  <a:pt x="130612" y="36039"/>
                </a:lnTo>
                <a:lnTo>
                  <a:pt x="93812" y="62097"/>
                </a:lnTo>
                <a:lnTo>
                  <a:pt x="62030" y="93943"/>
                </a:lnTo>
                <a:lnTo>
                  <a:pt x="36011" y="130838"/>
                </a:lnTo>
                <a:lnTo>
                  <a:pt x="16502" y="172041"/>
                </a:lnTo>
                <a:lnTo>
                  <a:pt x="4250" y="216813"/>
                </a:lnTo>
                <a:lnTo>
                  <a:pt x="0" y="264414"/>
                </a:lnTo>
                <a:lnTo>
                  <a:pt x="0" y="1319022"/>
                </a:lnTo>
                <a:lnTo>
                  <a:pt x="4250" y="1366622"/>
                </a:lnTo>
                <a:lnTo>
                  <a:pt x="16502" y="1411394"/>
                </a:lnTo>
                <a:lnTo>
                  <a:pt x="36011" y="1452597"/>
                </a:lnTo>
                <a:lnTo>
                  <a:pt x="62030" y="1489492"/>
                </a:lnTo>
                <a:lnTo>
                  <a:pt x="93812" y="1521338"/>
                </a:lnTo>
                <a:lnTo>
                  <a:pt x="130612" y="1547396"/>
                </a:lnTo>
                <a:lnTo>
                  <a:pt x="171683" y="1566924"/>
                </a:lnTo>
                <a:lnTo>
                  <a:pt x="216278" y="1579184"/>
                </a:lnTo>
                <a:lnTo>
                  <a:pt x="263652" y="1583436"/>
                </a:lnTo>
                <a:lnTo>
                  <a:pt x="1320546" y="1583435"/>
                </a:lnTo>
                <a:lnTo>
                  <a:pt x="1367919" y="1579184"/>
                </a:lnTo>
                <a:lnTo>
                  <a:pt x="1412514" y="1566924"/>
                </a:lnTo>
                <a:lnTo>
                  <a:pt x="1453585" y="1547396"/>
                </a:lnTo>
                <a:lnTo>
                  <a:pt x="1490385" y="1521338"/>
                </a:lnTo>
                <a:lnTo>
                  <a:pt x="1522167" y="1489492"/>
                </a:lnTo>
                <a:lnTo>
                  <a:pt x="1548186" y="1452597"/>
                </a:lnTo>
                <a:lnTo>
                  <a:pt x="1567695" y="1411394"/>
                </a:lnTo>
                <a:lnTo>
                  <a:pt x="1579947" y="1366622"/>
                </a:lnTo>
                <a:lnTo>
                  <a:pt x="1584198" y="1319021"/>
                </a:lnTo>
                <a:lnTo>
                  <a:pt x="1584198" y="264413"/>
                </a:lnTo>
                <a:lnTo>
                  <a:pt x="1579947" y="216813"/>
                </a:lnTo>
                <a:lnTo>
                  <a:pt x="1567695" y="172041"/>
                </a:lnTo>
                <a:lnTo>
                  <a:pt x="1548186" y="130838"/>
                </a:lnTo>
                <a:lnTo>
                  <a:pt x="1522167" y="93943"/>
                </a:lnTo>
                <a:lnTo>
                  <a:pt x="1490385" y="62097"/>
                </a:lnTo>
                <a:lnTo>
                  <a:pt x="1453585" y="36039"/>
                </a:lnTo>
                <a:lnTo>
                  <a:pt x="1412514" y="16511"/>
                </a:lnTo>
                <a:lnTo>
                  <a:pt x="1367919" y="4251"/>
                </a:lnTo>
                <a:lnTo>
                  <a:pt x="1320546" y="0"/>
                </a:lnTo>
                <a:lnTo>
                  <a:pt x="263651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181853" y="4793995"/>
            <a:ext cx="129794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30" dirty="0">
                <a:latin typeface="Meiryo"/>
                <a:cs typeface="Meiryo"/>
              </a:rPr>
              <a:t>❖</a:t>
            </a:r>
            <a:r>
              <a:rPr sz="1000" spc="-30" dirty="0">
                <a:latin typeface="Arial"/>
                <a:cs typeface="Arial"/>
              </a:rPr>
              <a:t>10% </a:t>
            </a:r>
            <a:r>
              <a:rPr sz="1000" spc="-5" dirty="0">
                <a:latin typeface="Arial"/>
                <a:cs typeface="Arial"/>
              </a:rPr>
              <a:t>more than  regulatory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requirement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181853" y="5251195"/>
            <a:ext cx="92265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Meiryo"/>
                <a:cs typeface="Meiryo"/>
              </a:rPr>
              <a:t>❖</a:t>
            </a:r>
            <a:r>
              <a:rPr sz="1000" spc="-35" dirty="0">
                <a:latin typeface="Arial"/>
                <a:cs typeface="Arial"/>
              </a:rPr>
              <a:t>99% </a:t>
            </a:r>
            <a:r>
              <a:rPr sz="1000" spc="-5" dirty="0">
                <a:latin typeface="Arial"/>
                <a:cs typeface="Arial"/>
              </a:rPr>
              <a:t>on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target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81853" y="5555995"/>
            <a:ext cx="123634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latin typeface="Meiryo"/>
                <a:cs typeface="Meiryo"/>
              </a:rPr>
              <a:t>❖</a:t>
            </a:r>
            <a:r>
              <a:rPr sz="1000" spc="-25" dirty="0">
                <a:latin typeface="Arial"/>
                <a:cs typeface="Arial"/>
              </a:rPr>
              <a:t>Zero </a:t>
            </a:r>
            <a:r>
              <a:rPr sz="1000" dirty="0">
                <a:latin typeface="Arial"/>
                <a:cs typeface="Arial"/>
              </a:rPr>
              <a:t>NCN </a:t>
            </a:r>
            <a:r>
              <a:rPr sz="1000" spc="-10" dirty="0">
                <a:latin typeface="Arial"/>
                <a:cs typeface="Arial"/>
              </a:rPr>
              <a:t>per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audit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81853" y="6013195"/>
            <a:ext cx="149923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Reduce </a:t>
            </a:r>
            <a:r>
              <a:rPr sz="1000" spc="-5" dirty="0">
                <a:latin typeface="Arial"/>
                <a:cs typeface="Arial"/>
              </a:rPr>
              <a:t>accident rate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  </a:t>
            </a:r>
            <a:r>
              <a:rPr sz="1000" spc="-10" dirty="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85798" y="2056891"/>
            <a:ext cx="143967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990" marR="5080" indent="-28829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latin typeface="Arial"/>
                <a:cs typeface="Arial"/>
              </a:rPr>
              <a:t>Increase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customer  confidence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598675" y="6505193"/>
            <a:ext cx="1656080" cy="432434"/>
          </a:xfrm>
          <a:custGeom>
            <a:avLst/>
            <a:gdLst/>
            <a:ahLst/>
            <a:cxnLst/>
            <a:rect l="l" t="t" r="r" b="b"/>
            <a:pathLst>
              <a:path w="1656079" h="432434">
                <a:moveTo>
                  <a:pt x="1655826" y="360425"/>
                </a:moveTo>
                <a:lnTo>
                  <a:pt x="1655826" y="72389"/>
                </a:lnTo>
                <a:lnTo>
                  <a:pt x="1650194" y="44362"/>
                </a:lnTo>
                <a:lnTo>
                  <a:pt x="1634775" y="21335"/>
                </a:lnTo>
                <a:lnTo>
                  <a:pt x="1611784" y="5738"/>
                </a:lnTo>
                <a:lnTo>
                  <a:pt x="1583436" y="0"/>
                </a:lnTo>
                <a:lnTo>
                  <a:pt x="71628" y="0"/>
                </a:lnTo>
                <a:lnTo>
                  <a:pt x="43719" y="5738"/>
                </a:lnTo>
                <a:lnTo>
                  <a:pt x="20955" y="21335"/>
                </a:lnTo>
                <a:lnTo>
                  <a:pt x="5619" y="44362"/>
                </a:lnTo>
                <a:lnTo>
                  <a:pt x="0" y="72389"/>
                </a:lnTo>
                <a:lnTo>
                  <a:pt x="0" y="360425"/>
                </a:lnTo>
                <a:lnTo>
                  <a:pt x="5619" y="388334"/>
                </a:lnTo>
                <a:lnTo>
                  <a:pt x="20955" y="411099"/>
                </a:lnTo>
                <a:lnTo>
                  <a:pt x="43719" y="426434"/>
                </a:lnTo>
                <a:lnTo>
                  <a:pt x="71628" y="432053"/>
                </a:lnTo>
                <a:lnTo>
                  <a:pt x="1583436" y="432053"/>
                </a:lnTo>
                <a:lnTo>
                  <a:pt x="1611784" y="426434"/>
                </a:lnTo>
                <a:lnTo>
                  <a:pt x="1634775" y="411099"/>
                </a:lnTo>
                <a:lnTo>
                  <a:pt x="1650194" y="388334"/>
                </a:lnTo>
                <a:lnTo>
                  <a:pt x="1655826" y="36042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73530" y="6480047"/>
            <a:ext cx="1655445" cy="432434"/>
          </a:xfrm>
          <a:custGeom>
            <a:avLst/>
            <a:gdLst/>
            <a:ahLst/>
            <a:cxnLst/>
            <a:rect l="l" t="t" r="r" b="b"/>
            <a:pathLst>
              <a:path w="1655445" h="432434">
                <a:moveTo>
                  <a:pt x="1655064" y="359663"/>
                </a:moveTo>
                <a:lnTo>
                  <a:pt x="1655064" y="72390"/>
                </a:lnTo>
                <a:lnTo>
                  <a:pt x="1649444" y="44041"/>
                </a:lnTo>
                <a:lnTo>
                  <a:pt x="1634108" y="21050"/>
                </a:lnTo>
                <a:lnTo>
                  <a:pt x="1611344" y="5631"/>
                </a:lnTo>
                <a:lnTo>
                  <a:pt x="1583436" y="0"/>
                </a:lnTo>
                <a:lnTo>
                  <a:pt x="71627" y="0"/>
                </a:lnTo>
                <a:lnTo>
                  <a:pt x="43719" y="5631"/>
                </a:lnTo>
                <a:lnTo>
                  <a:pt x="20955" y="21050"/>
                </a:lnTo>
                <a:lnTo>
                  <a:pt x="5619" y="44041"/>
                </a:lnTo>
                <a:lnTo>
                  <a:pt x="0" y="72390"/>
                </a:lnTo>
                <a:lnTo>
                  <a:pt x="0" y="359663"/>
                </a:lnTo>
                <a:lnTo>
                  <a:pt x="5619" y="388012"/>
                </a:lnTo>
                <a:lnTo>
                  <a:pt x="20954" y="411003"/>
                </a:lnTo>
                <a:lnTo>
                  <a:pt x="43719" y="426422"/>
                </a:lnTo>
                <a:lnTo>
                  <a:pt x="71627" y="432053"/>
                </a:lnTo>
                <a:lnTo>
                  <a:pt x="1583436" y="432053"/>
                </a:lnTo>
                <a:lnTo>
                  <a:pt x="1611344" y="426422"/>
                </a:lnTo>
                <a:lnTo>
                  <a:pt x="1634108" y="411003"/>
                </a:lnTo>
                <a:lnTo>
                  <a:pt x="1649444" y="388012"/>
                </a:lnTo>
                <a:lnTo>
                  <a:pt x="1655064" y="359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73530" y="6480047"/>
            <a:ext cx="1655445" cy="432434"/>
          </a:xfrm>
          <a:custGeom>
            <a:avLst/>
            <a:gdLst/>
            <a:ahLst/>
            <a:cxnLst/>
            <a:rect l="l" t="t" r="r" b="b"/>
            <a:pathLst>
              <a:path w="1655445" h="432434">
                <a:moveTo>
                  <a:pt x="71627" y="0"/>
                </a:moveTo>
                <a:lnTo>
                  <a:pt x="43719" y="5631"/>
                </a:lnTo>
                <a:lnTo>
                  <a:pt x="20955" y="21050"/>
                </a:lnTo>
                <a:lnTo>
                  <a:pt x="5619" y="44041"/>
                </a:lnTo>
                <a:lnTo>
                  <a:pt x="0" y="72390"/>
                </a:lnTo>
                <a:lnTo>
                  <a:pt x="0" y="359663"/>
                </a:lnTo>
                <a:lnTo>
                  <a:pt x="5619" y="388012"/>
                </a:lnTo>
                <a:lnTo>
                  <a:pt x="20954" y="411003"/>
                </a:lnTo>
                <a:lnTo>
                  <a:pt x="43719" y="426422"/>
                </a:lnTo>
                <a:lnTo>
                  <a:pt x="71627" y="432053"/>
                </a:lnTo>
                <a:lnTo>
                  <a:pt x="1583436" y="432053"/>
                </a:lnTo>
                <a:lnTo>
                  <a:pt x="1611344" y="426422"/>
                </a:lnTo>
                <a:lnTo>
                  <a:pt x="1634108" y="411003"/>
                </a:lnTo>
                <a:lnTo>
                  <a:pt x="1649444" y="388012"/>
                </a:lnTo>
                <a:lnTo>
                  <a:pt x="1655064" y="359663"/>
                </a:lnTo>
                <a:lnTo>
                  <a:pt x="1655064" y="72390"/>
                </a:lnTo>
                <a:lnTo>
                  <a:pt x="1649444" y="44041"/>
                </a:lnTo>
                <a:lnTo>
                  <a:pt x="1634108" y="21050"/>
                </a:lnTo>
                <a:lnTo>
                  <a:pt x="1611344" y="5631"/>
                </a:lnTo>
                <a:lnTo>
                  <a:pt x="1583436" y="0"/>
                </a:lnTo>
                <a:lnTo>
                  <a:pt x="7162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581403" y="6522973"/>
            <a:ext cx="134683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latin typeface="Arial"/>
                <a:cs typeface="Arial"/>
              </a:rPr>
              <a:t>Increase </a:t>
            </a:r>
            <a:r>
              <a:rPr sz="1000" spc="-10" dirty="0">
                <a:latin typeface="Arial"/>
                <a:cs typeface="Arial"/>
              </a:rPr>
              <a:t>new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aircraft  models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398520" y="6505193"/>
            <a:ext cx="1656080" cy="432434"/>
          </a:xfrm>
          <a:custGeom>
            <a:avLst/>
            <a:gdLst/>
            <a:ahLst/>
            <a:cxnLst/>
            <a:rect l="l" t="t" r="r" b="b"/>
            <a:pathLst>
              <a:path w="1656079" h="432434">
                <a:moveTo>
                  <a:pt x="1655826" y="360425"/>
                </a:moveTo>
                <a:lnTo>
                  <a:pt x="1655826" y="72389"/>
                </a:lnTo>
                <a:lnTo>
                  <a:pt x="1650206" y="44362"/>
                </a:lnTo>
                <a:lnTo>
                  <a:pt x="1634870" y="21335"/>
                </a:lnTo>
                <a:lnTo>
                  <a:pt x="1612106" y="5738"/>
                </a:lnTo>
                <a:lnTo>
                  <a:pt x="1584197" y="0"/>
                </a:lnTo>
                <a:lnTo>
                  <a:pt x="72389" y="0"/>
                </a:lnTo>
                <a:lnTo>
                  <a:pt x="44362" y="5738"/>
                </a:lnTo>
                <a:lnTo>
                  <a:pt x="21335" y="21335"/>
                </a:lnTo>
                <a:lnTo>
                  <a:pt x="5738" y="44362"/>
                </a:lnTo>
                <a:lnTo>
                  <a:pt x="0" y="72389"/>
                </a:lnTo>
                <a:lnTo>
                  <a:pt x="0" y="360425"/>
                </a:lnTo>
                <a:lnTo>
                  <a:pt x="5738" y="388334"/>
                </a:lnTo>
                <a:lnTo>
                  <a:pt x="21335" y="411099"/>
                </a:lnTo>
                <a:lnTo>
                  <a:pt x="44362" y="426434"/>
                </a:lnTo>
                <a:lnTo>
                  <a:pt x="72389" y="432053"/>
                </a:lnTo>
                <a:lnTo>
                  <a:pt x="1584197" y="432053"/>
                </a:lnTo>
                <a:lnTo>
                  <a:pt x="1612106" y="426434"/>
                </a:lnTo>
                <a:lnTo>
                  <a:pt x="1634870" y="411099"/>
                </a:lnTo>
                <a:lnTo>
                  <a:pt x="1650206" y="388334"/>
                </a:lnTo>
                <a:lnTo>
                  <a:pt x="1655826" y="36042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73373" y="6480047"/>
            <a:ext cx="1656080" cy="432434"/>
          </a:xfrm>
          <a:custGeom>
            <a:avLst/>
            <a:gdLst/>
            <a:ahLst/>
            <a:cxnLst/>
            <a:rect l="l" t="t" r="r" b="b"/>
            <a:pathLst>
              <a:path w="1656079" h="432434">
                <a:moveTo>
                  <a:pt x="1655826" y="359663"/>
                </a:moveTo>
                <a:lnTo>
                  <a:pt x="1655826" y="72390"/>
                </a:lnTo>
                <a:lnTo>
                  <a:pt x="1650206" y="44041"/>
                </a:lnTo>
                <a:lnTo>
                  <a:pt x="1634871" y="21050"/>
                </a:lnTo>
                <a:lnTo>
                  <a:pt x="1612106" y="5631"/>
                </a:lnTo>
                <a:lnTo>
                  <a:pt x="1584198" y="0"/>
                </a:lnTo>
                <a:lnTo>
                  <a:pt x="71627" y="0"/>
                </a:lnTo>
                <a:lnTo>
                  <a:pt x="43719" y="5631"/>
                </a:lnTo>
                <a:lnTo>
                  <a:pt x="20954" y="21050"/>
                </a:lnTo>
                <a:lnTo>
                  <a:pt x="5619" y="44041"/>
                </a:lnTo>
                <a:lnTo>
                  <a:pt x="0" y="72390"/>
                </a:lnTo>
                <a:lnTo>
                  <a:pt x="0" y="359663"/>
                </a:lnTo>
                <a:lnTo>
                  <a:pt x="5619" y="388012"/>
                </a:lnTo>
                <a:lnTo>
                  <a:pt x="20954" y="411003"/>
                </a:lnTo>
                <a:lnTo>
                  <a:pt x="43719" y="426422"/>
                </a:lnTo>
                <a:lnTo>
                  <a:pt x="71627" y="432053"/>
                </a:lnTo>
                <a:lnTo>
                  <a:pt x="1584198" y="432053"/>
                </a:lnTo>
                <a:lnTo>
                  <a:pt x="1612106" y="426422"/>
                </a:lnTo>
                <a:lnTo>
                  <a:pt x="1634871" y="411003"/>
                </a:lnTo>
                <a:lnTo>
                  <a:pt x="1650206" y="388012"/>
                </a:lnTo>
                <a:lnTo>
                  <a:pt x="1655826" y="359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73373" y="6480047"/>
            <a:ext cx="1656080" cy="432434"/>
          </a:xfrm>
          <a:custGeom>
            <a:avLst/>
            <a:gdLst/>
            <a:ahLst/>
            <a:cxnLst/>
            <a:rect l="l" t="t" r="r" b="b"/>
            <a:pathLst>
              <a:path w="1656079" h="432434">
                <a:moveTo>
                  <a:pt x="71627" y="0"/>
                </a:moveTo>
                <a:lnTo>
                  <a:pt x="43719" y="5631"/>
                </a:lnTo>
                <a:lnTo>
                  <a:pt x="20954" y="21050"/>
                </a:lnTo>
                <a:lnTo>
                  <a:pt x="5619" y="44041"/>
                </a:lnTo>
                <a:lnTo>
                  <a:pt x="0" y="72390"/>
                </a:lnTo>
                <a:lnTo>
                  <a:pt x="0" y="359663"/>
                </a:lnTo>
                <a:lnTo>
                  <a:pt x="5619" y="388012"/>
                </a:lnTo>
                <a:lnTo>
                  <a:pt x="20954" y="411003"/>
                </a:lnTo>
                <a:lnTo>
                  <a:pt x="43719" y="426422"/>
                </a:lnTo>
                <a:lnTo>
                  <a:pt x="71627" y="432053"/>
                </a:lnTo>
                <a:lnTo>
                  <a:pt x="1584198" y="432053"/>
                </a:lnTo>
                <a:lnTo>
                  <a:pt x="1612106" y="426422"/>
                </a:lnTo>
                <a:lnTo>
                  <a:pt x="1634871" y="411003"/>
                </a:lnTo>
                <a:lnTo>
                  <a:pt x="1650206" y="388012"/>
                </a:lnTo>
                <a:lnTo>
                  <a:pt x="1655826" y="359663"/>
                </a:lnTo>
                <a:lnTo>
                  <a:pt x="1655826" y="72390"/>
                </a:lnTo>
                <a:lnTo>
                  <a:pt x="1650206" y="44041"/>
                </a:lnTo>
                <a:lnTo>
                  <a:pt x="1634871" y="21050"/>
                </a:lnTo>
                <a:lnTo>
                  <a:pt x="1612106" y="5631"/>
                </a:lnTo>
                <a:lnTo>
                  <a:pt x="1584198" y="0"/>
                </a:lnTo>
                <a:lnTo>
                  <a:pt x="7162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452876" y="6522973"/>
            <a:ext cx="132588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5" dirty="0">
                <a:latin typeface="Arial"/>
                <a:cs typeface="Arial"/>
              </a:rPr>
              <a:t>Total no of choices  available for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customers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127497" y="6505193"/>
            <a:ext cx="1800860" cy="432434"/>
          </a:xfrm>
          <a:custGeom>
            <a:avLst/>
            <a:gdLst/>
            <a:ahLst/>
            <a:cxnLst/>
            <a:rect l="l" t="t" r="r" b="b"/>
            <a:pathLst>
              <a:path w="1800859" h="432434">
                <a:moveTo>
                  <a:pt x="1800605" y="360425"/>
                </a:moveTo>
                <a:lnTo>
                  <a:pt x="1800605" y="72389"/>
                </a:lnTo>
                <a:lnTo>
                  <a:pt x="1794867" y="44362"/>
                </a:lnTo>
                <a:lnTo>
                  <a:pt x="1779269" y="21335"/>
                </a:lnTo>
                <a:lnTo>
                  <a:pt x="1756243" y="5738"/>
                </a:lnTo>
                <a:lnTo>
                  <a:pt x="1728215" y="0"/>
                </a:lnTo>
                <a:lnTo>
                  <a:pt x="72389" y="0"/>
                </a:lnTo>
                <a:lnTo>
                  <a:pt x="44041" y="5738"/>
                </a:lnTo>
                <a:lnTo>
                  <a:pt x="21050" y="21335"/>
                </a:lnTo>
                <a:lnTo>
                  <a:pt x="5631" y="44362"/>
                </a:lnTo>
                <a:lnTo>
                  <a:pt x="0" y="72389"/>
                </a:lnTo>
                <a:lnTo>
                  <a:pt x="0" y="360425"/>
                </a:lnTo>
                <a:lnTo>
                  <a:pt x="5631" y="388334"/>
                </a:lnTo>
                <a:lnTo>
                  <a:pt x="21050" y="411099"/>
                </a:lnTo>
                <a:lnTo>
                  <a:pt x="44041" y="426434"/>
                </a:lnTo>
                <a:lnTo>
                  <a:pt x="72389" y="432053"/>
                </a:lnTo>
                <a:lnTo>
                  <a:pt x="1728215" y="432053"/>
                </a:lnTo>
                <a:lnTo>
                  <a:pt x="1756243" y="426434"/>
                </a:lnTo>
                <a:lnTo>
                  <a:pt x="1779269" y="411099"/>
                </a:lnTo>
                <a:lnTo>
                  <a:pt x="1794867" y="388334"/>
                </a:lnTo>
                <a:lnTo>
                  <a:pt x="1800605" y="36042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02352" y="6480047"/>
            <a:ext cx="1800225" cy="432434"/>
          </a:xfrm>
          <a:custGeom>
            <a:avLst/>
            <a:gdLst/>
            <a:ahLst/>
            <a:cxnLst/>
            <a:rect l="l" t="t" r="r" b="b"/>
            <a:pathLst>
              <a:path w="1800225" h="432434">
                <a:moveTo>
                  <a:pt x="1799843" y="359663"/>
                </a:moveTo>
                <a:lnTo>
                  <a:pt x="1799843" y="72390"/>
                </a:lnTo>
                <a:lnTo>
                  <a:pt x="1794224" y="44041"/>
                </a:lnTo>
                <a:lnTo>
                  <a:pt x="1778889" y="21050"/>
                </a:lnTo>
                <a:lnTo>
                  <a:pt x="1756124" y="5631"/>
                </a:lnTo>
                <a:lnTo>
                  <a:pt x="1728215" y="0"/>
                </a:lnTo>
                <a:lnTo>
                  <a:pt x="71627" y="0"/>
                </a:lnTo>
                <a:lnTo>
                  <a:pt x="43719" y="5631"/>
                </a:lnTo>
                <a:lnTo>
                  <a:pt x="20954" y="21050"/>
                </a:lnTo>
                <a:lnTo>
                  <a:pt x="5619" y="44041"/>
                </a:lnTo>
                <a:lnTo>
                  <a:pt x="0" y="72390"/>
                </a:lnTo>
                <a:lnTo>
                  <a:pt x="0" y="359663"/>
                </a:lnTo>
                <a:lnTo>
                  <a:pt x="5619" y="388012"/>
                </a:lnTo>
                <a:lnTo>
                  <a:pt x="20954" y="411003"/>
                </a:lnTo>
                <a:lnTo>
                  <a:pt x="43719" y="426422"/>
                </a:lnTo>
                <a:lnTo>
                  <a:pt x="71627" y="432054"/>
                </a:lnTo>
                <a:lnTo>
                  <a:pt x="1728215" y="432054"/>
                </a:lnTo>
                <a:lnTo>
                  <a:pt x="1756124" y="426422"/>
                </a:lnTo>
                <a:lnTo>
                  <a:pt x="1778889" y="411003"/>
                </a:lnTo>
                <a:lnTo>
                  <a:pt x="1794224" y="388012"/>
                </a:lnTo>
                <a:lnTo>
                  <a:pt x="1799843" y="359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02352" y="6480047"/>
            <a:ext cx="1800225" cy="432434"/>
          </a:xfrm>
          <a:custGeom>
            <a:avLst/>
            <a:gdLst/>
            <a:ahLst/>
            <a:cxnLst/>
            <a:rect l="l" t="t" r="r" b="b"/>
            <a:pathLst>
              <a:path w="1800225" h="432434">
                <a:moveTo>
                  <a:pt x="71627" y="0"/>
                </a:moveTo>
                <a:lnTo>
                  <a:pt x="43719" y="5631"/>
                </a:lnTo>
                <a:lnTo>
                  <a:pt x="20954" y="21050"/>
                </a:lnTo>
                <a:lnTo>
                  <a:pt x="5619" y="44041"/>
                </a:lnTo>
                <a:lnTo>
                  <a:pt x="0" y="72390"/>
                </a:lnTo>
                <a:lnTo>
                  <a:pt x="0" y="359663"/>
                </a:lnTo>
                <a:lnTo>
                  <a:pt x="5619" y="388012"/>
                </a:lnTo>
                <a:lnTo>
                  <a:pt x="20954" y="411003"/>
                </a:lnTo>
                <a:lnTo>
                  <a:pt x="43719" y="426422"/>
                </a:lnTo>
                <a:lnTo>
                  <a:pt x="71627" y="432054"/>
                </a:lnTo>
                <a:lnTo>
                  <a:pt x="1728215" y="432054"/>
                </a:lnTo>
                <a:lnTo>
                  <a:pt x="1756124" y="426422"/>
                </a:lnTo>
                <a:lnTo>
                  <a:pt x="1778889" y="411003"/>
                </a:lnTo>
                <a:lnTo>
                  <a:pt x="1794224" y="388012"/>
                </a:lnTo>
                <a:lnTo>
                  <a:pt x="1799843" y="359663"/>
                </a:lnTo>
                <a:lnTo>
                  <a:pt x="1799843" y="72390"/>
                </a:lnTo>
                <a:lnTo>
                  <a:pt x="1794224" y="44041"/>
                </a:lnTo>
                <a:lnTo>
                  <a:pt x="1778889" y="21050"/>
                </a:lnTo>
                <a:lnTo>
                  <a:pt x="1756124" y="5631"/>
                </a:lnTo>
                <a:lnTo>
                  <a:pt x="1728215" y="0"/>
                </a:lnTo>
                <a:lnTo>
                  <a:pt x="71627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252720" y="6522973"/>
            <a:ext cx="160528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Meiryo"/>
              <a:buChar char="❖"/>
              <a:tabLst>
                <a:tab pos="160655" algn="l"/>
              </a:tabLst>
            </a:pPr>
            <a:r>
              <a:rPr sz="1000" spc="-10" dirty="0">
                <a:latin typeface="Arial"/>
                <a:cs typeface="Arial"/>
              </a:rPr>
              <a:t>10% </a:t>
            </a:r>
            <a:r>
              <a:rPr sz="1000" spc="-5" dirty="0">
                <a:latin typeface="Arial"/>
                <a:cs typeface="Arial"/>
              </a:rPr>
              <a:t>increment in </a:t>
            </a:r>
            <a:r>
              <a:rPr sz="1000" spc="-10" dirty="0">
                <a:latin typeface="Arial"/>
                <a:cs typeface="Arial"/>
              </a:rPr>
              <a:t>amount 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choices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available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2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902" y="609854"/>
            <a:ext cx="640397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5" dirty="0">
                <a:latin typeface="Arial"/>
                <a:cs typeface="Arial"/>
              </a:rPr>
              <a:t>BSC </a:t>
            </a:r>
            <a:r>
              <a:rPr sz="2800" i="1" dirty="0">
                <a:latin typeface="Arial"/>
                <a:cs typeface="Arial"/>
              </a:rPr>
              <a:t>- </a:t>
            </a:r>
            <a:r>
              <a:rPr sz="2800" i="1" spc="-5" dirty="0">
                <a:latin typeface="Arial"/>
                <a:cs typeface="Arial"/>
              </a:rPr>
              <a:t>THE FINANCIAL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PERSPECTIVE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3103" y="2090927"/>
            <a:ext cx="7571994" cy="500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3103" y="2090927"/>
            <a:ext cx="7559040" cy="4963795"/>
          </a:xfrm>
          <a:custGeom>
            <a:avLst/>
            <a:gdLst/>
            <a:ahLst/>
            <a:cxnLst/>
            <a:rect l="l" t="t" r="r" b="b"/>
            <a:pathLst>
              <a:path w="7559040" h="4963795">
                <a:moveTo>
                  <a:pt x="826769" y="0"/>
                </a:moveTo>
                <a:lnTo>
                  <a:pt x="778208" y="1404"/>
                </a:lnTo>
                <a:lnTo>
                  <a:pt x="730383" y="5564"/>
                </a:lnTo>
                <a:lnTo>
                  <a:pt x="683372" y="12404"/>
                </a:lnTo>
                <a:lnTo>
                  <a:pt x="637254" y="21844"/>
                </a:lnTo>
                <a:lnTo>
                  <a:pt x="592105" y="33808"/>
                </a:lnTo>
                <a:lnTo>
                  <a:pt x="548003" y="48218"/>
                </a:lnTo>
                <a:lnTo>
                  <a:pt x="505027" y="64996"/>
                </a:lnTo>
                <a:lnTo>
                  <a:pt x="463253" y="84064"/>
                </a:lnTo>
                <a:lnTo>
                  <a:pt x="422760" y="105345"/>
                </a:lnTo>
                <a:lnTo>
                  <a:pt x="383625" y="128761"/>
                </a:lnTo>
                <a:lnTo>
                  <a:pt x="345926" y="154234"/>
                </a:lnTo>
                <a:lnTo>
                  <a:pt x="309740" y="181687"/>
                </a:lnTo>
                <a:lnTo>
                  <a:pt x="275146" y="211041"/>
                </a:lnTo>
                <a:lnTo>
                  <a:pt x="242220" y="242220"/>
                </a:lnTo>
                <a:lnTo>
                  <a:pt x="211041" y="275146"/>
                </a:lnTo>
                <a:lnTo>
                  <a:pt x="181687" y="309740"/>
                </a:lnTo>
                <a:lnTo>
                  <a:pt x="154234" y="345926"/>
                </a:lnTo>
                <a:lnTo>
                  <a:pt x="128761" y="383625"/>
                </a:lnTo>
                <a:lnTo>
                  <a:pt x="105345" y="422760"/>
                </a:lnTo>
                <a:lnTo>
                  <a:pt x="84064" y="463253"/>
                </a:lnTo>
                <a:lnTo>
                  <a:pt x="64996" y="505027"/>
                </a:lnTo>
                <a:lnTo>
                  <a:pt x="48218" y="548003"/>
                </a:lnTo>
                <a:lnTo>
                  <a:pt x="33808" y="592105"/>
                </a:lnTo>
                <a:lnTo>
                  <a:pt x="21844" y="637254"/>
                </a:lnTo>
                <a:lnTo>
                  <a:pt x="12404" y="683372"/>
                </a:lnTo>
                <a:lnTo>
                  <a:pt x="5564" y="730383"/>
                </a:lnTo>
                <a:lnTo>
                  <a:pt x="1404" y="778208"/>
                </a:lnTo>
                <a:lnTo>
                  <a:pt x="0" y="826770"/>
                </a:lnTo>
                <a:lnTo>
                  <a:pt x="0" y="4136898"/>
                </a:lnTo>
                <a:lnTo>
                  <a:pt x="1404" y="4185459"/>
                </a:lnTo>
                <a:lnTo>
                  <a:pt x="5564" y="4233284"/>
                </a:lnTo>
                <a:lnTo>
                  <a:pt x="12404" y="4280295"/>
                </a:lnTo>
                <a:lnTo>
                  <a:pt x="21844" y="4326413"/>
                </a:lnTo>
                <a:lnTo>
                  <a:pt x="33808" y="4371562"/>
                </a:lnTo>
                <a:lnTo>
                  <a:pt x="48218" y="4415664"/>
                </a:lnTo>
                <a:lnTo>
                  <a:pt x="64996" y="4458640"/>
                </a:lnTo>
                <a:lnTo>
                  <a:pt x="84064" y="4500414"/>
                </a:lnTo>
                <a:lnTo>
                  <a:pt x="105345" y="4540907"/>
                </a:lnTo>
                <a:lnTo>
                  <a:pt x="128761" y="4580042"/>
                </a:lnTo>
                <a:lnTo>
                  <a:pt x="154234" y="4617741"/>
                </a:lnTo>
                <a:lnTo>
                  <a:pt x="181687" y="4653927"/>
                </a:lnTo>
                <a:lnTo>
                  <a:pt x="211041" y="4688521"/>
                </a:lnTo>
                <a:lnTo>
                  <a:pt x="242220" y="4721447"/>
                </a:lnTo>
                <a:lnTo>
                  <a:pt x="275146" y="4752626"/>
                </a:lnTo>
                <a:lnTo>
                  <a:pt x="309740" y="4781980"/>
                </a:lnTo>
                <a:lnTo>
                  <a:pt x="345926" y="4809433"/>
                </a:lnTo>
                <a:lnTo>
                  <a:pt x="383625" y="4834906"/>
                </a:lnTo>
                <a:lnTo>
                  <a:pt x="422760" y="4858322"/>
                </a:lnTo>
                <a:lnTo>
                  <a:pt x="463253" y="4879603"/>
                </a:lnTo>
                <a:lnTo>
                  <a:pt x="505027" y="4898671"/>
                </a:lnTo>
                <a:lnTo>
                  <a:pt x="548003" y="4915449"/>
                </a:lnTo>
                <a:lnTo>
                  <a:pt x="592105" y="4929859"/>
                </a:lnTo>
                <a:lnTo>
                  <a:pt x="637254" y="4941823"/>
                </a:lnTo>
                <a:lnTo>
                  <a:pt x="683372" y="4951263"/>
                </a:lnTo>
                <a:lnTo>
                  <a:pt x="730383" y="4958103"/>
                </a:lnTo>
                <a:lnTo>
                  <a:pt x="778208" y="4962263"/>
                </a:lnTo>
                <a:lnTo>
                  <a:pt x="826770" y="4963668"/>
                </a:lnTo>
                <a:lnTo>
                  <a:pt x="6732270" y="4963668"/>
                </a:lnTo>
                <a:lnTo>
                  <a:pt x="6780831" y="4962263"/>
                </a:lnTo>
                <a:lnTo>
                  <a:pt x="6828656" y="4958103"/>
                </a:lnTo>
                <a:lnTo>
                  <a:pt x="6875667" y="4951263"/>
                </a:lnTo>
                <a:lnTo>
                  <a:pt x="6921785" y="4941823"/>
                </a:lnTo>
                <a:lnTo>
                  <a:pt x="6966934" y="4929859"/>
                </a:lnTo>
                <a:lnTo>
                  <a:pt x="7011036" y="4915449"/>
                </a:lnTo>
                <a:lnTo>
                  <a:pt x="7054012" y="4898671"/>
                </a:lnTo>
                <a:lnTo>
                  <a:pt x="7095786" y="4879603"/>
                </a:lnTo>
                <a:lnTo>
                  <a:pt x="7136279" y="4858322"/>
                </a:lnTo>
                <a:lnTo>
                  <a:pt x="7175414" y="4834906"/>
                </a:lnTo>
                <a:lnTo>
                  <a:pt x="7213113" y="4809433"/>
                </a:lnTo>
                <a:lnTo>
                  <a:pt x="7249299" y="4781980"/>
                </a:lnTo>
                <a:lnTo>
                  <a:pt x="7283893" y="4752626"/>
                </a:lnTo>
                <a:lnTo>
                  <a:pt x="7316819" y="4721447"/>
                </a:lnTo>
                <a:lnTo>
                  <a:pt x="7347998" y="4688521"/>
                </a:lnTo>
                <a:lnTo>
                  <a:pt x="7377352" y="4653927"/>
                </a:lnTo>
                <a:lnTo>
                  <a:pt x="7404805" y="4617741"/>
                </a:lnTo>
                <a:lnTo>
                  <a:pt x="7430278" y="4580042"/>
                </a:lnTo>
                <a:lnTo>
                  <a:pt x="7453694" y="4540907"/>
                </a:lnTo>
                <a:lnTo>
                  <a:pt x="7474975" y="4500414"/>
                </a:lnTo>
                <a:lnTo>
                  <a:pt x="7494043" y="4458640"/>
                </a:lnTo>
                <a:lnTo>
                  <a:pt x="7510821" y="4415664"/>
                </a:lnTo>
                <a:lnTo>
                  <a:pt x="7525231" y="4371562"/>
                </a:lnTo>
                <a:lnTo>
                  <a:pt x="7537195" y="4326413"/>
                </a:lnTo>
                <a:lnTo>
                  <a:pt x="7546635" y="4280295"/>
                </a:lnTo>
                <a:lnTo>
                  <a:pt x="7553475" y="4233284"/>
                </a:lnTo>
                <a:lnTo>
                  <a:pt x="7557635" y="4185459"/>
                </a:lnTo>
                <a:lnTo>
                  <a:pt x="7559040" y="4136897"/>
                </a:lnTo>
                <a:lnTo>
                  <a:pt x="7559040" y="826769"/>
                </a:lnTo>
                <a:lnTo>
                  <a:pt x="7557635" y="778208"/>
                </a:lnTo>
                <a:lnTo>
                  <a:pt x="7553475" y="730383"/>
                </a:lnTo>
                <a:lnTo>
                  <a:pt x="7546635" y="683372"/>
                </a:lnTo>
                <a:lnTo>
                  <a:pt x="7537195" y="637254"/>
                </a:lnTo>
                <a:lnTo>
                  <a:pt x="7525231" y="592105"/>
                </a:lnTo>
                <a:lnTo>
                  <a:pt x="7510821" y="548003"/>
                </a:lnTo>
                <a:lnTo>
                  <a:pt x="7494043" y="505027"/>
                </a:lnTo>
                <a:lnTo>
                  <a:pt x="7474975" y="463253"/>
                </a:lnTo>
                <a:lnTo>
                  <a:pt x="7453694" y="422760"/>
                </a:lnTo>
                <a:lnTo>
                  <a:pt x="7430278" y="383625"/>
                </a:lnTo>
                <a:lnTo>
                  <a:pt x="7404805" y="345926"/>
                </a:lnTo>
                <a:lnTo>
                  <a:pt x="7377352" y="309740"/>
                </a:lnTo>
                <a:lnTo>
                  <a:pt x="7347998" y="275146"/>
                </a:lnTo>
                <a:lnTo>
                  <a:pt x="7316819" y="242220"/>
                </a:lnTo>
                <a:lnTo>
                  <a:pt x="7283893" y="211041"/>
                </a:lnTo>
                <a:lnTo>
                  <a:pt x="7249299" y="181687"/>
                </a:lnTo>
                <a:lnTo>
                  <a:pt x="7213113" y="154234"/>
                </a:lnTo>
                <a:lnTo>
                  <a:pt x="7175414" y="128761"/>
                </a:lnTo>
                <a:lnTo>
                  <a:pt x="7136279" y="105345"/>
                </a:lnTo>
                <a:lnTo>
                  <a:pt x="7095786" y="84064"/>
                </a:lnTo>
                <a:lnTo>
                  <a:pt x="7054012" y="64996"/>
                </a:lnTo>
                <a:lnTo>
                  <a:pt x="7011036" y="48218"/>
                </a:lnTo>
                <a:lnTo>
                  <a:pt x="6966934" y="33808"/>
                </a:lnTo>
                <a:lnTo>
                  <a:pt x="6921785" y="21844"/>
                </a:lnTo>
                <a:lnTo>
                  <a:pt x="6875667" y="12404"/>
                </a:lnTo>
                <a:lnTo>
                  <a:pt x="6828656" y="5564"/>
                </a:lnTo>
                <a:lnTo>
                  <a:pt x="6780831" y="1404"/>
                </a:lnTo>
                <a:lnTo>
                  <a:pt x="6732270" y="0"/>
                </a:lnTo>
                <a:lnTo>
                  <a:pt x="826769" y="0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7776" y="1594103"/>
            <a:ext cx="889254" cy="10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7776" y="1594103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5904"/>
                </a:moveTo>
                <a:lnTo>
                  <a:pt x="215646" y="755904"/>
                </a:lnTo>
                <a:lnTo>
                  <a:pt x="215646" y="0"/>
                </a:lnTo>
                <a:lnTo>
                  <a:pt x="647700" y="0"/>
                </a:lnTo>
                <a:lnTo>
                  <a:pt x="647700" y="755904"/>
                </a:lnTo>
                <a:lnTo>
                  <a:pt x="863346" y="755904"/>
                </a:lnTo>
                <a:lnTo>
                  <a:pt x="432054" y="1008126"/>
                </a:lnTo>
                <a:lnTo>
                  <a:pt x="0" y="755904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7350" y="1222247"/>
            <a:ext cx="1645920" cy="830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7350" y="1222247"/>
            <a:ext cx="1621155" cy="792480"/>
          </a:xfrm>
          <a:custGeom>
            <a:avLst/>
            <a:gdLst/>
            <a:ahLst/>
            <a:cxnLst/>
            <a:rect l="l" t="t" r="r" b="b"/>
            <a:pathLst>
              <a:path w="1621154" h="792480">
                <a:moveTo>
                  <a:pt x="810768" y="0"/>
                </a:moveTo>
                <a:lnTo>
                  <a:pt x="747370" y="1193"/>
                </a:lnTo>
                <a:lnTo>
                  <a:pt x="685313" y="4713"/>
                </a:lnTo>
                <a:lnTo>
                  <a:pt x="624777" y="10472"/>
                </a:lnTo>
                <a:lnTo>
                  <a:pt x="565941" y="18382"/>
                </a:lnTo>
                <a:lnTo>
                  <a:pt x="508986" y="28353"/>
                </a:lnTo>
                <a:lnTo>
                  <a:pt x="454089" y="40299"/>
                </a:lnTo>
                <a:lnTo>
                  <a:pt x="401432" y="54130"/>
                </a:lnTo>
                <a:lnTo>
                  <a:pt x="351195" y="69758"/>
                </a:lnTo>
                <a:lnTo>
                  <a:pt x="303555" y="87094"/>
                </a:lnTo>
                <a:lnTo>
                  <a:pt x="258695" y="106051"/>
                </a:lnTo>
                <a:lnTo>
                  <a:pt x="216792" y="126540"/>
                </a:lnTo>
                <a:lnTo>
                  <a:pt x="178028" y="148472"/>
                </a:lnTo>
                <a:lnTo>
                  <a:pt x="142580" y="171759"/>
                </a:lnTo>
                <a:lnTo>
                  <a:pt x="110631" y="196313"/>
                </a:lnTo>
                <a:lnTo>
                  <a:pt x="82358" y="222046"/>
                </a:lnTo>
                <a:lnTo>
                  <a:pt x="37562" y="276693"/>
                </a:lnTo>
                <a:lnTo>
                  <a:pt x="9630" y="334993"/>
                </a:lnTo>
                <a:lnTo>
                  <a:pt x="0" y="396239"/>
                </a:lnTo>
                <a:lnTo>
                  <a:pt x="2437" y="427187"/>
                </a:lnTo>
                <a:lnTo>
                  <a:pt x="21398" y="487049"/>
                </a:lnTo>
                <a:lnTo>
                  <a:pt x="57941" y="543611"/>
                </a:lnTo>
                <a:lnTo>
                  <a:pt x="110631" y="596166"/>
                </a:lnTo>
                <a:lnTo>
                  <a:pt x="142580" y="620720"/>
                </a:lnTo>
                <a:lnTo>
                  <a:pt x="178028" y="644007"/>
                </a:lnTo>
                <a:lnTo>
                  <a:pt x="216792" y="665939"/>
                </a:lnTo>
                <a:lnTo>
                  <a:pt x="258695" y="686428"/>
                </a:lnTo>
                <a:lnTo>
                  <a:pt x="303555" y="705385"/>
                </a:lnTo>
                <a:lnTo>
                  <a:pt x="351195" y="722721"/>
                </a:lnTo>
                <a:lnTo>
                  <a:pt x="401432" y="738349"/>
                </a:lnTo>
                <a:lnTo>
                  <a:pt x="454089" y="752180"/>
                </a:lnTo>
                <a:lnTo>
                  <a:pt x="508986" y="764126"/>
                </a:lnTo>
                <a:lnTo>
                  <a:pt x="565941" y="774097"/>
                </a:lnTo>
                <a:lnTo>
                  <a:pt x="624777" y="782007"/>
                </a:lnTo>
                <a:lnTo>
                  <a:pt x="685313" y="787766"/>
                </a:lnTo>
                <a:lnTo>
                  <a:pt x="747370" y="791286"/>
                </a:lnTo>
                <a:lnTo>
                  <a:pt x="810768" y="792479"/>
                </a:lnTo>
                <a:lnTo>
                  <a:pt x="874061" y="791286"/>
                </a:lnTo>
                <a:lnTo>
                  <a:pt x="936024" y="787766"/>
                </a:lnTo>
                <a:lnTo>
                  <a:pt x="996476" y="782007"/>
                </a:lnTo>
                <a:lnTo>
                  <a:pt x="1055236" y="774097"/>
                </a:lnTo>
                <a:lnTo>
                  <a:pt x="1112124" y="764126"/>
                </a:lnTo>
                <a:lnTo>
                  <a:pt x="1166961" y="752180"/>
                </a:lnTo>
                <a:lnTo>
                  <a:pt x="1219566" y="738349"/>
                </a:lnTo>
                <a:lnTo>
                  <a:pt x="1269759" y="722721"/>
                </a:lnTo>
                <a:lnTo>
                  <a:pt x="1317360" y="705385"/>
                </a:lnTo>
                <a:lnTo>
                  <a:pt x="1362188" y="686428"/>
                </a:lnTo>
                <a:lnTo>
                  <a:pt x="1404063" y="665939"/>
                </a:lnTo>
                <a:lnTo>
                  <a:pt x="1442805" y="644007"/>
                </a:lnTo>
                <a:lnTo>
                  <a:pt x="1478235" y="620720"/>
                </a:lnTo>
                <a:lnTo>
                  <a:pt x="1510171" y="596166"/>
                </a:lnTo>
                <a:lnTo>
                  <a:pt x="1538433" y="570433"/>
                </a:lnTo>
                <a:lnTo>
                  <a:pt x="1583217" y="515786"/>
                </a:lnTo>
                <a:lnTo>
                  <a:pt x="1611144" y="457486"/>
                </a:lnTo>
                <a:lnTo>
                  <a:pt x="1620774" y="396239"/>
                </a:lnTo>
                <a:lnTo>
                  <a:pt x="1618336" y="365292"/>
                </a:lnTo>
                <a:lnTo>
                  <a:pt x="1599378" y="305430"/>
                </a:lnTo>
                <a:lnTo>
                  <a:pt x="1562842" y="248868"/>
                </a:lnTo>
                <a:lnTo>
                  <a:pt x="1510171" y="196313"/>
                </a:lnTo>
                <a:lnTo>
                  <a:pt x="1478235" y="171759"/>
                </a:lnTo>
                <a:lnTo>
                  <a:pt x="1442805" y="148472"/>
                </a:lnTo>
                <a:lnTo>
                  <a:pt x="1404063" y="126540"/>
                </a:lnTo>
                <a:lnTo>
                  <a:pt x="1362188" y="106051"/>
                </a:lnTo>
                <a:lnTo>
                  <a:pt x="1317360" y="87094"/>
                </a:lnTo>
                <a:lnTo>
                  <a:pt x="1269759" y="69758"/>
                </a:lnTo>
                <a:lnTo>
                  <a:pt x="1219566" y="54130"/>
                </a:lnTo>
                <a:lnTo>
                  <a:pt x="1166961" y="40299"/>
                </a:lnTo>
                <a:lnTo>
                  <a:pt x="1112124" y="28353"/>
                </a:lnTo>
                <a:lnTo>
                  <a:pt x="1055236" y="18382"/>
                </a:lnTo>
                <a:lnTo>
                  <a:pt x="996476" y="10472"/>
                </a:lnTo>
                <a:lnTo>
                  <a:pt x="936024" y="4713"/>
                </a:lnTo>
                <a:lnTo>
                  <a:pt x="874061" y="1193"/>
                </a:lnTo>
                <a:lnTo>
                  <a:pt x="810768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7725" y="2268473"/>
            <a:ext cx="1656080" cy="502920"/>
          </a:xfrm>
          <a:custGeom>
            <a:avLst/>
            <a:gdLst/>
            <a:ahLst/>
            <a:cxnLst/>
            <a:rect l="l" t="t" r="r" b="b"/>
            <a:pathLst>
              <a:path w="1656079" h="502919">
                <a:moveTo>
                  <a:pt x="1655826" y="419099"/>
                </a:moveTo>
                <a:lnTo>
                  <a:pt x="1655826" y="83819"/>
                </a:lnTo>
                <a:lnTo>
                  <a:pt x="1649265" y="51113"/>
                </a:lnTo>
                <a:lnTo>
                  <a:pt x="1631346" y="24479"/>
                </a:lnTo>
                <a:lnTo>
                  <a:pt x="1604712" y="6560"/>
                </a:lnTo>
                <a:lnTo>
                  <a:pt x="1572005" y="0"/>
                </a:lnTo>
                <a:lnTo>
                  <a:pt x="83819" y="0"/>
                </a:ln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19"/>
                </a:lnTo>
                <a:lnTo>
                  <a:pt x="0" y="419100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19" y="502919"/>
                </a:lnTo>
                <a:lnTo>
                  <a:pt x="1572005" y="502919"/>
                </a:lnTo>
                <a:lnTo>
                  <a:pt x="1604712" y="496359"/>
                </a:lnTo>
                <a:lnTo>
                  <a:pt x="1631346" y="478440"/>
                </a:lnTo>
                <a:lnTo>
                  <a:pt x="1649265" y="451806"/>
                </a:lnTo>
                <a:lnTo>
                  <a:pt x="1655826" y="41909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2580" y="2243327"/>
            <a:ext cx="1655445" cy="502920"/>
          </a:xfrm>
          <a:custGeom>
            <a:avLst/>
            <a:gdLst/>
            <a:ahLst/>
            <a:cxnLst/>
            <a:rect l="l" t="t" r="r" b="b"/>
            <a:pathLst>
              <a:path w="1655445" h="502919">
                <a:moveTo>
                  <a:pt x="1655064" y="419099"/>
                </a:moveTo>
                <a:lnTo>
                  <a:pt x="1655064" y="83819"/>
                </a:lnTo>
                <a:lnTo>
                  <a:pt x="1648503" y="51113"/>
                </a:lnTo>
                <a:lnTo>
                  <a:pt x="1630584" y="24479"/>
                </a:lnTo>
                <a:lnTo>
                  <a:pt x="1603950" y="6560"/>
                </a:lnTo>
                <a:lnTo>
                  <a:pt x="1571243" y="0"/>
                </a:lnTo>
                <a:lnTo>
                  <a:pt x="83819" y="0"/>
                </a:ln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20"/>
                </a:lnTo>
                <a:lnTo>
                  <a:pt x="0" y="419100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19" y="502920"/>
                </a:lnTo>
                <a:lnTo>
                  <a:pt x="1571243" y="502919"/>
                </a:lnTo>
                <a:lnTo>
                  <a:pt x="1603950" y="496359"/>
                </a:lnTo>
                <a:lnTo>
                  <a:pt x="1630584" y="478440"/>
                </a:lnTo>
                <a:lnTo>
                  <a:pt x="1648503" y="451806"/>
                </a:lnTo>
                <a:lnTo>
                  <a:pt x="1655064" y="419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2580" y="2243327"/>
            <a:ext cx="1655445" cy="502920"/>
          </a:xfrm>
          <a:custGeom>
            <a:avLst/>
            <a:gdLst/>
            <a:ahLst/>
            <a:cxnLst/>
            <a:rect l="l" t="t" r="r" b="b"/>
            <a:pathLst>
              <a:path w="1655445" h="502919">
                <a:moveTo>
                  <a:pt x="83819" y="0"/>
                </a:move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20"/>
                </a:lnTo>
                <a:lnTo>
                  <a:pt x="0" y="419100"/>
                </a:lnTo>
                <a:lnTo>
                  <a:pt x="6560" y="451806"/>
                </a:lnTo>
                <a:lnTo>
                  <a:pt x="24479" y="478440"/>
                </a:lnTo>
                <a:lnTo>
                  <a:pt x="51113" y="496359"/>
                </a:lnTo>
                <a:lnTo>
                  <a:pt x="83819" y="502920"/>
                </a:lnTo>
                <a:lnTo>
                  <a:pt x="1571243" y="502919"/>
                </a:lnTo>
                <a:lnTo>
                  <a:pt x="1603950" y="496359"/>
                </a:lnTo>
                <a:lnTo>
                  <a:pt x="1630584" y="478440"/>
                </a:lnTo>
                <a:lnTo>
                  <a:pt x="1648503" y="451806"/>
                </a:lnTo>
                <a:lnTo>
                  <a:pt x="1655064" y="419099"/>
                </a:lnTo>
                <a:lnTo>
                  <a:pt x="1655064" y="83819"/>
                </a:lnTo>
                <a:lnTo>
                  <a:pt x="1648503" y="51113"/>
                </a:lnTo>
                <a:lnTo>
                  <a:pt x="1630584" y="24479"/>
                </a:lnTo>
                <a:lnTo>
                  <a:pt x="1603950" y="6560"/>
                </a:lnTo>
                <a:lnTo>
                  <a:pt x="1571243" y="0"/>
                </a:lnTo>
                <a:lnTo>
                  <a:pt x="8381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7725" y="3131820"/>
            <a:ext cx="1656080" cy="577215"/>
          </a:xfrm>
          <a:custGeom>
            <a:avLst/>
            <a:gdLst/>
            <a:ahLst/>
            <a:cxnLst/>
            <a:rect l="l" t="t" r="r" b="b"/>
            <a:pathLst>
              <a:path w="1656079" h="577214">
                <a:moveTo>
                  <a:pt x="1655826" y="480822"/>
                </a:moveTo>
                <a:lnTo>
                  <a:pt x="1655826" y="96012"/>
                </a:lnTo>
                <a:lnTo>
                  <a:pt x="1648217" y="58828"/>
                </a:lnTo>
                <a:lnTo>
                  <a:pt x="1627536" y="28289"/>
                </a:lnTo>
                <a:lnTo>
                  <a:pt x="1596997" y="7608"/>
                </a:lnTo>
                <a:lnTo>
                  <a:pt x="1559814" y="0"/>
                </a:lnTo>
                <a:lnTo>
                  <a:pt x="96012" y="0"/>
                </a:lnTo>
                <a:lnTo>
                  <a:pt x="58507" y="7608"/>
                </a:lnTo>
                <a:lnTo>
                  <a:pt x="28003" y="28289"/>
                </a:lnTo>
                <a:lnTo>
                  <a:pt x="7500" y="58828"/>
                </a:lnTo>
                <a:lnTo>
                  <a:pt x="0" y="96012"/>
                </a:lnTo>
                <a:lnTo>
                  <a:pt x="0" y="480822"/>
                </a:lnTo>
                <a:lnTo>
                  <a:pt x="7500" y="518005"/>
                </a:lnTo>
                <a:lnTo>
                  <a:pt x="28003" y="548544"/>
                </a:lnTo>
                <a:lnTo>
                  <a:pt x="58507" y="569225"/>
                </a:lnTo>
                <a:lnTo>
                  <a:pt x="96012" y="576834"/>
                </a:lnTo>
                <a:lnTo>
                  <a:pt x="1559814" y="576834"/>
                </a:lnTo>
                <a:lnTo>
                  <a:pt x="1596997" y="569225"/>
                </a:lnTo>
                <a:lnTo>
                  <a:pt x="1627536" y="548544"/>
                </a:lnTo>
                <a:lnTo>
                  <a:pt x="1648217" y="518005"/>
                </a:lnTo>
                <a:lnTo>
                  <a:pt x="1655826" y="48082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2580" y="3106673"/>
            <a:ext cx="1655445" cy="576580"/>
          </a:xfrm>
          <a:custGeom>
            <a:avLst/>
            <a:gdLst/>
            <a:ahLst/>
            <a:cxnLst/>
            <a:rect l="l" t="t" r="r" b="b"/>
            <a:pathLst>
              <a:path w="1655445" h="576579">
                <a:moveTo>
                  <a:pt x="1655064" y="480060"/>
                </a:moveTo>
                <a:lnTo>
                  <a:pt x="1655064" y="96011"/>
                </a:lnTo>
                <a:lnTo>
                  <a:pt x="1647563" y="58507"/>
                </a:lnTo>
                <a:lnTo>
                  <a:pt x="1627060" y="28003"/>
                </a:lnTo>
                <a:lnTo>
                  <a:pt x="1596556" y="7500"/>
                </a:lnTo>
                <a:lnTo>
                  <a:pt x="1559052" y="0"/>
                </a:lnTo>
                <a:lnTo>
                  <a:pt x="96012" y="0"/>
                </a:ln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500" y="517564"/>
                </a:lnTo>
                <a:lnTo>
                  <a:pt x="28003" y="548068"/>
                </a:lnTo>
                <a:lnTo>
                  <a:pt x="58507" y="568571"/>
                </a:lnTo>
                <a:lnTo>
                  <a:pt x="96012" y="576072"/>
                </a:lnTo>
                <a:lnTo>
                  <a:pt x="1559052" y="576072"/>
                </a:lnTo>
                <a:lnTo>
                  <a:pt x="1596556" y="568571"/>
                </a:lnTo>
                <a:lnTo>
                  <a:pt x="1627060" y="548068"/>
                </a:lnTo>
                <a:lnTo>
                  <a:pt x="1647563" y="517564"/>
                </a:lnTo>
                <a:lnTo>
                  <a:pt x="1655064" y="480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92580" y="3106673"/>
            <a:ext cx="1655445" cy="576580"/>
          </a:xfrm>
          <a:custGeom>
            <a:avLst/>
            <a:gdLst/>
            <a:ahLst/>
            <a:cxnLst/>
            <a:rect l="l" t="t" r="r" b="b"/>
            <a:pathLst>
              <a:path w="1655445" h="576579">
                <a:moveTo>
                  <a:pt x="96012" y="0"/>
                </a:move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500" y="517564"/>
                </a:lnTo>
                <a:lnTo>
                  <a:pt x="28003" y="548068"/>
                </a:lnTo>
                <a:lnTo>
                  <a:pt x="58507" y="568571"/>
                </a:lnTo>
                <a:lnTo>
                  <a:pt x="96012" y="576072"/>
                </a:lnTo>
                <a:lnTo>
                  <a:pt x="1559052" y="576072"/>
                </a:lnTo>
                <a:lnTo>
                  <a:pt x="1596556" y="568571"/>
                </a:lnTo>
                <a:lnTo>
                  <a:pt x="1627060" y="548068"/>
                </a:lnTo>
                <a:lnTo>
                  <a:pt x="1647563" y="517564"/>
                </a:lnTo>
                <a:lnTo>
                  <a:pt x="1655064" y="480060"/>
                </a:lnTo>
                <a:lnTo>
                  <a:pt x="1655064" y="96011"/>
                </a:lnTo>
                <a:lnTo>
                  <a:pt x="1647563" y="58507"/>
                </a:lnTo>
                <a:lnTo>
                  <a:pt x="1627060" y="28003"/>
                </a:lnTo>
                <a:lnTo>
                  <a:pt x="1596556" y="7500"/>
                </a:lnTo>
                <a:lnTo>
                  <a:pt x="1559052" y="0"/>
                </a:lnTo>
                <a:lnTo>
                  <a:pt x="96012" y="0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5179" y="3131820"/>
            <a:ext cx="1657350" cy="1224915"/>
          </a:xfrm>
          <a:custGeom>
            <a:avLst/>
            <a:gdLst/>
            <a:ahLst/>
            <a:cxnLst/>
            <a:rect l="l" t="t" r="r" b="b"/>
            <a:pathLst>
              <a:path w="1657350" h="1224914">
                <a:moveTo>
                  <a:pt x="1657350" y="1020318"/>
                </a:moveTo>
                <a:lnTo>
                  <a:pt x="1657350" y="204216"/>
                </a:lnTo>
                <a:lnTo>
                  <a:pt x="1651956" y="157394"/>
                </a:lnTo>
                <a:lnTo>
                  <a:pt x="1636591" y="114411"/>
                </a:lnTo>
                <a:lnTo>
                  <a:pt x="1612483" y="76493"/>
                </a:lnTo>
                <a:lnTo>
                  <a:pt x="1580856" y="44866"/>
                </a:lnTo>
                <a:lnTo>
                  <a:pt x="1542938" y="20758"/>
                </a:lnTo>
                <a:lnTo>
                  <a:pt x="1499955" y="5393"/>
                </a:lnTo>
                <a:lnTo>
                  <a:pt x="1453134" y="0"/>
                </a:lnTo>
                <a:lnTo>
                  <a:pt x="203454" y="0"/>
                </a:lnTo>
                <a:lnTo>
                  <a:pt x="156674" y="5393"/>
                </a:lnTo>
                <a:lnTo>
                  <a:pt x="113800" y="20758"/>
                </a:lnTo>
                <a:lnTo>
                  <a:pt x="76031" y="44866"/>
                </a:lnTo>
                <a:lnTo>
                  <a:pt x="44567" y="76493"/>
                </a:lnTo>
                <a:lnTo>
                  <a:pt x="20607" y="114411"/>
                </a:lnTo>
                <a:lnTo>
                  <a:pt x="5351" y="157394"/>
                </a:lnTo>
                <a:lnTo>
                  <a:pt x="0" y="204216"/>
                </a:lnTo>
                <a:lnTo>
                  <a:pt x="0" y="1020318"/>
                </a:lnTo>
                <a:lnTo>
                  <a:pt x="5351" y="1067139"/>
                </a:lnTo>
                <a:lnTo>
                  <a:pt x="20607" y="1110122"/>
                </a:lnTo>
                <a:lnTo>
                  <a:pt x="44567" y="1148040"/>
                </a:lnTo>
                <a:lnTo>
                  <a:pt x="76031" y="1179667"/>
                </a:lnTo>
                <a:lnTo>
                  <a:pt x="113800" y="1203775"/>
                </a:lnTo>
                <a:lnTo>
                  <a:pt x="156674" y="1219140"/>
                </a:lnTo>
                <a:lnTo>
                  <a:pt x="203454" y="1224534"/>
                </a:lnTo>
                <a:lnTo>
                  <a:pt x="1453134" y="1224534"/>
                </a:lnTo>
                <a:lnTo>
                  <a:pt x="1499955" y="1219140"/>
                </a:lnTo>
                <a:lnTo>
                  <a:pt x="1542938" y="1203775"/>
                </a:lnTo>
                <a:lnTo>
                  <a:pt x="1580856" y="1179667"/>
                </a:lnTo>
                <a:lnTo>
                  <a:pt x="1612483" y="1148040"/>
                </a:lnTo>
                <a:lnTo>
                  <a:pt x="1636591" y="1110122"/>
                </a:lnTo>
                <a:lnTo>
                  <a:pt x="1651956" y="1067139"/>
                </a:lnTo>
                <a:lnTo>
                  <a:pt x="1657350" y="102031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9271" y="3106673"/>
            <a:ext cx="1657350" cy="1224280"/>
          </a:xfrm>
          <a:custGeom>
            <a:avLst/>
            <a:gdLst/>
            <a:ahLst/>
            <a:cxnLst/>
            <a:rect l="l" t="t" r="r" b="b"/>
            <a:pathLst>
              <a:path w="1657350" h="1224279">
                <a:moveTo>
                  <a:pt x="1657350" y="1020317"/>
                </a:moveTo>
                <a:lnTo>
                  <a:pt x="1657350" y="204215"/>
                </a:lnTo>
                <a:lnTo>
                  <a:pt x="1651958" y="157394"/>
                </a:lnTo>
                <a:lnTo>
                  <a:pt x="1636609" y="114411"/>
                </a:lnTo>
                <a:lnTo>
                  <a:pt x="1612543" y="76493"/>
                </a:lnTo>
                <a:lnTo>
                  <a:pt x="1580998" y="44866"/>
                </a:lnTo>
                <a:lnTo>
                  <a:pt x="1543216" y="20758"/>
                </a:lnTo>
                <a:lnTo>
                  <a:pt x="1500435" y="5393"/>
                </a:lnTo>
                <a:lnTo>
                  <a:pt x="1453895" y="0"/>
                </a:lnTo>
                <a:lnTo>
                  <a:pt x="204215" y="0"/>
                </a:lnTo>
                <a:lnTo>
                  <a:pt x="157394" y="5393"/>
                </a:lnTo>
                <a:lnTo>
                  <a:pt x="114411" y="20758"/>
                </a:lnTo>
                <a:lnTo>
                  <a:pt x="76493" y="44866"/>
                </a:lnTo>
                <a:lnTo>
                  <a:pt x="44866" y="76493"/>
                </a:lnTo>
                <a:lnTo>
                  <a:pt x="20758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0" y="1020317"/>
                </a:lnTo>
                <a:lnTo>
                  <a:pt x="5393" y="1066857"/>
                </a:lnTo>
                <a:lnTo>
                  <a:pt x="20758" y="1109638"/>
                </a:lnTo>
                <a:lnTo>
                  <a:pt x="44866" y="1147420"/>
                </a:lnTo>
                <a:lnTo>
                  <a:pt x="76493" y="1178965"/>
                </a:lnTo>
                <a:lnTo>
                  <a:pt x="114411" y="1203031"/>
                </a:lnTo>
                <a:lnTo>
                  <a:pt x="157394" y="1218380"/>
                </a:lnTo>
                <a:lnTo>
                  <a:pt x="204215" y="1223772"/>
                </a:lnTo>
                <a:lnTo>
                  <a:pt x="1453895" y="1223772"/>
                </a:lnTo>
                <a:lnTo>
                  <a:pt x="1500435" y="1218380"/>
                </a:lnTo>
                <a:lnTo>
                  <a:pt x="1543216" y="1203031"/>
                </a:lnTo>
                <a:lnTo>
                  <a:pt x="1580998" y="1178965"/>
                </a:lnTo>
                <a:lnTo>
                  <a:pt x="1612543" y="1147420"/>
                </a:lnTo>
                <a:lnTo>
                  <a:pt x="1636609" y="1109638"/>
                </a:lnTo>
                <a:lnTo>
                  <a:pt x="1651958" y="1066857"/>
                </a:lnTo>
                <a:lnTo>
                  <a:pt x="1657350" y="10203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9271" y="3106673"/>
            <a:ext cx="1657350" cy="1224280"/>
          </a:xfrm>
          <a:custGeom>
            <a:avLst/>
            <a:gdLst/>
            <a:ahLst/>
            <a:cxnLst/>
            <a:rect l="l" t="t" r="r" b="b"/>
            <a:pathLst>
              <a:path w="1657350" h="1224279">
                <a:moveTo>
                  <a:pt x="204215" y="0"/>
                </a:moveTo>
                <a:lnTo>
                  <a:pt x="157394" y="5393"/>
                </a:lnTo>
                <a:lnTo>
                  <a:pt x="114411" y="20758"/>
                </a:lnTo>
                <a:lnTo>
                  <a:pt x="76493" y="44866"/>
                </a:lnTo>
                <a:lnTo>
                  <a:pt x="44866" y="76493"/>
                </a:lnTo>
                <a:lnTo>
                  <a:pt x="20758" y="114411"/>
                </a:lnTo>
                <a:lnTo>
                  <a:pt x="5393" y="157394"/>
                </a:lnTo>
                <a:lnTo>
                  <a:pt x="0" y="204215"/>
                </a:lnTo>
                <a:lnTo>
                  <a:pt x="0" y="1020317"/>
                </a:lnTo>
                <a:lnTo>
                  <a:pt x="5393" y="1066857"/>
                </a:lnTo>
                <a:lnTo>
                  <a:pt x="20758" y="1109638"/>
                </a:lnTo>
                <a:lnTo>
                  <a:pt x="44866" y="1147420"/>
                </a:lnTo>
                <a:lnTo>
                  <a:pt x="76493" y="1178965"/>
                </a:lnTo>
                <a:lnTo>
                  <a:pt x="114411" y="1203031"/>
                </a:lnTo>
                <a:lnTo>
                  <a:pt x="157394" y="1218380"/>
                </a:lnTo>
                <a:lnTo>
                  <a:pt x="204215" y="1223772"/>
                </a:lnTo>
                <a:lnTo>
                  <a:pt x="1453895" y="1223772"/>
                </a:lnTo>
                <a:lnTo>
                  <a:pt x="1500435" y="1218380"/>
                </a:lnTo>
                <a:lnTo>
                  <a:pt x="1543216" y="1203031"/>
                </a:lnTo>
                <a:lnTo>
                  <a:pt x="1580998" y="1178965"/>
                </a:lnTo>
                <a:lnTo>
                  <a:pt x="1612543" y="1147420"/>
                </a:lnTo>
                <a:lnTo>
                  <a:pt x="1636609" y="1109638"/>
                </a:lnTo>
                <a:lnTo>
                  <a:pt x="1651958" y="1066857"/>
                </a:lnTo>
                <a:lnTo>
                  <a:pt x="1657350" y="1020317"/>
                </a:lnTo>
                <a:lnTo>
                  <a:pt x="1657350" y="204215"/>
                </a:lnTo>
                <a:lnTo>
                  <a:pt x="1651958" y="157394"/>
                </a:lnTo>
                <a:lnTo>
                  <a:pt x="1636609" y="114411"/>
                </a:lnTo>
                <a:lnTo>
                  <a:pt x="1612543" y="76493"/>
                </a:lnTo>
                <a:lnTo>
                  <a:pt x="1580998" y="44866"/>
                </a:lnTo>
                <a:lnTo>
                  <a:pt x="1543216" y="20758"/>
                </a:lnTo>
                <a:lnTo>
                  <a:pt x="1500435" y="5393"/>
                </a:lnTo>
                <a:lnTo>
                  <a:pt x="1453895" y="0"/>
                </a:lnTo>
                <a:lnTo>
                  <a:pt x="204215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98773" y="3149600"/>
            <a:ext cx="117856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No </a:t>
            </a:r>
            <a:r>
              <a:rPr sz="1000" spc="-5" dirty="0">
                <a:latin typeface="Arial"/>
                <a:cs typeface="Arial"/>
              </a:rPr>
              <a:t>of gross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orders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8773" y="3454400"/>
            <a:ext cx="130365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backlog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orders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8773" y="3759200"/>
            <a:ext cx="126301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new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customer  orders vs fleet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models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5505" y="3220465"/>
            <a:ext cx="142240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Increase </a:t>
            </a:r>
            <a:r>
              <a:rPr sz="1000" spc="-5" dirty="0">
                <a:latin typeface="Arial"/>
                <a:cs typeface="Arial"/>
              </a:rPr>
              <a:t>new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business  orders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1871" y="3131820"/>
            <a:ext cx="1657350" cy="2161540"/>
          </a:xfrm>
          <a:custGeom>
            <a:avLst/>
            <a:gdLst/>
            <a:ahLst/>
            <a:cxnLst/>
            <a:rect l="l" t="t" r="r" b="b"/>
            <a:pathLst>
              <a:path w="1657350" h="2161540">
                <a:moveTo>
                  <a:pt x="1657350" y="1884426"/>
                </a:moveTo>
                <a:lnTo>
                  <a:pt x="1657350" y="276605"/>
                </a:lnTo>
                <a:lnTo>
                  <a:pt x="1652907" y="226981"/>
                </a:lnTo>
                <a:lnTo>
                  <a:pt x="1640098" y="180236"/>
                </a:lnTo>
                <a:lnTo>
                  <a:pt x="1619701" y="137159"/>
                </a:lnTo>
                <a:lnTo>
                  <a:pt x="1592493" y="98542"/>
                </a:lnTo>
                <a:lnTo>
                  <a:pt x="1559251" y="65174"/>
                </a:lnTo>
                <a:lnTo>
                  <a:pt x="1520754" y="37845"/>
                </a:lnTo>
                <a:lnTo>
                  <a:pt x="1477779" y="17347"/>
                </a:lnTo>
                <a:lnTo>
                  <a:pt x="1431103" y="4468"/>
                </a:lnTo>
                <a:lnTo>
                  <a:pt x="1381505" y="0"/>
                </a:lnTo>
                <a:lnTo>
                  <a:pt x="276605" y="0"/>
                </a:lnTo>
                <a:lnTo>
                  <a:pt x="226981" y="4468"/>
                </a:lnTo>
                <a:lnTo>
                  <a:pt x="180236" y="17347"/>
                </a:lnTo>
                <a:lnTo>
                  <a:pt x="137159" y="37845"/>
                </a:lnTo>
                <a:lnTo>
                  <a:pt x="98542" y="65174"/>
                </a:lnTo>
                <a:lnTo>
                  <a:pt x="65174" y="98542"/>
                </a:lnTo>
                <a:lnTo>
                  <a:pt x="37845" y="137160"/>
                </a:lnTo>
                <a:lnTo>
                  <a:pt x="17347" y="180236"/>
                </a:lnTo>
                <a:lnTo>
                  <a:pt x="4468" y="226981"/>
                </a:lnTo>
                <a:lnTo>
                  <a:pt x="0" y="276606"/>
                </a:lnTo>
                <a:lnTo>
                  <a:pt x="0" y="1884426"/>
                </a:lnTo>
                <a:lnTo>
                  <a:pt x="4468" y="1934050"/>
                </a:lnTo>
                <a:lnTo>
                  <a:pt x="17347" y="1980795"/>
                </a:lnTo>
                <a:lnTo>
                  <a:pt x="37846" y="2023872"/>
                </a:lnTo>
                <a:lnTo>
                  <a:pt x="65174" y="2062489"/>
                </a:lnTo>
                <a:lnTo>
                  <a:pt x="98542" y="2095857"/>
                </a:lnTo>
                <a:lnTo>
                  <a:pt x="137160" y="2123186"/>
                </a:lnTo>
                <a:lnTo>
                  <a:pt x="180236" y="2143684"/>
                </a:lnTo>
                <a:lnTo>
                  <a:pt x="226981" y="2156563"/>
                </a:lnTo>
                <a:lnTo>
                  <a:pt x="276605" y="2161032"/>
                </a:lnTo>
                <a:lnTo>
                  <a:pt x="1381505" y="2161031"/>
                </a:lnTo>
                <a:lnTo>
                  <a:pt x="1431103" y="2156563"/>
                </a:lnTo>
                <a:lnTo>
                  <a:pt x="1477779" y="2143684"/>
                </a:lnTo>
                <a:lnTo>
                  <a:pt x="1520754" y="2123185"/>
                </a:lnTo>
                <a:lnTo>
                  <a:pt x="1559251" y="2095857"/>
                </a:lnTo>
                <a:lnTo>
                  <a:pt x="1592493" y="2062489"/>
                </a:lnTo>
                <a:lnTo>
                  <a:pt x="1619701" y="2023871"/>
                </a:lnTo>
                <a:lnTo>
                  <a:pt x="1640098" y="1980795"/>
                </a:lnTo>
                <a:lnTo>
                  <a:pt x="1652907" y="1934050"/>
                </a:lnTo>
                <a:lnTo>
                  <a:pt x="1657350" y="188442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6726" y="3106673"/>
            <a:ext cx="1657350" cy="2160270"/>
          </a:xfrm>
          <a:custGeom>
            <a:avLst/>
            <a:gdLst/>
            <a:ahLst/>
            <a:cxnLst/>
            <a:rect l="l" t="t" r="r" b="b"/>
            <a:pathLst>
              <a:path w="1657350" h="2160270">
                <a:moveTo>
                  <a:pt x="1657350" y="1884425"/>
                </a:moveTo>
                <a:lnTo>
                  <a:pt x="1657350" y="276605"/>
                </a:lnTo>
                <a:lnTo>
                  <a:pt x="1652906" y="226781"/>
                </a:lnTo>
                <a:lnTo>
                  <a:pt x="1640090" y="179929"/>
                </a:lnTo>
                <a:lnTo>
                  <a:pt x="1619673" y="136821"/>
                </a:lnTo>
                <a:lnTo>
                  <a:pt x="1592426" y="98229"/>
                </a:lnTo>
                <a:lnTo>
                  <a:pt x="1559120" y="64923"/>
                </a:lnTo>
                <a:lnTo>
                  <a:pt x="1520528" y="37676"/>
                </a:lnTo>
                <a:lnTo>
                  <a:pt x="1477420" y="17259"/>
                </a:lnTo>
                <a:lnTo>
                  <a:pt x="1430568" y="4443"/>
                </a:lnTo>
                <a:lnTo>
                  <a:pt x="1380744" y="0"/>
                </a:lnTo>
                <a:lnTo>
                  <a:pt x="275844" y="0"/>
                </a:lnTo>
                <a:lnTo>
                  <a:pt x="226246" y="4443"/>
                </a:lnTo>
                <a:lnTo>
                  <a:pt x="179570" y="17259"/>
                </a:lnTo>
                <a:lnTo>
                  <a:pt x="136595" y="37676"/>
                </a:lnTo>
                <a:lnTo>
                  <a:pt x="98098" y="64923"/>
                </a:lnTo>
                <a:lnTo>
                  <a:pt x="64856" y="98229"/>
                </a:lnTo>
                <a:lnTo>
                  <a:pt x="37648" y="136821"/>
                </a:lnTo>
                <a:lnTo>
                  <a:pt x="17251" y="179929"/>
                </a:lnTo>
                <a:lnTo>
                  <a:pt x="4442" y="226781"/>
                </a:lnTo>
                <a:lnTo>
                  <a:pt x="0" y="276605"/>
                </a:lnTo>
                <a:lnTo>
                  <a:pt x="0" y="1884426"/>
                </a:lnTo>
                <a:lnTo>
                  <a:pt x="4442" y="1934023"/>
                </a:lnTo>
                <a:lnTo>
                  <a:pt x="17251" y="1980699"/>
                </a:lnTo>
                <a:lnTo>
                  <a:pt x="37648" y="2023674"/>
                </a:lnTo>
                <a:lnTo>
                  <a:pt x="64856" y="2062171"/>
                </a:lnTo>
                <a:lnTo>
                  <a:pt x="98098" y="2095413"/>
                </a:lnTo>
                <a:lnTo>
                  <a:pt x="136595" y="2122621"/>
                </a:lnTo>
                <a:lnTo>
                  <a:pt x="179570" y="2143018"/>
                </a:lnTo>
                <a:lnTo>
                  <a:pt x="226246" y="2155827"/>
                </a:lnTo>
                <a:lnTo>
                  <a:pt x="275844" y="2160270"/>
                </a:lnTo>
                <a:lnTo>
                  <a:pt x="1380744" y="2160269"/>
                </a:lnTo>
                <a:lnTo>
                  <a:pt x="1430568" y="2155827"/>
                </a:lnTo>
                <a:lnTo>
                  <a:pt x="1477420" y="2143018"/>
                </a:lnTo>
                <a:lnTo>
                  <a:pt x="1520528" y="2122621"/>
                </a:lnTo>
                <a:lnTo>
                  <a:pt x="1559120" y="2095413"/>
                </a:lnTo>
                <a:lnTo>
                  <a:pt x="1592426" y="2062171"/>
                </a:lnTo>
                <a:lnTo>
                  <a:pt x="1619673" y="2023674"/>
                </a:lnTo>
                <a:lnTo>
                  <a:pt x="1640090" y="1980699"/>
                </a:lnTo>
                <a:lnTo>
                  <a:pt x="1652906" y="1934023"/>
                </a:lnTo>
                <a:lnTo>
                  <a:pt x="1657350" y="1884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6726" y="3106673"/>
            <a:ext cx="1657350" cy="2160270"/>
          </a:xfrm>
          <a:custGeom>
            <a:avLst/>
            <a:gdLst/>
            <a:ahLst/>
            <a:cxnLst/>
            <a:rect l="l" t="t" r="r" b="b"/>
            <a:pathLst>
              <a:path w="1657350" h="2160270">
                <a:moveTo>
                  <a:pt x="275844" y="0"/>
                </a:moveTo>
                <a:lnTo>
                  <a:pt x="226246" y="4443"/>
                </a:lnTo>
                <a:lnTo>
                  <a:pt x="179570" y="17259"/>
                </a:lnTo>
                <a:lnTo>
                  <a:pt x="136595" y="37676"/>
                </a:lnTo>
                <a:lnTo>
                  <a:pt x="98098" y="64923"/>
                </a:lnTo>
                <a:lnTo>
                  <a:pt x="64856" y="98229"/>
                </a:lnTo>
                <a:lnTo>
                  <a:pt x="37648" y="136821"/>
                </a:lnTo>
                <a:lnTo>
                  <a:pt x="17251" y="179929"/>
                </a:lnTo>
                <a:lnTo>
                  <a:pt x="4442" y="226781"/>
                </a:lnTo>
                <a:lnTo>
                  <a:pt x="0" y="276605"/>
                </a:lnTo>
                <a:lnTo>
                  <a:pt x="0" y="1884426"/>
                </a:lnTo>
                <a:lnTo>
                  <a:pt x="4442" y="1934023"/>
                </a:lnTo>
                <a:lnTo>
                  <a:pt x="17251" y="1980699"/>
                </a:lnTo>
                <a:lnTo>
                  <a:pt x="37648" y="2023674"/>
                </a:lnTo>
                <a:lnTo>
                  <a:pt x="64856" y="2062171"/>
                </a:lnTo>
                <a:lnTo>
                  <a:pt x="98098" y="2095413"/>
                </a:lnTo>
                <a:lnTo>
                  <a:pt x="136595" y="2122621"/>
                </a:lnTo>
                <a:lnTo>
                  <a:pt x="179570" y="2143018"/>
                </a:lnTo>
                <a:lnTo>
                  <a:pt x="226246" y="2155827"/>
                </a:lnTo>
                <a:lnTo>
                  <a:pt x="275844" y="2160270"/>
                </a:lnTo>
                <a:lnTo>
                  <a:pt x="1380744" y="2160269"/>
                </a:lnTo>
                <a:lnTo>
                  <a:pt x="1430568" y="2155827"/>
                </a:lnTo>
                <a:lnTo>
                  <a:pt x="1477420" y="2143018"/>
                </a:lnTo>
                <a:lnTo>
                  <a:pt x="1520528" y="2122621"/>
                </a:lnTo>
                <a:lnTo>
                  <a:pt x="1559120" y="2095413"/>
                </a:lnTo>
                <a:lnTo>
                  <a:pt x="1592426" y="2062171"/>
                </a:lnTo>
                <a:lnTo>
                  <a:pt x="1619673" y="2023674"/>
                </a:lnTo>
                <a:lnTo>
                  <a:pt x="1640090" y="1980699"/>
                </a:lnTo>
                <a:lnTo>
                  <a:pt x="1652906" y="1934023"/>
                </a:lnTo>
                <a:lnTo>
                  <a:pt x="1657350" y="1884425"/>
                </a:lnTo>
                <a:lnTo>
                  <a:pt x="1657350" y="276605"/>
                </a:lnTo>
                <a:lnTo>
                  <a:pt x="1652906" y="226781"/>
                </a:lnTo>
                <a:lnTo>
                  <a:pt x="1640090" y="179929"/>
                </a:lnTo>
                <a:lnTo>
                  <a:pt x="1619673" y="136821"/>
                </a:lnTo>
                <a:lnTo>
                  <a:pt x="1592426" y="98229"/>
                </a:lnTo>
                <a:lnTo>
                  <a:pt x="1559120" y="64923"/>
                </a:lnTo>
                <a:lnTo>
                  <a:pt x="1520528" y="37676"/>
                </a:lnTo>
                <a:lnTo>
                  <a:pt x="1477420" y="17259"/>
                </a:lnTo>
                <a:lnTo>
                  <a:pt x="1430568" y="4443"/>
                </a:lnTo>
                <a:lnTo>
                  <a:pt x="1380744" y="0"/>
                </a:lnTo>
                <a:lnTo>
                  <a:pt x="275844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08702" y="3208273"/>
            <a:ext cx="144399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Achieve </a:t>
            </a:r>
            <a:r>
              <a:rPr sz="1000" spc="-5" dirty="0">
                <a:latin typeface="Arial"/>
                <a:cs typeface="Arial"/>
              </a:rPr>
              <a:t>20% more in  total gross order by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FY08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8702" y="3665473"/>
            <a:ext cx="156972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Achieve </a:t>
            </a:r>
            <a:r>
              <a:rPr sz="1000" spc="-5" dirty="0">
                <a:latin typeface="Arial"/>
                <a:cs typeface="Arial"/>
              </a:rPr>
              <a:t>10% more in  total backlog order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FY08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08702" y="4122673"/>
            <a:ext cx="153606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Achieve </a:t>
            </a:r>
            <a:r>
              <a:rPr sz="1000" spc="-5" dirty="0">
                <a:latin typeface="Arial"/>
                <a:cs typeface="Arial"/>
              </a:rPr>
              <a:t>10% order from  </a:t>
            </a:r>
            <a:r>
              <a:rPr sz="1000" spc="-10" dirty="0">
                <a:latin typeface="Arial"/>
                <a:cs typeface="Arial"/>
              </a:rPr>
              <a:t>new </a:t>
            </a:r>
            <a:r>
              <a:rPr sz="1000" spc="-5" dirty="0">
                <a:latin typeface="Arial"/>
                <a:cs typeface="Arial"/>
              </a:rPr>
              <a:t>customers per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models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52777" y="5364479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79" h="576579">
                <a:moveTo>
                  <a:pt x="1655825" y="480060"/>
                </a:moveTo>
                <a:lnTo>
                  <a:pt x="1655825" y="96012"/>
                </a:lnTo>
                <a:lnTo>
                  <a:pt x="1648217" y="58507"/>
                </a:lnTo>
                <a:lnTo>
                  <a:pt x="1627536" y="28003"/>
                </a:lnTo>
                <a:lnTo>
                  <a:pt x="1596997" y="7500"/>
                </a:lnTo>
                <a:lnTo>
                  <a:pt x="1559814" y="0"/>
                </a:lnTo>
                <a:lnTo>
                  <a:pt x="96012" y="0"/>
                </a:ln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2"/>
                </a:lnTo>
                <a:lnTo>
                  <a:pt x="0" y="480060"/>
                </a:lnTo>
                <a:lnTo>
                  <a:pt x="7500" y="517243"/>
                </a:lnTo>
                <a:lnTo>
                  <a:pt x="28003" y="547782"/>
                </a:lnTo>
                <a:lnTo>
                  <a:pt x="58507" y="568463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6997" y="568463"/>
                </a:lnTo>
                <a:lnTo>
                  <a:pt x="1627536" y="547782"/>
                </a:lnTo>
                <a:lnTo>
                  <a:pt x="1648217" y="517243"/>
                </a:lnTo>
                <a:lnTo>
                  <a:pt x="1655825" y="48006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26870" y="5338571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79" h="576579">
                <a:moveTo>
                  <a:pt x="1655826" y="480060"/>
                </a:moveTo>
                <a:lnTo>
                  <a:pt x="1655826" y="96012"/>
                </a:lnTo>
                <a:lnTo>
                  <a:pt x="1648325" y="58828"/>
                </a:lnTo>
                <a:lnTo>
                  <a:pt x="1627822" y="28289"/>
                </a:lnTo>
                <a:lnTo>
                  <a:pt x="1597318" y="7608"/>
                </a:lnTo>
                <a:lnTo>
                  <a:pt x="1559814" y="0"/>
                </a:lnTo>
                <a:lnTo>
                  <a:pt x="96012" y="0"/>
                </a:lnTo>
                <a:lnTo>
                  <a:pt x="58828" y="7608"/>
                </a:lnTo>
                <a:lnTo>
                  <a:pt x="28289" y="28289"/>
                </a:lnTo>
                <a:lnTo>
                  <a:pt x="7608" y="58828"/>
                </a:lnTo>
                <a:lnTo>
                  <a:pt x="0" y="96012"/>
                </a:lnTo>
                <a:lnTo>
                  <a:pt x="0" y="480060"/>
                </a:lnTo>
                <a:lnTo>
                  <a:pt x="7608" y="517564"/>
                </a:lnTo>
                <a:lnTo>
                  <a:pt x="28289" y="548068"/>
                </a:lnTo>
                <a:lnTo>
                  <a:pt x="58828" y="568571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7318" y="568571"/>
                </a:lnTo>
                <a:lnTo>
                  <a:pt x="1627822" y="548068"/>
                </a:lnTo>
                <a:lnTo>
                  <a:pt x="1648325" y="517564"/>
                </a:lnTo>
                <a:lnTo>
                  <a:pt x="1655826" y="480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26870" y="5338571"/>
            <a:ext cx="1656080" cy="576580"/>
          </a:xfrm>
          <a:custGeom>
            <a:avLst/>
            <a:gdLst/>
            <a:ahLst/>
            <a:cxnLst/>
            <a:rect l="l" t="t" r="r" b="b"/>
            <a:pathLst>
              <a:path w="1656079" h="576579">
                <a:moveTo>
                  <a:pt x="96012" y="0"/>
                </a:moveTo>
                <a:lnTo>
                  <a:pt x="58828" y="7608"/>
                </a:lnTo>
                <a:lnTo>
                  <a:pt x="28289" y="28289"/>
                </a:lnTo>
                <a:lnTo>
                  <a:pt x="7608" y="58828"/>
                </a:lnTo>
                <a:lnTo>
                  <a:pt x="0" y="96012"/>
                </a:lnTo>
                <a:lnTo>
                  <a:pt x="0" y="480060"/>
                </a:lnTo>
                <a:lnTo>
                  <a:pt x="7608" y="517564"/>
                </a:lnTo>
                <a:lnTo>
                  <a:pt x="28289" y="548068"/>
                </a:lnTo>
                <a:lnTo>
                  <a:pt x="58828" y="568571"/>
                </a:lnTo>
                <a:lnTo>
                  <a:pt x="96012" y="576072"/>
                </a:lnTo>
                <a:lnTo>
                  <a:pt x="1559814" y="576072"/>
                </a:lnTo>
                <a:lnTo>
                  <a:pt x="1597318" y="568571"/>
                </a:lnTo>
                <a:lnTo>
                  <a:pt x="1627822" y="548068"/>
                </a:lnTo>
                <a:lnTo>
                  <a:pt x="1648325" y="517564"/>
                </a:lnTo>
                <a:lnTo>
                  <a:pt x="1655826" y="480060"/>
                </a:lnTo>
                <a:lnTo>
                  <a:pt x="1655826" y="96012"/>
                </a:lnTo>
                <a:lnTo>
                  <a:pt x="1648325" y="58828"/>
                </a:lnTo>
                <a:lnTo>
                  <a:pt x="1627822" y="28289"/>
                </a:lnTo>
                <a:lnTo>
                  <a:pt x="1597318" y="7608"/>
                </a:lnTo>
                <a:lnTo>
                  <a:pt x="1559814" y="0"/>
                </a:lnTo>
                <a:lnTo>
                  <a:pt x="96012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706372" y="5452364"/>
            <a:ext cx="106426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Market </a:t>
            </a:r>
            <a:r>
              <a:rPr sz="1000" spc="-5" dirty="0">
                <a:latin typeface="Arial"/>
                <a:cs typeface="Arial"/>
              </a:rPr>
              <a:t>and  Technology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leader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42894" y="5364479"/>
            <a:ext cx="1657350" cy="1499870"/>
          </a:xfrm>
          <a:custGeom>
            <a:avLst/>
            <a:gdLst/>
            <a:ahLst/>
            <a:cxnLst/>
            <a:rect l="l" t="t" r="r" b="b"/>
            <a:pathLst>
              <a:path w="1657350" h="1499870">
                <a:moveTo>
                  <a:pt x="1657350" y="1249679"/>
                </a:moveTo>
                <a:lnTo>
                  <a:pt x="1657350" y="249936"/>
                </a:lnTo>
                <a:lnTo>
                  <a:pt x="1653344" y="204838"/>
                </a:lnTo>
                <a:lnTo>
                  <a:pt x="1641788" y="162463"/>
                </a:lnTo>
                <a:lnTo>
                  <a:pt x="1623370" y="123500"/>
                </a:lnTo>
                <a:lnTo>
                  <a:pt x="1598781" y="88638"/>
                </a:lnTo>
                <a:lnTo>
                  <a:pt x="1568711" y="58568"/>
                </a:lnTo>
                <a:lnTo>
                  <a:pt x="1533849" y="33979"/>
                </a:lnTo>
                <a:lnTo>
                  <a:pt x="1494886" y="15561"/>
                </a:lnTo>
                <a:lnTo>
                  <a:pt x="1452511" y="4005"/>
                </a:lnTo>
                <a:lnTo>
                  <a:pt x="1407414" y="0"/>
                </a:lnTo>
                <a:lnTo>
                  <a:pt x="250697" y="0"/>
                </a:lnTo>
                <a:lnTo>
                  <a:pt x="205574" y="4005"/>
                </a:lnTo>
                <a:lnTo>
                  <a:pt x="163129" y="15561"/>
                </a:lnTo>
                <a:lnTo>
                  <a:pt x="124064" y="33979"/>
                </a:lnTo>
                <a:lnTo>
                  <a:pt x="89082" y="58568"/>
                </a:lnTo>
                <a:lnTo>
                  <a:pt x="58886" y="88638"/>
                </a:lnTo>
                <a:lnTo>
                  <a:pt x="34177" y="123500"/>
                </a:lnTo>
                <a:lnTo>
                  <a:pt x="15658" y="162463"/>
                </a:lnTo>
                <a:lnTo>
                  <a:pt x="4031" y="204838"/>
                </a:lnTo>
                <a:lnTo>
                  <a:pt x="0" y="249936"/>
                </a:lnTo>
                <a:lnTo>
                  <a:pt x="0" y="1249679"/>
                </a:lnTo>
                <a:lnTo>
                  <a:pt x="4031" y="1294576"/>
                </a:lnTo>
                <a:lnTo>
                  <a:pt x="15658" y="1336844"/>
                </a:lnTo>
                <a:lnTo>
                  <a:pt x="34177" y="1375776"/>
                </a:lnTo>
                <a:lnTo>
                  <a:pt x="58886" y="1410663"/>
                </a:lnTo>
                <a:lnTo>
                  <a:pt x="89082" y="1440796"/>
                </a:lnTo>
                <a:lnTo>
                  <a:pt x="124064" y="1465467"/>
                </a:lnTo>
                <a:lnTo>
                  <a:pt x="163129" y="1483966"/>
                </a:lnTo>
                <a:lnTo>
                  <a:pt x="205574" y="1495585"/>
                </a:lnTo>
                <a:lnTo>
                  <a:pt x="250698" y="1499616"/>
                </a:lnTo>
                <a:lnTo>
                  <a:pt x="1407414" y="1499616"/>
                </a:lnTo>
                <a:lnTo>
                  <a:pt x="1452511" y="1495585"/>
                </a:lnTo>
                <a:lnTo>
                  <a:pt x="1494886" y="1483966"/>
                </a:lnTo>
                <a:lnTo>
                  <a:pt x="1533849" y="1465467"/>
                </a:lnTo>
                <a:lnTo>
                  <a:pt x="1568711" y="1440796"/>
                </a:lnTo>
                <a:lnTo>
                  <a:pt x="1598781" y="1410663"/>
                </a:lnTo>
                <a:lnTo>
                  <a:pt x="1623370" y="1375776"/>
                </a:lnTo>
                <a:lnTo>
                  <a:pt x="1641788" y="1336844"/>
                </a:lnTo>
                <a:lnTo>
                  <a:pt x="1653344" y="1294576"/>
                </a:lnTo>
                <a:lnTo>
                  <a:pt x="1657350" y="12496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7747" y="5338571"/>
            <a:ext cx="1657350" cy="1500505"/>
          </a:xfrm>
          <a:custGeom>
            <a:avLst/>
            <a:gdLst/>
            <a:ahLst/>
            <a:cxnLst/>
            <a:rect l="l" t="t" r="r" b="b"/>
            <a:pathLst>
              <a:path w="1657350" h="1500504">
                <a:moveTo>
                  <a:pt x="1657350" y="1250442"/>
                </a:moveTo>
                <a:lnTo>
                  <a:pt x="1657350" y="249936"/>
                </a:lnTo>
                <a:lnTo>
                  <a:pt x="1653319" y="205039"/>
                </a:lnTo>
                <a:lnTo>
                  <a:pt x="1641700" y="162771"/>
                </a:lnTo>
                <a:lnTo>
                  <a:pt x="1623201" y="123839"/>
                </a:lnTo>
                <a:lnTo>
                  <a:pt x="1598530" y="88952"/>
                </a:lnTo>
                <a:lnTo>
                  <a:pt x="1568397" y="58819"/>
                </a:lnTo>
                <a:lnTo>
                  <a:pt x="1533510" y="34148"/>
                </a:lnTo>
                <a:lnTo>
                  <a:pt x="1494578" y="15649"/>
                </a:lnTo>
                <a:lnTo>
                  <a:pt x="1452310" y="4030"/>
                </a:lnTo>
                <a:lnTo>
                  <a:pt x="1407414" y="0"/>
                </a:lnTo>
                <a:lnTo>
                  <a:pt x="249936" y="0"/>
                </a:lnTo>
                <a:lnTo>
                  <a:pt x="205039" y="4030"/>
                </a:lnTo>
                <a:lnTo>
                  <a:pt x="162771" y="15649"/>
                </a:lnTo>
                <a:lnTo>
                  <a:pt x="123839" y="34148"/>
                </a:lnTo>
                <a:lnTo>
                  <a:pt x="88952" y="58819"/>
                </a:lnTo>
                <a:lnTo>
                  <a:pt x="58819" y="88952"/>
                </a:lnTo>
                <a:lnTo>
                  <a:pt x="34148" y="123839"/>
                </a:lnTo>
                <a:lnTo>
                  <a:pt x="15649" y="162771"/>
                </a:lnTo>
                <a:lnTo>
                  <a:pt x="4030" y="205039"/>
                </a:lnTo>
                <a:lnTo>
                  <a:pt x="0" y="249936"/>
                </a:lnTo>
                <a:lnTo>
                  <a:pt x="0" y="1250442"/>
                </a:lnTo>
                <a:lnTo>
                  <a:pt x="4030" y="1295338"/>
                </a:lnTo>
                <a:lnTo>
                  <a:pt x="15649" y="1337606"/>
                </a:lnTo>
                <a:lnTo>
                  <a:pt x="34148" y="1376538"/>
                </a:lnTo>
                <a:lnTo>
                  <a:pt x="58819" y="1411425"/>
                </a:lnTo>
                <a:lnTo>
                  <a:pt x="88952" y="1441558"/>
                </a:lnTo>
                <a:lnTo>
                  <a:pt x="123839" y="1466229"/>
                </a:lnTo>
                <a:lnTo>
                  <a:pt x="162771" y="1484728"/>
                </a:lnTo>
                <a:lnTo>
                  <a:pt x="205039" y="1496347"/>
                </a:lnTo>
                <a:lnTo>
                  <a:pt x="249936" y="1500377"/>
                </a:lnTo>
                <a:lnTo>
                  <a:pt x="1407414" y="1500377"/>
                </a:lnTo>
                <a:lnTo>
                  <a:pt x="1452310" y="1496347"/>
                </a:lnTo>
                <a:lnTo>
                  <a:pt x="1494578" y="1484728"/>
                </a:lnTo>
                <a:lnTo>
                  <a:pt x="1533510" y="1466229"/>
                </a:lnTo>
                <a:lnTo>
                  <a:pt x="1568397" y="1441558"/>
                </a:lnTo>
                <a:lnTo>
                  <a:pt x="1598530" y="1411425"/>
                </a:lnTo>
                <a:lnTo>
                  <a:pt x="1623201" y="1376538"/>
                </a:lnTo>
                <a:lnTo>
                  <a:pt x="1641700" y="1337606"/>
                </a:lnTo>
                <a:lnTo>
                  <a:pt x="1653319" y="1295338"/>
                </a:lnTo>
                <a:lnTo>
                  <a:pt x="1657350" y="1250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7747" y="5338571"/>
            <a:ext cx="1657350" cy="1500505"/>
          </a:xfrm>
          <a:custGeom>
            <a:avLst/>
            <a:gdLst/>
            <a:ahLst/>
            <a:cxnLst/>
            <a:rect l="l" t="t" r="r" b="b"/>
            <a:pathLst>
              <a:path w="1657350" h="1500504">
                <a:moveTo>
                  <a:pt x="249936" y="0"/>
                </a:moveTo>
                <a:lnTo>
                  <a:pt x="205039" y="4030"/>
                </a:lnTo>
                <a:lnTo>
                  <a:pt x="162771" y="15649"/>
                </a:lnTo>
                <a:lnTo>
                  <a:pt x="123839" y="34148"/>
                </a:lnTo>
                <a:lnTo>
                  <a:pt x="88952" y="58819"/>
                </a:lnTo>
                <a:lnTo>
                  <a:pt x="58819" y="88952"/>
                </a:lnTo>
                <a:lnTo>
                  <a:pt x="34148" y="123839"/>
                </a:lnTo>
                <a:lnTo>
                  <a:pt x="15649" y="162771"/>
                </a:lnTo>
                <a:lnTo>
                  <a:pt x="4030" y="205039"/>
                </a:lnTo>
                <a:lnTo>
                  <a:pt x="0" y="249936"/>
                </a:lnTo>
                <a:lnTo>
                  <a:pt x="0" y="1250442"/>
                </a:lnTo>
                <a:lnTo>
                  <a:pt x="4030" y="1295338"/>
                </a:lnTo>
                <a:lnTo>
                  <a:pt x="15649" y="1337606"/>
                </a:lnTo>
                <a:lnTo>
                  <a:pt x="34148" y="1376538"/>
                </a:lnTo>
                <a:lnTo>
                  <a:pt x="58819" y="1411425"/>
                </a:lnTo>
                <a:lnTo>
                  <a:pt x="88952" y="1441558"/>
                </a:lnTo>
                <a:lnTo>
                  <a:pt x="123839" y="1466229"/>
                </a:lnTo>
                <a:lnTo>
                  <a:pt x="162771" y="1484728"/>
                </a:lnTo>
                <a:lnTo>
                  <a:pt x="205039" y="1496347"/>
                </a:lnTo>
                <a:lnTo>
                  <a:pt x="249936" y="1500377"/>
                </a:lnTo>
                <a:lnTo>
                  <a:pt x="1407414" y="1500377"/>
                </a:lnTo>
                <a:lnTo>
                  <a:pt x="1452310" y="1496347"/>
                </a:lnTo>
                <a:lnTo>
                  <a:pt x="1494578" y="1484728"/>
                </a:lnTo>
                <a:lnTo>
                  <a:pt x="1533510" y="1466229"/>
                </a:lnTo>
                <a:lnTo>
                  <a:pt x="1568397" y="1441558"/>
                </a:lnTo>
                <a:lnTo>
                  <a:pt x="1598530" y="1411425"/>
                </a:lnTo>
                <a:lnTo>
                  <a:pt x="1623201" y="1376538"/>
                </a:lnTo>
                <a:lnTo>
                  <a:pt x="1641700" y="1337606"/>
                </a:lnTo>
                <a:lnTo>
                  <a:pt x="1653319" y="1295338"/>
                </a:lnTo>
                <a:lnTo>
                  <a:pt x="1657350" y="1250442"/>
                </a:lnTo>
                <a:lnTo>
                  <a:pt x="1657350" y="249936"/>
                </a:lnTo>
                <a:lnTo>
                  <a:pt x="1653319" y="205039"/>
                </a:lnTo>
                <a:lnTo>
                  <a:pt x="1641700" y="162771"/>
                </a:lnTo>
                <a:lnTo>
                  <a:pt x="1623201" y="123839"/>
                </a:lnTo>
                <a:lnTo>
                  <a:pt x="1598530" y="88952"/>
                </a:lnTo>
                <a:lnTo>
                  <a:pt x="1568397" y="58819"/>
                </a:lnTo>
                <a:lnTo>
                  <a:pt x="1533510" y="34148"/>
                </a:lnTo>
                <a:lnTo>
                  <a:pt x="1494578" y="15649"/>
                </a:lnTo>
                <a:lnTo>
                  <a:pt x="1452310" y="4030"/>
                </a:lnTo>
                <a:lnTo>
                  <a:pt x="1407414" y="0"/>
                </a:lnTo>
                <a:lnTo>
                  <a:pt x="249936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79723" y="5368544"/>
            <a:ext cx="102489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60" dirty="0">
                <a:latin typeface="Meiryo"/>
                <a:cs typeface="Meiryo"/>
              </a:rPr>
              <a:t>❖</a:t>
            </a:r>
            <a:r>
              <a:rPr sz="1000" spc="-60" dirty="0">
                <a:latin typeface="Arial"/>
                <a:cs typeface="Arial"/>
              </a:rPr>
              <a:t>% </a:t>
            </a:r>
            <a:r>
              <a:rPr sz="1000" spc="-5" dirty="0">
                <a:latin typeface="Arial"/>
                <a:cs typeface="Arial"/>
              </a:rPr>
              <a:t>market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79723" y="5673344"/>
            <a:ext cx="156845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40" dirty="0">
                <a:latin typeface="Meiryo"/>
                <a:cs typeface="Meiryo"/>
              </a:rPr>
              <a:t>❖</a:t>
            </a:r>
            <a:r>
              <a:rPr sz="1000" spc="-40" dirty="0">
                <a:latin typeface="Arial"/>
                <a:cs typeface="Arial"/>
              </a:rPr>
              <a:t>No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innovation products 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79723" y="6130544"/>
            <a:ext cx="121920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Total </a:t>
            </a:r>
            <a:r>
              <a:rPr sz="1000" spc="-5" dirty="0">
                <a:latin typeface="Arial"/>
                <a:cs typeface="Arial"/>
              </a:rPr>
              <a:t>no of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aircrafts  delivery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79723" y="6587743"/>
            <a:ext cx="135382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60" dirty="0">
                <a:latin typeface="Meiryo"/>
                <a:cs typeface="Meiryo"/>
              </a:rPr>
              <a:t>❖</a:t>
            </a:r>
            <a:r>
              <a:rPr sz="1000" spc="-60" dirty="0">
                <a:latin typeface="Arial"/>
                <a:cs typeface="Arial"/>
              </a:rPr>
              <a:t>% </a:t>
            </a:r>
            <a:r>
              <a:rPr sz="100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reduction 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</a:t>
            </a:r>
            <a:r>
              <a:rPr sz="1050" spc="-7" baseline="-23809" dirty="0">
                <a:latin typeface="Arial"/>
                <a:cs typeface="Arial"/>
              </a:rPr>
              <a:t>2</a:t>
            </a:r>
            <a:endParaRPr sz="1050" baseline="-23809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036820" y="5364479"/>
            <a:ext cx="1729105" cy="1499870"/>
          </a:xfrm>
          <a:custGeom>
            <a:avLst/>
            <a:gdLst/>
            <a:ahLst/>
            <a:cxnLst/>
            <a:rect l="l" t="t" r="r" b="b"/>
            <a:pathLst>
              <a:path w="1729104" h="1499870">
                <a:moveTo>
                  <a:pt x="1728977" y="1249680"/>
                </a:moveTo>
                <a:lnTo>
                  <a:pt x="1728977" y="249936"/>
                </a:lnTo>
                <a:lnTo>
                  <a:pt x="1724947" y="204838"/>
                </a:lnTo>
                <a:lnTo>
                  <a:pt x="1713328" y="162463"/>
                </a:lnTo>
                <a:lnTo>
                  <a:pt x="1694829" y="123500"/>
                </a:lnTo>
                <a:lnTo>
                  <a:pt x="1670158" y="88638"/>
                </a:lnTo>
                <a:lnTo>
                  <a:pt x="1640025" y="58568"/>
                </a:lnTo>
                <a:lnTo>
                  <a:pt x="1605138" y="33979"/>
                </a:lnTo>
                <a:lnTo>
                  <a:pt x="1566206" y="15561"/>
                </a:lnTo>
                <a:lnTo>
                  <a:pt x="1523938" y="4005"/>
                </a:lnTo>
                <a:lnTo>
                  <a:pt x="1479041" y="0"/>
                </a:lnTo>
                <a:lnTo>
                  <a:pt x="250697" y="0"/>
                </a:lnTo>
                <a:lnTo>
                  <a:pt x="205574" y="4005"/>
                </a:lnTo>
                <a:lnTo>
                  <a:pt x="163129" y="15561"/>
                </a:lnTo>
                <a:lnTo>
                  <a:pt x="124064" y="33979"/>
                </a:lnTo>
                <a:lnTo>
                  <a:pt x="89082" y="58568"/>
                </a:lnTo>
                <a:lnTo>
                  <a:pt x="58886" y="88638"/>
                </a:lnTo>
                <a:lnTo>
                  <a:pt x="34177" y="123500"/>
                </a:lnTo>
                <a:lnTo>
                  <a:pt x="15658" y="162463"/>
                </a:lnTo>
                <a:lnTo>
                  <a:pt x="4031" y="204838"/>
                </a:lnTo>
                <a:lnTo>
                  <a:pt x="0" y="249936"/>
                </a:lnTo>
                <a:lnTo>
                  <a:pt x="0" y="1249680"/>
                </a:lnTo>
                <a:lnTo>
                  <a:pt x="4031" y="1294576"/>
                </a:lnTo>
                <a:lnTo>
                  <a:pt x="15658" y="1336844"/>
                </a:lnTo>
                <a:lnTo>
                  <a:pt x="34177" y="1375776"/>
                </a:lnTo>
                <a:lnTo>
                  <a:pt x="58886" y="1410663"/>
                </a:lnTo>
                <a:lnTo>
                  <a:pt x="89082" y="1440796"/>
                </a:lnTo>
                <a:lnTo>
                  <a:pt x="124064" y="1465467"/>
                </a:lnTo>
                <a:lnTo>
                  <a:pt x="163129" y="1483966"/>
                </a:lnTo>
                <a:lnTo>
                  <a:pt x="205574" y="1495585"/>
                </a:lnTo>
                <a:lnTo>
                  <a:pt x="250698" y="1499616"/>
                </a:lnTo>
                <a:lnTo>
                  <a:pt x="1479041" y="1499616"/>
                </a:lnTo>
                <a:lnTo>
                  <a:pt x="1523938" y="1495585"/>
                </a:lnTo>
                <a:lnTo>
                  <a:pt x="1566206" y="1483966"/>
                </a:lnTo>
                <a:lnTo>
                  <a:pt x="1605138" y="1465467"/>
                </a:lnTo>
                <a:lnTo>
                  <a:pt x="1640025" y="1440796"/>
                </a:lnTo>
                <a:lnTo>
                  <a:pt x="1670158" y="1410663"/>
                </a:lnTo>
                <a:lnTo>
                  <a:pt x="1694829" y="1375776"/>
                </a:lnTo>
                <a:lnTo>
                  <a:pt x="1713328" y="1336844"/>
                </a:lnTo>
                <a:lnTo>
                  <a:pt x="1724947" y="1294576"/>
                </a:lnTo>
                <a:lnTo>
                  <a:pt x="1728977" y="124968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11673" y="5338571"/>
            <a:ext cx="1729105" cy="1500505"/>
          </a:xfrm>
          <a:custGeom>
            <a:avLst/>
            <a:gdLst/>
            <a:ahLst/>
            <a:cxnLst/>
            <a:rect l="l" t="t" r="r" b="b"/>
            <a:pathLst>
              <a:path w="1729104" h="1500504">
                <a:moveTo>
                  <a:pt x="1728977" y="1250442"/>
                </a:moveTo>
                <a:lnTo>
                  <a:pt x="1728977" y="249936"/>
                </a:lnTo>
                <a:lnTo>
                  <a:pt x="1724947" y="205039"/>
                </a:lnTo>
                <a:lnTo>
                  <a:pt x="1713328" y="162771"/>
                </a:lnTo>
                <a:lnTo>
                  <a:pt x="1694829" y="123839"/>
                </a:lnTo>
                <a:lnTo>
                  <a:pt x="1670158" y="88952"/>
                </a:lnTo>
                <a:lnTo>
                  <a:pt x="1640025" y="58819"/>
                </a:lnTo>
                <a:lnTo>
                  <a:pt x="1605138" y="34148"/>
                </a:lnTo>
                <a:lnTo>
                  <a:pt x="1566206" y="15649"/>
                </a:lnTo>
                <a:lnTo>
                  <a:pt x="1523938" y="4030"/>
                </a:lnTo>
                <a:lnTo>
                  <a:pt x="1479041" y="0"/>
                </a:lnTo>
                <a:lnTo>
                  <a:pt x="249936" y="0"/>
                </a:lnTo>
                <a:lnTo>
                  <a:pt x="205039" y="4030"/>
                </a:lnTo>
                <a:lnTo>
                  <a:pt x="162771" y="15649"/>
                </a:lnTo>
                <a:lnTo>
                  <a:pt x="123839" y="34148"/>
                </a:lnTo>
                <a:lnTo>
                  <a:pt x="88952" y="58819"/>
                </a:lnTo>
                <a:lnTo>
                  <a:pt x="58819" y="88952"/>
                </a:lnTo>
                <a:lnTo>
                  <a:pt x="34148" y="123839"/>
                </a:lnTo>
                <a:lnTo>
                  <a:pt x="15649" y="162771"/>
                </a:lnTo>
                <a:lnTo>
                  <a:pt x="4030" y="205039"/>
                </a:lnTo>
                <a:lnTo>
                  <a:pt x="0" y="249936"/>
                </a:lnTo>
                <a:lnTo>
                  <a:pt x="0" y="1250442"/>
                </a:lnTo>
                <a:lnTo>
                  <a:pt x="4030" y="1295338"/>
                </a:lnTo>
                <a:lnTo>
                  <a:pt x="15649" y="1337606"/>
                </a:lnTo>
                <a:lnTo>
                  <a:pt x="34148" y="1376538"/>
                </a:lnTo>
                <a:lnTo>
                  <a:pt x="58819" y="1411425"/>
                </a:lnTo>
                <a:lnTo>
                  <a:pt x="88952" y="1441558"/>
                </a:lnTo>
                <a:lnTo>
                  <a:pt x="123839" y="1466229"/>
                </a:lnTo>
                <a:lnTo>
                  <a:pt x="162771" y="1484728"/>
                </a:lnTo>
                <a:lnTo>
                  <a:pt x="205039" y="1496347"/>
                </a:lnTo>
                <a:lnTo>
                  <a:pt x="249936" y="1500378"/>
                </a:lnTo>
                <a:lnTo>
                  <a:pt x="1479042" y="1500378"/>
                </a:lnTo>
                <a:lnTo>
                  <a:pt x="1523938" y="1496347"/>
                </a:lnTo>
                <a:lnTo>
                  <a:pt x="1566206" y="1484728"/>
                </a:lnTo>
                <a:lnTo>
                  <a:pt x="1605138" y="1466229"/>
                </a:lnTo>
                <a:lnTo>
                  <a:pt x="1640025" y="1441558"/>
                </a:lnTo>
                <a:lnTo>
                  <a:pt x="1670158" y="1411425"/>
                </a:lnTo>
                <a:lnTo>
                  <a:pt x="1694829" y="1376538"/>
                </a:lnTo>
                <a:lnTo>
                  <a:pt x="1713328" y="1337606"/>
                </a:lnTo>
                <a:lnTo>
                  <a:pt x="1724947" y="1295338"/>
                </a:lnTo>
                <a:lnTo>
                  <a:pt x="1728977" y="1250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11673" y="5338571"/>
            <a:ext cx="1729105" cy="1500505"/>
          </a:xfrm>
          <a:custGeom>
            <a:avLst/>
            <a:gdLst/>
            <a:ahLst/>
            <a:cxnLst/>
            <a:rect l="l" t="t" r="r" b="b"/>
            <a:pathLst>
              <a:path w="1729104" h="1500504">
                <a:moveTo>
                  <a:pt x="249936" y="0"/>
                </a:moveTo>
                <a:lnTo>
                  <a:pt x="205039" y="4030"/>
                </a:lnTo>
                <a:lnTo>
                  <a:pt x="162771" y="15649"/>
                </a:lnTo>
                <a:lnTo>
                  <a:pt x="123839" y="34148"/>
                </a:lnTo>
                <a:lnTo>
                  <a:pt x="88952" y="58819"/>
                </a:lnTo>
                <a:lnTo>
                  <a:pt x="58819" y="88952"/>
                </a:lnTo>
                <a:lnTo>
                  <a:pt x="34148" y="123839"/>
                </a:lnTo>
                <a:lnTo>
                  <a:pt x="15649" y="162771"/>
                </a:lnTo>
                <a:lnTo>
                  <a:pt x="4030" y="205039"/>
                </a:lnTo>
                <a:lnTo>
                  <a:pt x="0" y="249936"/>
                </a:lnTo>
                <a:lnTo>
                  <a:pt x="0" y="1250442"/>
                </a:lnTo>
                <a:lnTo>
                  <a:pt x="4030" y="1295338"/>
                </a:lnTo>
                <a:lnTo>
                  <a:pt x="15649" y="1337606"/>
                </a:lnTo>
                <a:lnTo>
                  <a:pt x="34148" y="1376538"/>
                </a:lnTo>
                <a:lnTo>
                  <a:pt x="58819" y="1411425"/>
                </a:lnTo>
                <a:lnTo>
                  <a:pt x="88952" y="1441558"/>
                </a:lnTo>
                <a:lnTo>
                  <a:pt x="123839" y="1466229"/>
                </a:lnTo>
                <a:lnTo>
                  <a:pt x="162771" y="1484728"/>
                </a:lnTo>
                <a:lnTo>
                  <a:pt x="205039" y="1496347"/>
                </a:lnTo>
                <a:lnTo>
                  <a:pt x="249936" y="1500378"/>
                </a:lnTo>
                <a:lnTo>
                  <a:pt x="1479042" y="1500378"/>
                </a:lnTo>
                <a:lnTo>
                  <a:pt x="1523938" y="1496347"/>
                </a:lnTo>
                <a:lnTo>
                  <a:pt x="1566206" y="1484728"/>
                </a:lnTo>
                <a:lnTo>
                  <a:pt x="1605138" y="1466229"/>
                </a:lnTo>
                <a:lnTo>
                  <a:pt x="1640025" y="1441558"/>
                </a:lnTo>
                <a:lnTo>
                  <a:pt x="1670158" y="1411425"/>
                </a:lnTo>
                <a:lnTo>
                  <a:pt x="1694829" y="1376538"/>
                </a:lnTo>
                <a:lnTo>
                  <a:pt x="1713328" y="1337606"/>
                </a:lnTo>
                <a:lnTo>
                  <a:pt x="1724947" y="1295338"/>
                </a:lnTo>
                <a:lnTo>
                  <a:pt x="1728977" y="1250442"/>
                </a:lnTo>
                <a:lnTo>
                  <a:pt x="1728977" y="249936"/>
                </a:lnTo>
                <a:lnTo>
                  <a:pt x="1724947" y="205039"/>
                </a:lnTo>
                <a:lnTo>
                  <a:pt x="1713328" y="162771"/>
                </a:lnTo>
                <a:lnTo>
                  <a:pt x="1694829" y="123839"/>
                </a:lnTo>
                <a:lnTo>
                  <a:pt x="1670158" y="88952"/>
                </a:lnTo>
                <a:lnTo>
                  <a:pt x="1640025" y="58819"/>
                </a:lnTo>
                <a:lnTo>
                  <a:pt x="1605138" y="34148"/>
                </a:lnTo>
                <a:lnTo>
                  <a:pt x="1566206" y="15649"/>
                </a:lnTo>
                <a:lnTo>
                  <a:pt x="1523938" y="4030"/>
                </a:lnTo>
                <a:lnTo>
                  <a:pt x="1479041" y="0"/>
                </a:lnTo>
                <a:lnTo>
                  <a:pt x="249936" y="0"/>
                </a:lnTo>
                <a:close/>
              </a:path>
            </a:pathLst>
          </a:custGeom>
          <a:ln w="9524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6753" y="1522475"/>
            <a:ext cx="888492" cy="1046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46753" y="1522475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5903"/>
                </a:moveTo>
                <a:lnTo>
                  <a:pt x="215646" y="755903"/>
                </a:lnTo>
                <a:lnTo>
                  <a:pt x="215646" y="0"/>
                </a:lnTo>
                <a:lnTo>
                  <a:pt x="647700" y="0"/>
                </a:lnTo>
                <a:lnTo>
                  <a:pt x="647700" y="755903"/>
                </a:lnTo>
                <a:lnTo>
                  <a:pt x="863346" y="755903"/>
                </a:lnTo>
                <a:lnTo>
                  <a:pt x="431292" y="1008125"/>
                </a:lnTo>
                <a:lnTo>
                  <a:pt x="0" y="755903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91176" y="5381497"/>
            <a:ext cx="127444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60" dirty="0">
                <a:latin typeface="Meiryo"/>
                <a:cs typeface="Meiryo"/>
              </a:rPr>
              <a:t>❖</a:t>
            </a:r>
            <a:r>
              <a:rPr sz="1000" spc="-60" dirty="0">
                <a:latin typeface="Arial"/>
                <a:cs typeface="Arial"/>
              </a:rPr>
              <a:t>&gt; </a:t>
            </a:r>
            <a:r>
              <a:rPr sz="1000" spc="-5" dirty="0">
                <a:latin typeface="Arial"/>
                <a:cs typeface="Arial"/>
              </a:rPr>
              <a:t>50% market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91176" y="5686297"/>
            <a:ext cx="115125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60" dirty="0">
                <a:latin typeface="Meiryo"/>
                <a:cs typeface="Meiryo"/>
              </a:rPr>
              <a:t>❖</a:t>
            </a:r>
            <a:r>
              <a:rPr sz="1000" spc="-60" dirty="0">
                <a:latin typeface="Arial"/>
                <a:cs typeface="Arial"/>
              </a:rPr>
              <a:t>2 </a:t>
            </a:r>
            <a:r>
              <a:rPr sz="1000" spc="-5" dirty="0">
                <a:latin typeface="Arial"/>
                <a:cs typeface="Arial"/>
              </a:rPr>
              <a:t>or more major  produc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/se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v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/yr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91176" y="6143497"/>
            <a:ext cx="157035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Achieve </a:t>
            </a:r>
            <a:r>
              <a:rPr sz="1000" spc="-5" dirty="0">
                <a:latin typeface="Arial"/>
                <a:cs typeface="Arial"/>
              </a:rPr>
              <a:t>15% increase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for  FY08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91176" y="6600697"/>
            <a:ext cx="141605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latin typeface="Meiryo"/>
                <a:cs typeface="Meiryo"/>
              </a:rPr>
              <a:t>❖</a:t>
            </a:r>
            <a:r>
              <a:rPr sz="1000" spc="-30" dirty="0">
                <a:latin typeface="Arial"/>
                <a:cs typeface="Arial"/>
              </a:rPr>
              <a:t>10% </a:t>
            </a:r>
            <a:r>
              <a:rPr sz="1000" spc="-5" dirty="0">
                <a:latin typeface="Arial"/>
                <a:cs typeface="Arial"/>
              </a:rPr>
              <a:t>reduction in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FY08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386328" y="1222247"/>
            <a:ext cx="1609344" cy="830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86328" y="1222247"/>
            <a:ext cx="1584325" cy="792480"/>
          </a:xfrm>
          <a:custGeom>
            <a:avLst/>
            <a:gdLst/>
            <a:ahLst/>
            <a:cxnLst/>
            <a:rect l="l" t="t" r="r" b="b"/>
            <a:pathLst>
              <a:path w="1584325" h="792480">
                <a:moveTo>
                  <a:pt x="791718" y="0"/>
                </a:moveTo>
                <a:lnTo>
                  <a:pt x="729828" y="1193"/>
                </a:lnTo>
                <a:lnTo>
                  <a:pt x="669244" y="4713"/>
                </a:lnTo>
                <a:lnTo>
                  <a:pt x="610142" y="10472"/>
                </a:lnTo>
                <a:lnTo>
                  <a:pt x="552697" y="18382"/>
                </a:lnTo>
                <a:lnTo>
                  <a:pt x="497084" y="28353"/>
                </a:lnTo>
                <a:lnTo>
                  <a:pt x="443481" y="40299"/>
                </a:lnTo>
                <a:lnTo>
                  <a:pt x="392063" y="54130"/>
                </a:lnTo>
                <a:lnTo>
                  <a:pt x="343004" y="69758"/>
                </a:lnTo>
                <a:lnTo>
                  <a:pt x="296482" y="87094"/>
                </a:lnTo>
                <a:lnTo>
                  <a:pt x="252671" y="106051"/>
                </a:lnTo>
                <a:lnTo>
                  <a:pt x="211748" y="126540"/>
                </a:lnTo>
                <a:lnTo>
                  <a:pt x="173889" y="148472"/>
                </a:lnTo>
                <a:lnTo>
                  <a:pt x="139268" y="171759"/>
                </a:lnTo>
                <a:lnTo>
                  <a:pt x="108062" y="196313"/>
                </a:lnTo>
                <a:lnTo>
                  <a:pt x="56598" y="248868"/>
                </a:lnTo>
                <a:lnTo>
                  <a:pt x="20902" y="305430"/>
                </a:lnTo>
                <a:lnTo>
                  <a:pt x="2381" y="365292"/>
                </a:lnTo>
                <a:lnTo>
                  <a:pt x="0" y="396239"/>
                </a:lnTo>
                <a:lnTo>
                  <a:pt x="2381" y="427187"/>
                </a:lnTo>
                <a:lnTo>
                  <a:pt x="20902" y="487049"/>
                </a:lnTo>
                <a:lnTo>
                  <a:pt x="56598" y="543611"/>
                </a:lnTo>
                <a:lnTo>
                  <a:pt x="108062" y="596166"/>
                </a:lnTo>
                <a:lnTo>
                  <a:pt x="139268" y="620720"/>
                </a:lnTo>
                <a:lnTo>
                  <a:pt x="173889" y="644007"/>
                </a:lnTo>
                <a:lnTo>
                  <a:pt x="211748" y="665939"/>
                </a:lnTo>
                <a:lnTo>
                  <a:pt x="252671" y="686428"/>
                </a:lnTo>
                <a:lnTo>
                  <a:pt x="296482" y="705385"/>
                </a:lnTo>
                <a:lnTo>
                  <a:pt x="343004" y="722721"/>
                </a:lnTo>
                <a:lnTo>
                  <a:pt x="392063" y="738349"/>
                </a:lnTo>
                <a:lnTo>
                  <a:pt x="443481" y="752180"/>
                </a:lnTo>
                <a:lnTo>
                  <a:pt x="497084" y="764126"/>
                </a:lnTo>
                <a:lnTo>
                  <a:pt x="552697" y="774097"/>
                </a:lnTo>
                <a:lnTo>
                  <a:pt x="610142" y="782007"/>
                </a:lnTo>
                <a:lnTo>
                  <a:pt x="669244" y="787766"/>
                </a:lnTo>
                <a:lnTo>
                  <a:pt x="729828" y="791286"/>
                </a:lnTo>
                <a:lnTo>
                  <a:pt x="791718" y="792479"/>
                </a:lnTo>
                <a:lnTo>
                  <a:pt x="853612" y="791286"/>
                </a:lnTo>
                <a:lnTo>
                  <a:pt x="914211" y="787766"/>
                </a:lnTo>
                <a:lnTo>
                  <a:pt x="973336" y="782007"/>
                </a:lnTo>
                <a:lnTo>
                  <a:pt x="1030811" y="774097"/>
                </a:lnTo>
                <a:lnTo>
                  <a:pt x="1086460" y="764126"/>
                </a:lnTo>
                <a:lnTo>
                  <a:pt x="1140105" y="752180"/>
                </a:lnTo>
                <a:lnTo>
                  <a:pt x="1191570" y="738349"/>
                </a:lnTo>
                <a:lnTo>
                  <a:pt x="1240678" y="722721"/>
                </a:lnTo>
                <a:lnTo>
                  <a:pt x="1287253" y="705385"/>
                </a:lnTo>
                <a:lnTo>
                  <a:pt x="1331117" y="686428"/>
                </a:lnTo>
                <a:lnTo>
                  <a:pt x="1372095" y="665939"/>
                </a:lnTo>
                <a:lnTo>
                  <a:pt x="1410008" y="644007"/>
                </a:lnTo>
                <a:lnTo>
                  <a:pt x="1444681" y="620720"/>
                </a:lnTo>
                <a:lnTo>
                  <a:pt x="1475937" y="596166"/>
                </a:lnTo>
                <a:lnTo>
                  <a:pt x="1527490" y="543611"/>
                </a:lnTo>
                <a:lnTo>
                  <a:pt x="1563252" y="487049"/>
                </a:lnTo>
                <a:lnTo>
                  <a:pt x="1581811" y="427187"/>
                </a:lnTo>
                <a:lnTo>
                  <a:pt x="1584198" y="396239"/>
                </a:lnTo>
                <a:lnTo>
                  <a:pt x="1581811" y="365292"/>
                </a:lnTo>
                <a:lnTo>
                  <a:pt x="1563252" y="305430"/>
                </a:lnTo>
                <a:lnTo>
                  <a:pt x="1527490" y="248868"/>
                </a:lnTo>
                <a:lnTo>
                  <a:pt x="1475937" y="196313"/>
                </a:lnTo>
                <a:lnTo>
                  <a:pt x="1444681" y="171759"/>
                </a:lnTo>
                <a:lnTo>
                  <a:pt x="1410008" y="148472"/>
                </a:lnTo>
                <a:lnTo>
                  <a:pt x="1372095" y="126540"/>
                </a:lnTo>
                <a:lnTo>
                  <a:pt x="1331117" y="106051"/>
                </a:lnTo>
                <a:lnTo>
                  <a:pt x="1287253" y="87094"/>
                </a:lnTo>
                <a:lnTo>
                  <a:pt x="1240678" y="69758"/>
                </a:lnTo>
                <a:lnTo>
                  <a:pt x="1191570" y="54130"/>
                </a:lnTo>
                <a:lnTo>
                  <a:pt x="1140105" y="40299"/>
                </a:lnTo>
                <a:lnTo>
                  <a:pt x="1086460" y="28353"/>
                </a:lnTo>
                <a:lnTo>
                  <a:pt x="1030811" y="18382"/>
                </a:lnTo>
                <a:lnTo>
                  <a:pt x="973336" y="10472"/>
                </a:lnTo>
                <a:lnTo>
                  <a:pt x="914211" y="4713"/>
                </a:lnTo>
                <a:lnTo>
                  <a:pt x="853612" y="1193"/>
                </a:lnTo>
                <a:lnTo>
                  <a:pt x="791718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719576" y="1505458"/>
            <a:ext cx="94170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4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735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35733" y="1460500"/>
            <a:ext cx="105283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240" marR="5080" indent="-257175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STRATEGIC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345179" y="2268473"/>
            <a:ext cx="1657350" cy="505459"/>
          </a:xfrm>
          <a:custGeom>
            <a:avLst/>
            <a:gdLst/>
            <a:ahLst/>
            <a:cxnLst/>
            <a:rect l="l" t="t" r="r" b="b"/>
            <a:pathLst>
              <a:path w="1657350" h="505460">
                <a:moveTo>
                  <a:pt x="1657350" y="420623"/>
                </a:moveTo>
                <a:lnTo>
                  <a:pt x="1657350" y="83819"/>
                </a:lnTo>
                <a:lnTo>
                  <a:pt x="1650670" y="51113"/>
                </a:lnTo>
                <a:lnTo>
                  <a:pt x="1632489" y="24479"/>
                </a:lnTo>
                <a:lnTo>
                  <a:pt x="1605593" y="6560"/>
                </a:lnTo>
                <a:lnTo>
                  <a:pt x="1572768" y="0"/>
                </a:lnTo>
                <a:lnTo>
                  <a:pt x="83820" y="0"/>
                </a:lnTo>
                <a:lnTo>
                  <a:pt x="51113" y="6560"/>
                </a:lnTo>
                <a:lnTo>
                  <a:pt x="24479" y="24479"/>
                </a:lnTo>
                <a:lnTo>
                  <a:pt x="6560" y="51113"/>
                </a:lnTo>
                <a:lnTo>
                  <a:pt x="0" y="83819"/>
                </a:lnTo>
                <a:lnTo>
                  <a:pt x="0" y="420623"/>
                </a:lnTo>
                <a:lnTo>
                  <a:pt x="6560" y="453449"/>
                </a:lnTo>
                <a:lnTo>
                  <a:pt x="24479" y="480345"/>
                </a:lnTo>
                <a:lnTo>
                  <a:pt x="51113" y="498526"/>
                </a:lnTo>
                <a:lnTo>
                  <a:pt x="83820" y="505205"/>
                </a:lnTo>
                <a:lnTo>
                  <a:pt x="1572768" y="505205"/>
                </a:lnTo>
                <a:lnTo>
                  <a:pt x="1605593" y="498526"/>
                </a:lnTo>
                <a:lnTo>
                  <a:pt x="1632489" y="480345"/>
                </a:lnTo>
                <a:lnTo>
                  <a:pt x="1650670" y="453449"/>
                </a:lnTo>
                <a:lnTo>
                  <a:pt x="1657350" y="42062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19271" y="2243327"/>
            <a:ext cx="1657350" cy="504825"/>
          </a:xfrm>
          <a:custGeom>
            <a:avLst/>
            <a:gdLst/>
            <a:ahLst/>
            <a:cxnLst/>
            <a:rect l="l" t="t" r="r" b="b"/>
            <a:pathLst>
              <a:path w="1657350" h="504825">
                <a:moveTo>
                  <a:pt x="1657350" y="420623"/>
                </a:moveTo>
                <a:lnTo>
                  <a:pt x="1657350" y="83819"/>
                </a:lnTo>
                <a:lnTo>
                  <a:pt x="1650789" y="51113"/>
                </a:lnTo>
                <a:lnTo>
                  <a:pt x="1632870" y="24479"/>
                </a:lnTo>
                <a:lnTo>
                  <a:pt x="1606236" y="6560"/>
                </a:lnTo>
                <a:lnTo>
                  <a:pt x="1573529" y="0"/>
                </a:lnTo>
                <a:lnTo>
                  <a:pt x="84581" y="0"/>
                </a:lnTo>
                <a:lnTo>
                  <a:pt x="51756" y="6560"/>
                </a:lnTo>
                <a:lnTo>
                  <a:pt x="24860" y="24479"/>
                </a:lnTo>
                <a:lnTo>
                  <a:pt x="6679" y="51113"/>
                </a:lnTo>
                <a:lnTo>
                  <a:pt x="0" y="83819"/>
                </a:lnTo>
                <a:lnTo>
                  <a:pt x="0" y="420623"/>
                </a:lnTo>
                <a:lnTo>
                  <a:pt x="6679" y="453330"/>
                </a:lnTo>
                <a:lnTo>
                  <a:pt x="24860" y="479964"/>
                </a:lnTo>
                <a:lnTo>
                  <a:pt x="51756" y="497883"/>
                </a:lnTo>
                <a:lnTo>
                  <a:pt x="84581" y="504444"/>
                </a:lnTo>
                <a:lnTo>
                  <a:pt x="1573529" y="504444"/>
                </a:lnTo>
                <a:lnTo>
                  <a:pt x="1606236" y="497883"/>
                </a:lnTo>
                <a:lnTo>
                  <a:pt x="1632870" y="479964"/>
                </a:lnTo>
                <a:lnTo>
                  <a:pt x="1650789" y="453330"/>
                </a:lnTo>
                <a:lnTo>
                  <a:pt x="1657350" y="420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19271" y="2243327"/>
            <a:ext cx="1657350" cy="504825"/>
          </a:xfrm>
          <a:custGeom>
            <a:avLst/>
            <a:gdLst/>
            <a:ahLst/>
            <a:cxnLst/>
            <a:rect l="l" t="t" r="r" b="b"/>
            <a:pathLst>
              <a:path w="1657350" h="504825">
                <a:moveTo>
                  <a:pt x="84581" y="0"/>
                </a:moveTo>
                <a:lnTo>
                  <a:pt x="51756" y="6560"/>
                </a:lnTo>
                <a:lnTo>
                  <a:pt x="24860" y="24479"/>
                </a:lnTo>
                <a:lnTo>
                  <a:pt x="6679" y="51113"/>
                </a:lnTo>
                <a:lnTo>
                  <a:pt x="0" y="83819"/>
                </a:lnTo>
                <a:lnTo>
                  <a:pt x="0" y="420623"/>
                </a:lnTo>
                <a:lnTo>
                  <a:pt x="6679" y="453330"/>
                </a:lnTo>
                <a:lnTo>
                  <a:pt x="24860" y="479964"/>
                </a:lnTo>
                <a:lnTo>
                  <a:pt x="51756" y="497883"/>
                </a:lnTo>
                <a:lnTo>
                  <a:pt x="84581" y="504444"/>
                </a:lnTo>
                <a:lnTo>
                  <a:pt x="1573529" y="504444"/>
                </a:lnTo>
                <a:lnTo>
                  <a:pt x="1606236" y="497883"/>
                </a:lnTo>
                <a:lnTo>
                  <a:pt x="1632870" y="479964"/>
                </a:lnTo>
                <a:lnTo>
                  <a:pt x="1650789" y="453330"/>
                </a:lnTo>
                <a:lnTo>
                  <a:pt x="1657350" y="420623"/>
                </a:lnTo>
                <a:lnTo>
                  <a:pt x="1657350" y="83819"/>
                </a:lnTo>
                <a:lnTo>
                  <a:pt x="1650789" y="51113"/>
                </a:lnTo>
                <a:lnTo>
                  <a:pt x="1632870" y="24479"/>
                </a:lnTo>
                <a:lnTo>
                  <a:pt x="1606236" y="6560"/>
                </a:lnTo>
                <a:lnTo>
                  <a:pt x="1573529" y="0"/>
                </a:lnTo>
                <a:lnTo>
                  <a:pt x="84581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398773" y="2285491"/>
            <a:ext cx="125349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</a:pPr>
            <a:r>
              <a:rPr sz="1000" spc="-6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60" dirty="0">
                <a:solidFill>
                  <a:srgbClr val="FF3300"/>
                </a:solidFill>
                <a:latin typeface="Arial"/>
                <a:cs typeface="Arial"/>
              </a:rPr>
              <a:t>%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of order from  various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fleet</a:t>
            </a:r>
            <a:r>
              <a:rPr sz="1000" spc="-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models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402579" y="1522475"/>
            <a:ext cx="888492" cy="1046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2579" y="1522475"/>
            <a:ext cx="863600" cy="1008380"/>
          </a:xfrm>
          <a:custGeom>
            <a:avLst/>
            <a:gdLst/>
            <a:ahLst/>
            <a:cxnLst/>
            <a:rect l="l" t="t" r="r" b="b"/>
            <a:pathLst>
              <a:path w="863600" h="1008380">
                <a:moveTo>
                  <a:pt x="0" y="755903"/>
                </a:moveTo>
                <a:lnTo>
                  <a:pt x="215646" y="755903"/>
                </a:lnTo>
                <a:lnTo>
                  <a:pt x="215646" y="0"/>
                </a:lnTo>
                <a:lnTo>
                  <a:pt x="647700" y="0"/>
                </a:lnTo>
                <a:lnTo>
                  <a:pt x="647700" y="755903"/>
                </a:lnTo>
                <a:lnTo>
                  <a:pt x="863346" y="755903"/>
                </a:lnTo>
                <a:lnTo>
                  <a:pt x="431292" y="1008125"/>
                </a:lnTo>
                <a:lnTo>
                  <a:pt x="0" y="755903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42153" y="1222247"/>
            <a:ext cx="1609344" cy="830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42153" y="1222247"/>
            <a:ext cx="1584325" cy="792480"/>
          </a:xfrm>
          <a:custGeom>
            <a:avLst/>
            <a:gdLst/>
            <a:ahLst/>
            <a:cxnLst/>
            <a:rect l="l" t="t" r="r" b="b"/>
            <a:pathLst>
              <a:path w="1584325" h="792480">
                <a:moveTo>
                  <a:pt x="791718" y="0"/>
                </a:moveTo>
                <a:lnTo>
                  <a:pt x="729828" y="1193"/>
                </a:lnTo>
                <a:lnTo>
                  <a:pt x="669244" y="4713"/>
                </a:lnTo>
                <a:lnTo>
                  <a:pt x="610142" y="10472"/>
                </a:lnTo>
                <a:lnTo>
                  <a:pt x="552697" y="18382"/>
                </a:lnTo>
                <a:lnTo>
                  <a:pt x="497084" y="28353"/>
                </a:lnTo>
                <a:lnTo>
                  <a:pt x="443481" y="40299"/>
                </a:lnTo>
                <a:lnTo>
                  <a:pt x="392063" y="54130"/>
                </a:lnTo>
                <a:lnTo>
                  <a:pt x="343004" y="69758"/>
                </a:lnTo>
                <a:lnTo>
                  <a:pt x="296482" y="87094"/>
                </a:lnTo>
                <a:lnTo>
                  <a:pt x="252671" y="106051"/>
                </a:lnTo>
                <a:lnTo>
                  <a:pt x="211748" y="126540"/>
                </a:lnTo>
                <a:lnTo>
                  <a:pt x="173889" y="148472"/>
                </a:lnTo>
                <a:lnTo>
                  <a:pt x="139268" y="171759"/>
                </a:lnTo>
                <a:lnTo>
                  <a:pt x="108062" y="196313"/>
                </a:lnTo>
                <a:lnTo>
                  <a:pt x="56598" y="248868"/>
                </a:lnTo>
                <a:lnTo>
                  <a:pt x="20902" y="305430"/>
                </a:lnTo>
                <a:lnTo>
                  <a:pt x="2381" y="365292"/>
                </a:lnTo>
                <a:lnTo>
                  <a:pt x="0" y="396239"/>
                </a:lnTo>
                <a:lnTo>
                  <a:pt x="2381" y="427187"/>
                </a:lnTo>
                <a:lnTo>
                  <a:pt x="20902" y="487049"/>
                </a:lnTo>
                <a:lnTo>
                  <a:pt x="56598" y="543611"/>
                </a:lnTo>
                <a:lnTo>
                  <a:pt x="108062" y="596166"/>
                </a:lnTo>
                <a:lnTo>
                  <a:pt x="139268" y="620720"/>
                </a:lnTo>
                <a:lnTo>
                  <a:pt x="173889" y="644007"/>
                </a:lnTo>
                <a:lnTo>
                  <a:pt x="211748" y="665939"/>
                </a:lnTo>
                <a:lnTo>
                  <a:pt x="252671" y="686428"/>
                </a:lnTo>
                <a:lnTo>
                  <a:pt x="296482" y="705385"/>
                </a:lnTo>
                <a:lnTo>
                  <a:pt x="343004" y="722721"/>
                </a:lnTo>
                <a:lnTo>
                  <a:pt x="392063" y="738349"/>
                </a:lnTo>
                <a:lnTo>
                  <a:pt x="443481" y="752180"/>
                </a:lnTo>
                <a:lnTo>
                  <a:pt x="497084" y="764126"/>
                </a:lnTo>
                <a:lnTo>
                  <a:pt x="552697" y="774097"/>
                </a:lnTo>
                <a:lnTo>
                  <a:pt x="610142" y="782007"/>
                </a:lnTo>
                <a:lnTo>
                  <a:pt x="669244" y="787766"/>
                </a:lnTo>
                <a:lnTo>
                  <a:pt x="729828" y="791286"/>
                </a:lnTo>
                <a:lnTo>
                  <a:pt x="791718" y="792479"/>
                </a:lnTo>
                <a:lnTo>
                  <a:pt x="853612" y="791286"/>
                </a:lnTo>
                <a:lnTo>
                  <a:pt x="914211" y="787766"/>
                </a:lnTo>
                <a:lnTo>
                  <a:pt x="973336" y="782007"/>
                </a:lnTo>
                <a:lnTo>
                  <a:pt x="1030811" y="774097"/>
                </a:lnTo>
                <a:lnTo>
                  <a:pt x="1086460" y="764126"/>
                </a:lnTo>
                <a:lnTo>
                  <a:pt x="1140105" y="752180"/>
                </a:lnTo>
                <a:lnTo>
                  <a:pt x="1191570" y="738349"/>
                </a:lnTo>
                <a:lnTo>
                  <a:pt x="1240678" y="722721"/>
                </a:lnTo>
                <a:lnTo>
                  <a:pt x="1287253" y="705385"/>
                </a:lnTo>
                <a:lnTo>
                  <a:pt x="1331117" y="686428"/>
                </a:lnTo>
                <a:lnTo>
                  <a:pt x="1372095" y="665939"/>
                </a:lnTo>
                <a:lnTo>
                  <a:pt x="1410008" y="644007"/>
                </a:lnTo>
                <a:lnTo>
                  <a:pt x="1444681" y="620720"/>
                </a:lnTo>
                <a:lnTo>
                  <a:pt x="1475937" y="596166"/>
                </a:lnTo>
                <a:lnTo>
                  <a:pt x="1527490" y="543611"/>
                </a:lnTo>
                <a:lnTo>
                  <a:pt x="1563252" y="487049"/>
                </a:lnTo>
                <a:lnTo>
                  <a:pt x="1581811" y="427187"/>
                </a:lnTo>
                <a:lnTo>
                  <a:pt x="1584198" y="396239"/>
                </a:lnTo>
                <a:lnTo>
                  <a:pt x="1581811" y="365292"/>
                </a:lnTo>
                <a:lnTo>
                  <a:pt x="1563252" y="305430"/>
                </a:lnTo>
                <a:lnTo>
                  <a:pt x="1527490" y="248868"/>
                </a:lnTo>
                <a:lnTo>
                  <a:pt x="1475937" y="196313"/>
                </a:lnTo>
                <a:lnTo>
                  <a:pt x="1444681" y="171759"/>
                </a:lnTo>
                <a:lnTo>
                  <a:pt x="1410008" y="148472"/>
                </a:lnTo>
                <a:lnTo>
                  <a:pt x="1372095" y="126540"/>
                </a:lnTo>
                <a:lnTo>
                  <a:pt x="1331117" y="106051"/>
                </a:lnTo>
                <a:lnTo>
                  <a:pt x="1287253" y="87094"/>
                </a:lnTo>
                <a:lnTo>
                  <a:pt x="1240678" y="69758"/>
                </a:lnTo>
                <a:lnTo>
                  <a:pt x="1191570" y="54130"/>
                </a:lnTo>
                <a:lnTo>
                  <a:pt x="1140105" y="40299"/>
                </a:lnTo>
                <a:lnTo>
                  <a:pt x="1086460" y="28353"/>
                </a:lnTo>
                <a:lnTo>
                  <a:pt x="1030811" y="18382"/>
                </a:lnTo>
                <a:lnTo>
                  <a:pt x="973336" y="10472"/>
                </a:lnTo>
                <a:lnTo>
                  <a:pt x="914211" y="4713"/>
                </a:lnTo>
                <a:lnTo>
                  <a:pt x="853612" y="1193"/>
                </a:lnTo>
                <a:lnTo>
                  <a:pt x="791718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456173" y="1398778"/>
            <a:ext cx="779780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 marR="5080" indent="-215900">
              <a:lnSpc>
                <a:spcPct val="100000"/>
              </a:lnSpc>
            </a:pPr>
            <a:r>
              <a:rPr sz="1400" b="1" spc="-6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81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81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89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400" b="1" spc="-7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307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6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15" baseline="-11904" dirty="0">
                <a:solidFill>
                  <a:srgbClr val="7F7F7F"/>
                </a:solidFill>
                <a:latin typeface="Arial"/>
                <a:cs typeface="Arial"/>
              </a:rPr>
              <a:t>T  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K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b="1" spc="-3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0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071871" y="2268473"/>
            <a:ext cx="1584325" cy="792480"/>
          </a:xfrm>
          <a:custGeom>
            <a:avLst/>
            <a:gdLst/>
            <a:ahLst/>
            <a:cxnLst/>
            <a:rect l="l" t="t" r="r" b="b"/>
            <a:pathLst>
              <a:path w="1584325" h="792480">
                <a:moveTo>
                  <a:pt x="1584198" y="659891"/>
                </a:moveTo>
                <a:lnTo>
                  <a:pt x="1584198" y="131825"/>
                </a:lnTo>
                <a:lnTo>
                  <a:pt x="1577510" y="90318"/>
                </a:lnTo>
                <a:lnTo>
                  <a:pt x="1558863" y="54150"/>
                </a:lnTo>
                <a:lnTo>
                  <a:pt x="1530376" y="25554"/>
                </a:lnTo>
                <a:lnTo>
                  <a:pt x="1494172" y="6760"/>
                </a:lnTo>
                <a:lnTo>
                  <a:pt x="1452372" y="0"/>
                </a:lnTo>
                <a:lnTo>
                  <a:pt x="131825" y="0"/>
                </a:lnTo>
                <a:lnTo>
                  <a:pt x="90318" y="6760"/>
                </a:lnTo>
                <a:lnTo>
                  <a:pt x="54150" y="25554"/>
                </a:lnTo>
                <a:lnTo>
                  <a:pt x="25554" y="54150"/>
                </a:lnTo>
                <a:lnTo>
                  <a:pt x="6760" y="90318"/>
                </a:lnTo>
                <a:lnTo>
                  <a:pt x="0" y="131825"/>
                </a:lnTo>
                <a:lnTo>
                  <a:pt x="0" y="659891"/>
                </a:lnTo>
                <a:lnTo>
                  <a:pt x="6760" y="701771"/>
                </a:lnTo>
                <a:lnTo>
                  <a:pt x="25554" y="738164"/>
                </a:lnTo>
                <a:lnTo>
                  <a:pt x="54150" y="766876"/>
                </a:lnTo>
                <a:lnTo>
                  <a:pt x="90318" y="785713"/>
                </a:lnTo>
                <a:lnTo>
                  <a:pt x="131825" y="792479"/>
                </a:lnTo>
                <a:lnTo>
                  <a:pt x="1452372" y="792479"/>
                </a:lnTo>
                <a:lnTo>
                  <a:pt x="1494172" y="785713"/>
                </a:lnTo>
                <a:lnTo>
                  <a:pt x="1530376" y="766876"/>
                </a:lnTo>
                <a:lnTo>
                  <a:pt x="1558863" y="738164"/>
                </a:lnTo>
                <a:lnTo>
                  <a:pt x="1577510" y="701771"/>
                </a:lnTo>
                <a:lnTo>
                  <a:pt x="1584198" y="65989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46726" y="2243327"/>
            <a:ext cx="1584325" cy="791845"/>
          </a:xfrm>
          <a:custGeom>
            <a:avLst/>
            <a:gdLst/>
            <a:ahLst/>
            <a:cxnLst/>
            <a:rect l="l" t="t" r="r" b="b"/>
            <a:pathLst>
              <a:path w="1584325" h="791844">
                <a:moveTo>
                  <a:pt x="1584198" y="659891"/>
                </a:moveTo>
                <a:lnTo>
                  <a:pt x="1584198" y="131825"/>
                </a:lnTo>
                <a:lnTo>
                  <a:pt x="1577437" y="90025"/>
                </a:lnTo>
                <a:lnTo>
                  <a:pt x="1558643" y="53821"/>
                </a:lnTo>
                <a:lnTo>
                  <a:pt x="1530047" y="25334"/>
                </a:lnTo>
                <a:lnTo>
                  <a:pt x="1493879" y="6687"/>
                </a:lnTo>
                <a:lnTo>
                  <a:pt x="1452372" y="0"/>
                </a:lnTo>
                <a:lnTo>
                  <a:pt x="131825" y="0"/>
                </a:lnTo>
                <a:lnTo>
                  <a:pt x="90025" y="6687"/>
                </a:lnTo>
                <a:lnTo>
                  <a:pt x="53821" y="25334"/>
                </a:lnTo>
                <a:lnTo>
                  <a:pt x="25334" y="53821"/>
                </a:lnTo>
                <a:lnTo>
                  <a:pt x="6687" y="90025"/>
                </a:lnTo>
                <a:lnTo>
                  <a:pt x="0" y="131825"/>
                </a:lnTo>
                <a:lnTo>
                  <a:pt x="0" y="659891"/>
                </a:lnTo>
                <a:lnTo>
                  <a:pt x="6687" y="701692"/>
                </a:lnTo>
                <a:lnTo>
                  <a:pt x="25334" y="737896"/>
                </a:lnTo>
                <a:lnTo>
                  <a:pt x="53821" y="766383"/>
                </a:lnTo>
                <a:lnTo>
                  <a:pt x="90025" y="785030"/>
                </a:lnTo>
                <a:lnTo>
                  <a:pt x="131825" y="791717"/>
                </a:lnTo>
                <a:lnTo>
                  <a:pt x="1452372" y="791717"/>
                </a:lnTo>
                <a:lnTo>
                  <a:pt x="1493879" y="785030"/>
                </a:lnTo>
                <a:lnTo>
                  <a:pt x="1530047" y="766383"/>
                </a:lnTo>
                <a:lnTo>
                  <a:pt x="1558643" y="737896"/>
                </a:lnTo>
                <a:lnTo>
                  <a:pt x="1577437" y="701692"/>
                </a:lnTo>
                <a:lnTo>
                  <a:pt x="1584198" y="659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46726" y="2243327"/>
            <a:ext cx="1584325" cy="791845"/>
          </a:xfrm>
          <a:custGeom>
            <a:avLst/>
            <a:gdLst/>
            <a:ahLst/>
            <a:cxnLst/>
            <a:rect l="l" t="t" r="r" b="b"/>
            <a:pathLst>
              <a:path w="1584325" h="791844">
                <a:moveTo>
                  <a:pt x="131825" y="0"/>
                </a:moveTo>
                <a:lnTo>
                  <a:pt x="90025" y="6687"/>
                </a:lnTo>
                <a:lnTo>
                  <a:pt x="53821" y="25334"/>
                </a:lnTo>
                <a:lnTo>
                  <a:pt x="25334" y="53821"/>
                </a:lnTo>
                <a:lnTo>
                  <a:pt x="6687" y="90025"/>
                </a:lnTo>
                <a:lnTo>
                  <a:pt x="0" y="131825"/>
                </a:lnTo>
                <a:lnTo>
                  <a:pt x="0" y="659891"/>
                </a:lnTo>
                <a:lnTo>
                  <a:pt x="6687" y="701692"/>
                </a:lnTo>
                <a:lnTo>
                  <a:pt x="25334" y="737896"/>
                </a:lnTo>
                <a:lnTo>
                  <a:pt x="53821" y="766383"/>
                </a:lnTo>
                <a:lnTo>
                  <a:pt x="90025" y="785030"/>
                </a:lnTo>
                <a:lnTo>
                  <a:pt x="131825" y="791717"/>
                </a:lnTo>
                <a:lnTo>
                  <a:pt x="1452372" y="791717"/>
                </a:lnTo>
                <a:lnTo>
                  <a:pt x="1493879" y="785030"/>
                </a:lnTo>
                <a:lnTo>
                  <a:pt x="1530047" y="766383"/>
                </a:lnTo>
                <a:lnTo>
                  <a:pt x="1558643" y="737896"/>
                </a:lnTo>
                <a:lnTo>
                  <a:pt x="1577437" y="701692"/>
                </a:lnTo>
                <a:lnTo>
                  <a:pt x="1584198" y="659891"/>
                </a:lnTo>
                <a:lnTo>
                  <a:pt x="1584198" y="131825"/>
                </a:lnTo>
                <a:lnTo>
                  <a:pt x="1577437" y="90025"/>
                </a:lnTo>
                <a:lnTo>
                  <a:pt x="1558643" y="53821"/>
                </a:lnTo>
                <a:lnTo>
                  <a:pt x="1530047" y="25334"/>
                </a:lnTo>
                <a:lnTo>
                  <a:pt x="1493879" y="6687"/>
                </a:lnTo>
                <a:lnTo>
                  <a:pt x="1452372" y="0"/>
                </a:lnTo>
                <a:lnTo>
                  <a:pt x="131825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126228" y="2357120"/>
            <a:ext cx="76835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5080" indent="-105410" algn="just">
              <a:lnSpc>
                <a:spcPct val="100000"/>
              </a:lnSpc>
            </a:pPr>
            <a:r>
              <a:rPr sz="1000" spc="-3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30" dirty="0">
                <a:solidFill>
                  <a:srgbClr val="FF3300"/>
                </a:solidFill>
                <a:latin typeface="Arial"/>
                <a:cs typeface="Arial"/>
              </a:rPr>
              <a:t>XX%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A320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XX%</a:t>
            </a:r>
            <a:r>
              <a:rPr sz="1000" spc="-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A3XX 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XX%</a:t>
            </a:r>
            <a:r>
              <a:rPr sz="1000" spc="-1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3300"/>
                </a:solidFill>
                <a:latin typeface="Arial"/>
                <a:cs typeface="Arial"/>
              </a:rPr>
              <a:t>A380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129271" y="1522475"/>
            <a:ext cx="889253" cy="10462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29271" y="1522475"/>
            <a:ext cx="864235" cy="1008380"/>
          </a:xfrm>
          <a:custGeom>
            <a:avLst/>
            <a:gdLst/>
            <a:ahLst/>
            <a:cxnLst/>
            <a:rect l="l" t="t" r="r" b="b"/>
            <a:pathLst>
              <a:path w="864234" h="1008380">
                <a:moveTo>
                  <a:pt x="0" y="755904"/>
                </a:moveTo>
                <a:lnTo>
                  <a:pt x="216407" y="755904"/>
                </a:lnTo>
                <a:lnTo>
                  <a:pt x="216407" y="0"/>
                </a:lnTo>
                <a:lnTo>
                  <a:pt x="647700" y="0"/>
                </a:lnTo>
                <a:lnTo>
                  <a:pt x="647700" y="755904"/>
                </a:lnTo>
                <a:lnTo>
                  <a:pt x="864107" y="755904"/>
                </a:lnTo>
                <a:lnTo>
                  <a:pt x="432053" y="1008126"/>
                </a:lnTo>
                <a:lnTo>
                  <a:pt x="0" y="755904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70369" y="1222247"/>
            <a:ext cx="1610105" cy="8305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70369" y="1222247"/>
            <a:ext cx="1584960" cy="792480"/>
          </a:xfrm>
          <a:custGeom>
            <a:avLst/>
            <a:gdLst/>
            <a:ahLst/>
            <a:cxnLst/>
            <a:rect l="l" t="t" r="r" b="b"/>
            <a:pathLst>
              <a:path w="1584959" h="792480">
                <a:moveTo>
                  <a:pt x="792479" y="0"/>
                </a:moveTo>
                <a:lnTo>
                  <a:pt x="730585" y="1193"/>
                </a:lnTo>
                <a:lnTo>
                  <a:pt x="669986" y="4713"/>
                </a:lnTo>
                <a:lnTo>
                  <a:pt x="610861" y="10472"/>
                </a:lnTo>
                <a:lnTo>
                  <a:pt x="553386" y="18382"/>
                </a:lnTo>
                <a:lnTo>
                  <a:pt x="497737" y="28353"/>
                </a:lnTo>
                <a:lnTo>
                  <a:pt x="444092" y="40299"/>
                </a:lnTo>
                <a:lnTo>
                  <a:pt x="392627" y="54130"/>
                </a:lnTo>
                <a:lnTo>
                  <a:pt x="343519" y="69758"/>
                </a:lnTo>
                <a:lnTo>
                  <a:pt x="296944" y="87094"/>
                </a:lnTo>
                <a:lnTo>
                  <a:pt x="253080" y="106051"/>
                </a:lnTo>
                <a:lnTo>
                  <a:pt x="212102" y="126540"/>
                </a:lnTo>
                <a:lnTo>
                  <a:pt x="174189" y="148472"/>
                </a:lnTo>
                <a:lnTo>
                  <a:pt x="139516" y="171759"/>
                </a:lnTo>
                <a:lnTo>
                  <a:pt x="108260" y="196313"/>
                </a:lnTo>
                <a:lnTo>
                  <a:pt x="56707" y="248868"/>
                </a:lnTo>
                <a:lnTo>
                  <a:pt x="20945" y="305430"/>
                </a:lnTo>
                <a:lnTo>
                  <a:pt x="2386" y="365292"/>
                </a:lnTo>
                <a:lnTo>
                  <a:pt x="0" y="396239"/>
                </a:lnTo>
                <a:lnTo>
                  <a:pt x="2386" y="427187"/>
                </a:lnTo>
                <a:lnTo>
                  <a:pt x="20945" y="487049"/>
                </a:lnTo>
                <a:lnTo>
                  <a:pt x="56707" y="543611"/>
                </a:lnTo>
                <a:lnTo>
                  <a:pt x="108260" y="596166"/>
                </a:lnTo>
                <a:lnTo>
                  <a:pt x="139516" y="620720"/>
                </a:lnTo>
                <a:lnTo>
                  <a:pt x="174189" y="644007"/>
                </a:lnTo>
                <a:lnTo>
                  <a:pt x="212102" y="665939"/>
                </a:lnTo>
                <a:lnTo>
                  <a:pt x="253080" y="686428"/>
                </a:lnTo>
                <a:lnTo>
                  <a:pt x="296944" y="705385"/>
                </a:lnTo>
                <a:lnTo>
                  <a:pt x="343519" y="722721"/>
                </a:lnTo>
                <a:lnTo>
                  <a:pt x="392627" y="738349"/>
                </a:lnTo>
                <a:lnTo>
                  <a:pt x="444092" y="752180"/>
                </a:lnTo>
                <a:lnTo>
                  <a:pt x="497737" y="764126"/>
                </a:lnTo>
                <a:lnTo>
                  <a:pt x="553386" y="774097"/>
                </a:lnTo>
                <a:lnTo>
                  <a:pt x="610861" y="782007"/>
                </a:lnTo>
                <a:lnTo>
                  <a:pt x="669986" y="787766"/>
                </a:lnTo>
                <a:lnTo>
                  <a:pt x="730585" y="791286"/>
                </a:lnTo>
                <a:lnTo>
                  <a:pt x="792479" y="792479"/>
                </a:lnTo>
                <a:lnTo>
                  <a:pt x="854374" y="791286"/>
                </a:lnTo>
                <a:lnTo>
                  <a:pt x="914973" y="787766"/>
                </a:lnTo>
                <a:lnTo>
                  <a:pt x="974098" y="782007"/>
                </a:lnTo>
                <a:lnTo>
                  <a:pt x="1031573" y="774097"/>
                </a:lnTo>
                <a:lnTo>
                  <a:pt x="1087222" y="764126"/>
                </a:lnTo>
                <a:lnTo>
                  <a:pt x="1140867" y="752180"/>
                </a:lnTo>
                <a:lnTo>
                  <a:pt x="1192332" y="738349"/>
                </a:lnTo>
                <a:lnTo>
                  <a:pt x="1241440" y="722721"/>
                </a:lnTo>
                <a:lnTo>
                  <a:pt x="1288015" y="705385"/>
                </a:lnTo>
                <a:lnTo>
                  <a:pt x="1331879" y="686428"/>
                </a:lnTo>
                <a:lnTo>
                  <a:pt x="1372857" y="665939"/>
                </a:lnTo>
                <a:lnTo>
                  <a:pt x="1410770" y="644007"/>
                </a:lnTo>
                <a:lnTo>
                  <a:pt x="1445443" y="620720"/>
                </a:lnTo>
                <a:lnTo>
                  <a:pt x="1476699" y="596166"/>
                </a:lnTo>
                <a:lnTo>
                  <a:pt x="1528252" y="543611"/>
                </a:lnTo>
                <a:lnTo>
                  <a:pt x="1564014" y="487049"/>
                </a:lnTo>
                <a:lnTo>
                  <a:pt x="1582573" y="427187"/>
                </a:lnTo>
                <a:lnTo>
                  <a:pt x="1584959" y="396239"/>
                </a:lnTo>
                <a:lnTo>
                  <a:pt x="1582573" y="365292"/>
                </a:lnTo>
                <a:lnTo>
                  <a:pt x="1564014" y="305430"/>
                </a:lnTo>
                <a:lnTo>
                  <a:pt x="1528252" y="248868"/>
                </a:lnTo>
                <a:lnTo>
                  <a:pt x="1476699" y="196313"/>
                </a:lnTo>
                <a:lnTo>
                  <a:pt x="1445443" y="171759"/>
                </a:lnTo>
                <a:lnTo>
                  <a:pt x="1410770" y="148472"/>
                </a:lnTo>
                <a:lnTo>
                  <a:pt x="1372857" y="126540"/>
                </a:lnTo>
                <a:lnTo>
                  <a:pt x="1331879" y="106051"/>
                </a:lnTo>
                <a:lnTo>
                  <a:pt x="1288015" y="87094"/>
                </a:lnTo>
                <a:lnTo>
                  <a:pt x="1241440" y="69758"/>
                </a:lnTo>
                <a:lnTo>
                  <a:pt x="1192332" y="54130"/>
                </a:lnTo>
                <a:lnTo>
                  <a:pt x="1140867" y="40299"/>
                </a:lnTo>
                <a:lnTo>
                  <a:pt x="1087222" y="28353"/>
                </a:lnTo>
                <a:lnTo>
                  <a:pt x="1031573" y="18382"/>
                </a:lnTo>
                <a:lnTo>
                  <a:pt x="974098" y="10472"/>
                </a:lnTo>
                <a:lnTo>
                  <a:pt x="914973" y="4713"/>
                </a:lnTo>
                <a:lnTo>
                  <a:pt x="854374" y="1193"/>
                </a:lnTo>
                <a:lnTo>
                  <a:pt x="792479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037323" y="1505458"/>
            <a:ext cx="10775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3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547" baseline="-11904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800850" y="2268473"/>
            <a:ext cx="1657350" cy="4032885"/>
          </a:xfrm>
          <a:custGeom>
            <a:avLst/>
            <a:gdLst/>
            <a:ahLst/>
            <a:cxnLst/>
            <a:rect l="l" t="t" r="r" b="b"/>
            <a:pathLst>
              <a:path w="1657350" h="4032885">
                <a:moveTo>
                  <a:pt x="1657350" y="3755897"/>
                </a:moveTo>
                <a:lnTo>
                  <a:pt x="1657350" y="276605"/>
                </a:lnTo>
                <a:lnTo>
                  <a:pt x="1652906" y="226781"/>
                </a:lnTo>
                <a:lnTo>
                  <a:pt x="1640090" y="179929"/>
                </a:lnTo>
                <a:lnTo>
                  <a:pt x="1619673" y="136821"/>
                </a:lnTo>
                <a:lnTo>
                  <a:pt x="1592426" y="98229"/>
                </a:lnTo>
                <a:lnTo>
                  <a:pt x="1559120" y="64923"/>
                </a:lnTo>
                <a:lnTo>
                  <a:pt x="1520528" y="37676"/>
                </a:lnTo>
                <a:lnTo>
                  <a:pt x="1477420" y="17259"/>
                </a:lnTo>
                <a:lnTo>
                  <a:pt x="1430568" y="4443"/>
                </a:lnTo>
                <a:lnTo>
                  <a:pt x="1380744" y="0"/>
                </a:lnTo>
                <a:lnTo>
                  <a:pt x="275844" y="0"/>
                </a:lnTo>
                <a:lnTo>
                  <a:pt x="226246" y="4443"/>
                </a:lnTo>
                <a:lnTo>
                  <a:pt x="179570" y="17259"/>
                </a:lnTo>
                <a:lnTo>
                  <a:pt x="136595" y="37676"/>
                </a:lnTo>
                <a:lnTo>
                  <a:pt x="98098" y="64923"/>
                </a:lnTo>
                <a:lnTo>
                  <a:pt x="64856" y="98229"/>
                </a:lnTo>
                <a:lnTo>
                  <a:pt x="37648" y="136821"/>
                </a:lnTo>
                <a:lnTo>
                  <a:pt x="17251" y="179929"/>
                </a:lnTo>
                <a:lnTo>
                  <a:pt x="4442" y="226781"/>
                </a:lnTo>
                <a:lnTo>
                  <a:pt x="0" y="276605"/>
                </a:lnTo>
                <a:lnTo>
                  <a:pt x="0" y="3755897"/>
                </a:lnTo>
                <a:lnTo>
                  <a:pt x="4442" y="3805522"/>
                </a:lnTo>
                <a:lnTo>
                  <a:pt x="17251" y="3852267"/>
                </a:lnTo>
                <a:lnTo>
                  <a:pt x="37648" y="3895343"/>
                </a:lnTo>
                <a:lnTo>
                  <a:pt x="64856" y="3933961"/>
                </a:lnTo>
                <a:lnTo>
                  <a:pt x="98098" y="3967329"/>
                </a:lnTo>
                <a:lnTo>
                  <a:pt x="136595" y="3994657"/>
                </a:lnTo>
                <a:lnTo>
                  <a:pt x="179570" y="4015156"/>
                </a:lnTo>
                <a:lnTo>
                  <a:pt x="226246" y="4028035"/>
                </a:lnTo>
                <a:lnTo>
                  <a:pt x="275844" y="4032503"/>
                </a:lnTo>
                <a:lnTo>
                  <a:pt x="1380744" y="4032503"/>
                </a:lnTo>
                <a:lnTo>
                  <a:pt x="1430568" y="4028035"/>
                </a:lnTo>
                <a:lnTo>
                  <a:pt x="1477420" y="4015156"/>
                </a:lnTo>
                <a:lnTo>
                  <a:pt x="1520528" y="3994657"/>
                </a:lnTo>
                <a:lnTo>
                  <a:pt x="1559120" y="3967329"/>
                </a:lnTo>
                <a:lnTo>
                  <a:pt x="1592426" y="3933961"/>
                </a:lnTo>
                <a:lnTo>
                  <a:pt x="1619673" y="3895343"/>
                </a:lnTo>
                <a:lnTo>
                  <a:pt x="1640090" y="3852267"/>
                </a:lnTo>
                <a:lnTo>
                  <a:pt x="1652906" y="3805522"/>
                </a:lnTo>
                <a:lnTo>
                  <a:pt x="1657350" y="375589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75704" y="2243327"/>
            <a:ext cx="1657350" cy="4032250"/>
          </a:xfrm>
          <a:custGeom>
            <a:avLst/>
            <a:gdLst/>
            <a:ahLst/>
            <a:cxnLst/>
            <a:rect l="l" t="t" r="r" b="b"/>
            <a:pathLst>
              <a:path w="1657350" h="4032250">
                <a:moveTo>
                  <a:pt x="1657350" y="3755897"/>
                </a:moveTo>
                <a:lnTo>
                  <a:pt x="1657350" y="275844"/>
                </a:lnTo>
                <a:lnTo>
                  <a:pt x="1652881" y="226246"/>
                </a:lnTo>
                <a:lnTo>
                  <a:pt x="1640002" y="179570"/>
                </a:lnTo>
                <a:lnTo>
                  <a:pt x="1619503" y="136595"/>
                </a:lnTo>
                <a:lnTo>
                  <a:pt x="1592175" y="98098"/>
                </a:lnTo>
                <a:lnTo>
                  <a:pt x="1558807" y="64856"/>
                </a:lnTo>
                <a:lnTo>
                  <a:pt x="1520190" y="37648"/>
                </a:lnTo>
                <a:lnTo>
                  <a:pt x="1477113" y="17251"/>
                </a:lnTo>
                <a:lnTo>
                  <a:pt x="1430368" y="4442"/>
                </a:lnTo>
                <a:lnTo>
                  <a:pt x="1380744" y="0"/>
                </a:lnTo>
                <a:lnTo>
                  <a:pt x="275844" y="0"/>
                </a:lnTo>
                <a:lnTo>
                  <a:pt x="226246" y="4442"/>
                </a:lnTo>
                <a:lnTo>
                  <a:pt x="179570" y="17251"/>
                </a:lnTo>
                <a:lnTo>
                  <a:pt x="136595" y="37648"/>
                </a:lnTo>
                <a:lnTo>
                  <a:pt x="98098" y="64856"/>
                </a:lnTo>
                <a:lnTo>
                  <a:pt x="64856" y="98098"/>
                </a:lnTo>
                <a:lnTo>
                  <a:pt x="37648" y="136595"/>
                </a:lnTo>
                <a:lnTo>
                  <a:pt x="17251" y="179570"/>
                </a:lnTo>
                <a:lnTo>
                  <a:pt x="4442" y="226246"/>
                </a:lnTo>
                <a:lnTo>
                  <a:pt x="0" y="275844"/>
                </a:lnTo>
                <a:lnTo>
                  <a:pt x="0" y="3755897"/>
                </a:lnTo>
                <a:lnTo>
                  <a:pt x="4442" y="3805495"/>
                </a:lnTo>
                <a:lnTo>
                  <a:pt x="17251" y="3852171"/>
                </a:lnTo>
                <a:lnTo>
                  <a:pt x="37648" y="3895146"/>
                </a:lnTo>
                <a:lnTo>
                  <a:pt x="64856" y="3933643"/>
                </a:lnTo>
                <a:lnTo>
                  <a:pt x="98098" y="3966885"/>
                </a:lnTo>
                <a:lnTo>
                  <a:pt x="136595" y="3994093"/>
                </a:lnTo>
                <a:lnTo>
                  <a:pt x="179570" y="4014490"/>
                </a:lnTo>
                <a:lnTo>
                  <a:pt x="226246" y="4027299"/>
                </a:lnTo>
                <a:lnTo>
                  <a:pt x="275844" y="4031741"/>
                </a:lnTo>
                <a:lnTo>
                  <a:pt x="1380744" y="4031741"/>
                </a:lnTo>
                <a:lnTo>
                  <a:pt x="1430368" y="4027299"/>
                </a:lnTo>
                <a:lnTo>
                  <a:pt x="1477113" y="4014490"/>
                </a:lnTo>
                <a:lnTo>
                  <a:pt x="1520189" y="3994093"/>
                </a:lnTo>
                <a:lnTo>
                  <a:pt x="1558807" y="3966885"/>
                </a:lnTo>
                <a:lnTo>
                  <a:pt x="1592175" y="3933643"/>
                </a:lnTo>
                <a:lnTo>
                  <a:pt x="1619503" y="3895146"/>
                </a:lnTo>
                <a:lnTo>
                  <a:pt x="1640002" y="3852171"/>
                </a:lnTo>
                <a:lnTo>
                  <a:pt x="1652881" y="3805495"/>
                </a:lnTo>
                <a:lnTo>
                  <a:pt x="1657350" y="3755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75704" y="2243327"/>
            <a:ext cx="1657350" cy="4032250"/>
          </a:xfrm>
          <a:custGeom>
            <a:avLst/>
            <a:gdLst/>
            <a:ahLst/>
            <a:cxnLst/>
            <a:rect l="l" t="t" r="r" b="b"/>
            <a:pathLst>
              <a:path w="1657350" h="4032250">
                <a:moveTo>
                  <a:pt x="275844" y="0"/>
                </a:moveTo>
                <a:lnTo>
                  <a:pt x="226246" y="4442"/>
                </a:lnTo>
                <a:lnTo>
                  <a:pt x="179570" y="17251"/>
                </a:lnTo>
                <a:lnTo>
                  <a:pt x="136595" y="37648"/>
                </a:lnTo>
                <a:lnTo>
                  <a:pt x="98098" y="64856"/>
                </a:lnTo>
                <a:lnTo>
                  <a:pt x="64856" y="98098"/>
                </a:lnTo>
                <a:lnTo>
                  <a:pt x="37648" y="136595"/>
                </a:lnTo>
                <a:lnTo>
                  <a:pt x="17251" y="179570"/>
                </a:lnTo>
                <a:lnTo>
                  <a:pt x="4442" y="226246"/>
                </a:lnTo>
                <a:lnTo>
                  <a:pt x="0" y="275844"/>
                </a:lnTo>
                <a:lnTo>
                  <a:pt x="0" y="3755897"/>
                </a:lnTo>
                <a:lnTo>
                  <a:pt x="4442" y="3805495"/>
                </a:lnTo>
                <a:lnTo>
                  <a:pt x="17251" y="3852171"/>
                </a:lnTo>
                <a:lnTo>
                  <a:pt x="37648" y="3895146"/>
                </a:lnTo>
                <a:lnTo>
                  <a:pt x="64856" y="3933643"/>
                </a:lnTo>
                <a:lnTo>
                  <a:pt x="98098" y="3966885"/>
                </a:lnTo>
                <a:lnTo>
                  <a:pt x="136595" y="3994093"/>
                </a:lnTo>
                <a:lnTo>
                  <a:pt x="179570" y="4014490"/>
                </a:lnTo>
                <a:lnTo>
                  <a:pt x="226246" y="4027299"/>
                </a:lnTo>
                <a:lnTo>
                  <a:pt x="275844" y="4031741"/>
                </a:lnTo>
                <a:lnTo>
                  <a:pt x="1380744" y="4031741"/>
                </a:lnTo>
                <a:lnTo>
                  <a:pt x="1430368" y="4027299"/>
                </a:lnTo>
                <a:lnTo>
                  <a:pt x="1477113" y="4014490"/>
                </a:lnTo>
                <a:lnTo>
                  <a:pt x="1520189" y="3994093"/>
                </a:lnTo>
                <a:lnTo>
                  <a:pt x="1558807" y="3966885"/>
                </a:lnTo>
                <a:lnTo>
                  <a:pt x="1592175" y="3933643"/>
                </a:lnTo>
                <a:lnTo>
                  <a:pt x="1619503" y="3895146"/>
                </a:lnTo>
                <a:lnTo>
                  <a:pt x="1640002" y="3852171"/>
                </a:lnTo>
                <a:lnTo>
                  <a:pt x="1652881" y="3805495"/>
                </a:lnTo>
                <a:lnTo>
                  <a:pt x="1657350" y="3755897"/>
                </a:lnTo>
                <a:lnTo>
                  <a:pt x="1657350" y="275844"/>
                </a:lnTo>
                <a:lnTo>
                  <a:pt x="1652881" y="226246"/>
                </a:lnTo>
                <a:lnTo>
                  <a:pt x="1640002" y="179570"/>
                </a:lnTo>
                <a:lnTo>
                  <a:pt x="1619503" y="136595"/>
                </a:lnTo>
                <a:lnTo>
                  <a:pt x="1592175" y="98098"/>
                </a:lnTo>
                <a:lnTo>
                  <a:pt x="1558807" y="64856"/>
                </a:lnTo>
                <a:lnTo>
                  <a:pt x="1520190" y="37648"/>
                </a:lnTo>
                <a:lnTo>
                  <a:pt x="1477113" y="17251"/>
                </a:lnTo>
                <a:lnTo>
                  <a:pt x="1430368" y="4442"/>
                </a:lnTo>
                <a:lnTo>
                  <a:pt x="1380744" y="0"/>
                </a:lnTo>
                <a:lnTo>
                  <a:pt x="275844" y="0"/>
                </a:lnTo>
                <a:close/>
              </a:path>
            </a:pathLst>
          </a:custGeom>
          <a:ln w="9525">
            <a:solidFill>
              <a:srgbClr val="01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26071" y="2357120"/>
            <a:ext cx="104457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Meiryo"/>
                <a:cs typeface="Meiryo"/>
              </a:rPr>
              <a:t>❖</a:t>
            </a:r>
            <a:r>
              <a:rPr sz="1000" spc="-15" dirty="0">
                <a:latin typeface="Arial"/>
                <a:cs typeface="Arial"/>
              </a:rPr>
              <a:t>Participate </a:t>
            </a:r>
            <a:r>
              <a:rPr sz="1000" spc="-5" dirty="0">
                <a:latin typeface="Arial"/>
                <a:cs typeface="Arial"/>
              </a:rPr>
              <a:t>in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air  shows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globally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26071" y="2814320"/>
            <a:ext cx="128587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15" dirty="0">
                <a:solidFill>
                  <a:srgbClr val="FF3300"/>
                </a:solidFill>
                <a:latin typeface="Arial"/>
                <a:cs typeface="Arial"/>
              </a:rPr>
              <a:t>Tell/Publish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success  stories on various  medias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926071" y="3423920"/>
            <a:ext cx="128270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Provide </a:t>
            </a:r>
            <a:r>
              <a:rPr sz="1000" spc="-5" dirty="0">
                <a:latin typeface="Arial"/>
                <a:cs typeface="Arial"/>
              </a:rPr>
              <a:t>innovative  solutions to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customers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926071" y="3881120"/>
            <a:ext cx="135318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15" dirty="0">
                <a:solidFill>
                  <a:srgbClr val="FF3300"/>
                </a:solidFill>
                <a:latin typeface="Arial"/>
                <a:cs typeface="Arial"/>
              </a:rPr>
              <a:t>Introduce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new</a:t>
            </a:r>
            <a:r>
              <a:rPr sz="1000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aircraft  model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926071" y="4338307"/>
            <a:ext cx="1286510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20" dirty="0">
                <a:latin typeface="Meiryo"/>
                <a:cs typeface="Meiryo"/>
              </a:rPr>
              <a:t>❖</a:t>
            </a:r>
            <a:r>
              <a:rPr sz="1000" spc="-20" dirty="0">
                <a:latin typeface="Arial"/>
                <a:cs typeface="Arial"/>
              </a:rPr>
              <a:t>Provide </a:t>
            </a:r>
            <a:r>
              <a:rPr sz="1000" spc="-5" dirty="0">
                <a:latin typeface="Arial"/>
                <a:cs typeface="Arial"/>
              </a:rPr>
              <a:t>financial  solutions to leasing  companies, corporate,  budget and </a:t>
            </a:r>
            <a:r>
              <a:rPr sz="1000" spc="-10" dirty="0">
                <a:latin typeface="Arial"/>
                <a:cs typeface="Arial"/>
              </a:rPr>
              <a:t>full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service  airlines and air-cargo  companies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650745" y="2415781"/>
            <a:ext cx="138747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solidFill>
                  <a:srgbClr val="FF3300"/>
                </a:solidFill>
                <a:latin typeface="Meiryo"/>
                <a:cs typeface="Meiryo"/>
              </a:rPr>
              <a:t>❖</a:t>
            </a:r>
            <a:r>
              <a:rPr sz="1000" spc="-20" dirty="0">
                <a:solidFill>
                  <a:srgbClr val="FF3300"/>
                </a:solidFill>
                <a:latin typeface="Arial"/>
                <a:cs typeface="Arial"/>
              </a:rPr>
              <a:t>Broaden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Revenue</a:t>
            </a:r>
            <a:r>
              <a:rPr sz="1000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3300"/>
                </a:solidFill>
                <a:latin typeface="Arial"/>
                <a:cs typeface="Arial"/>
              </a:rPr>
              <a:t>Mix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3/39/Airbus_A319-132_OY-KBR_SAS_(706199618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5257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784" y="736997"/>
            <a:ext cx="8375416" cy="615553"/>
          </a:xfrm>
        </p:spPr>
        <p:txBody>
          <a:bodyPr/>
          <a:lstStyle/>
          <a:p>
            <a:pPr algn="r"/>
            <a:r>
              <a:rPr lang="en-US" sz="4000" dirty="0" smtClean="0"/>
              <a:t>Company Background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39562" y="1371600"/>
            <a:ext cx="9161638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About Airbus S.A.S </a:t>
            </a:r>
            <a:endParaRPr lang="en-US" sz="2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2" y="1905000"/>
            <a:ext cx="40562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14800"/>
            <a:ext cx="51006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76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9" y="1508760"/>
            <a:ext cx="553974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480" y="2697479"/>
            <a:ext cx="198120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653539"/>
            <a:ext cx="9144000" cy="1432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3070860"/>
            <a:ext cx="8915400" cy="2491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2590800"/>
            <a:ext cx="247650" cy="244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0445" y="4559046"/>
            <a:ext cx="1828800" cy="53340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380"/>
              </a:spcBef>
            </a:pPr>
            <a:r>
              <a:rPr sz="1600" spc="-5" dirty="0">
                <a:latin typeface="Arial"/>
                <a:cs typeface="Arial"/>
              </a:rPr>
              <a:t>subsidiaries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4760976"/>
            <a:ext cx="194817" cy="192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96822" y="2255011"/>
            <a:ext cx="142557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3365">
              <a:lnSpc>
                <a:spcPts val="173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Airbus of  North</a:t>
            </a:r>
            <a:r>
              <a:rPr sz="16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America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26079" y="2697479"/>
            <a:ext cx="194817" cy="1948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34504" y="2255265"/>
            <a:ext cx="66992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080" indent="-40005">
              <a:lnSpc>
                <a:spcPts val="154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Airbus  China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9596" y="2689352"/>
            <a:ext cx="548830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CC"/>
                </a:solidFill>
                <a:latin typeface="Arial"/>
                <a:cs typeface="Arial"/>
              </a:rPr>
              <a:t>Toulouse</a:t>
            </a:r>
            <a:endParaRPr sz="1600">
              <a:latin typeface="Arial"/>
              <a:cs typeface="Arial"/>
            </a:endParaRPr>
          </a:p>
          <a:p>
            <a:pPr marL="4859655" marR="5080" indent="-29209" algn="r">
              <a:lnSpc>
                <a:spcPct val="100000"/>
              </a:lnSpc>
              <a:spcBef>
                <a:spcPts val="3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Airbus  Japan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63000" y="2773679"/>
            <a:ext cx="194817" cy="1948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0">
              <a:lnSpc>
                <a:spcPct val="100000"/>
              </a:lnSpc>
            </a:pPr>
            <a:r>
              <a:rPr spc="-5" dirty="0"/>
              <a:t>Airbus Worldwide</a:t>
            </a:r>
            <a:r>
              <a:rPr spc="10" dirty="0"/>
              <a:t> </a:t>
            </a:r>
            <a:r>
              <a:rPr spc="-5" dirty="0"/>
              <a:t>Presence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7200" y="5747765"/>
            <a:ext cx="3352800" cy="1345881"/>
          </a:xfrm>
          <a:prstGeom prst="rect">
            <a:avLst/>
          </a:prstGeom>
          <a:solidFill>
            <a:srgbClr val="010167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400" b="1" i="1" u="sng" spc="-5" dirty="0">
                <a:solidFill>
                  <a:srgbClr val="FFFFFF"/>
                </a:solidFill>
                <a:latin typeface="Arial"/>
                <a:cs typeface="Arial"/>
              </a:rPr>
              <a:t>History </a:t>
            </a:r>
            <a:r>
              <a:rPr sz="1400" b="1" i="1" u="sng" spc="-1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i="1" u="sng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u="sng" spc="-5" smtClean="0">
                <a:solidFill>
                  <a:srgbClr val="FFFFFF"/>
                </a:solidFill>
                <a:latin typeface="Arial"/>
                <a:cs typeface="Arial"/>
              </a:rPr>
              <a:t>Airbus</a:t>
            </a:r>
            <a:endParaRPr sz="1400" dirty="0">
              <a:latin typeface="Arial"/>
              <a:cs typeface="Arial"/>
            </a:endParaRPr>
          </a:p>
          <a:p>
            <a:pPr marL="289560" indent="-197485">
              <a:lnSpc>
                <a:spcPts val="1675"/>
              </a:lnSpc>
              <a:buFont typeface="Arial"/>
              <a:buChar char="o"/>
              <a:tabLst>
                <a:tab pos="289560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Place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Toulouse, France</a:t>
            </a:r>
            <a:endParaRPr sz="1400" dirty="0">
              <a:latin typeface="Arial"/>
              <a:cs typeface="Arial"/>
            </a:endParaRPr>
          </a:p>
          <a:p>
            <a:pPr marL="289560" indent="-197485">
              <a:lnSpc>
                <a:spcPts val="1675"/>
              </a:lnSpc>
              <a:buFont typeface="Arial"/>
              <a:buChar char="o"/>
              <a:tabLst>
                <a:tab pos="289560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Employees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63.</a:t>
            </a:r>
            <a:r>
              <a:rPr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1400" dirty="0">
              <a:latin typeface="Arial"/>
              <a:cs typeface="Arial"/>
            </a:endParaRPr>
          </a:p>
          <a:p>
            <a:pPr marL="289560" indent="-197485">
              <a:lnSpc>
                <a:spcPts val="1675"/>
              </a:lnSpc>
              <a:buFont typeface="Arial"/>
              <a:buChar char="o"/>
              <a:tabLst>
                <a:tab pos="289560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Shareholders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289560">
              <a:lnSpc>
                <a:spcPts val="1675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* EADS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(80%)</a:t>
            </a:r>
            <a:endParaRPr sz="1400" dirty="0">
              <a:latin typeface="Arial"/>
              <a:cs typeface="Arial"/>
            </a:endParaRPr>
          </a:p>
          <a:p>
            <a:pPr marL="289560">
              <a:lnSpc>
                <a:spcPts val="1675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* BAE Systems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(20%)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00800" y="6172200"/>
            <a:ext cx="3200400" cy="1143000"/>
          </a:xfrm>
          <a:prstGeom prst="rect">
            <a:avLst/>
          </a:prstGeom>
          <a:solidFill>
            <a:srgbClr val="010167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ts val="1675"/>
              </a:lnSpc>
              <a:spcBef>
                <a:spcPts val="315"/>
              </a:spcBef>
            </a:pPr>
            <a:r>
              <a:rPr sz="1400" b="1" i="1" u="sng" spc="-1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1400" b="1" i="1" u="sng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u="sng" spc="-10" dirty="0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endParaRPr sz="1400">
              <a:latin typeface="Arial"/>
              <a:cs typeface="Arial"/>
            </a:endParaRPr>
          </a:p>
          <a:p>
            <a:pPr marL="240029" indent="-147955">
              <a:lnSpc>
                <a:spcPts val="1675"/>
              </a:lnSpc>
              <a:buFont typeface="Arial"/>
              <a:buChar char="o"/>
              <a:tabLst>
                <a:tab pos="240029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Toulouse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(France)</a:t>
            </a:r>
            <a:endParaRPr sz="1400">
              <a:latin typeface="Arial"/>
              <a:cs typeface="Arial"/>
            </a:endParaRPr>
          </a:p>
          <a:p>
            <a:pPr marL="289560" indent="-197485">
              <a:lnSpc>
                <a:spcPts val="1675"/>
              </a:lnSpc>
              <a:buFont typeface="Arial"/>
              <a:buChar char="o"/>
              <a:tabLst>
                <a:tab pos="2895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Miami, Florida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(USA)</a:t>
            </a:r>
            <a:endParaRPr sz="1400">
              <a:latin typeface="Arial"/>
              <a:cs typeface="Arial"/>
            </a:endParaRPr>
          </a:p>
          <a:p>
            <a:pPr marL="289560" indent="-197485">
              <a:lnSpc>
                <a:spcPts val="1675"/>
              </a:lnSpc>
              <a:buFont typeface="Arial"/>
              <a:buChar char="o"/>
              <a:tabLst>
                <a:tab pos="2895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Hamburg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(Germany)</a:t>
            </a:r>
            <a:endParaRPr sz="1400">
              <a:latin typeface="Arial"/>
              <a:cs typeface="Arial"/>
            </a:endParaRPr>
          </a:p>
          <a:p>
            <a:pPr marL="289560" indent="-197485">
              <a:lnSpc>
                <a:spcPts val="1675"/>
              </a:lnSpc>
              <a:buFont typeface="Arial"/>
              <a:buChar char="o"/>
              <a:tabLst>
                <a:tab pos="2895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Beijing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(PRC)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10000" y="6371844"/>
            <a:ext cx="2590800" cy="943610"/>
          </a:xfrm>
          <a:custGeom>
            <a:avLst/>
            <a:gdLst/>
            <a:ahLst/>
            <a:cxnLst/>
            <a:rect l="l" t="t" r="r" b="b"/>
            <a:pathLst>
              <a:path w="2590800" h="943609">
                <a:moveTo>
                  <a:pt x="0" y="0"/>
                </a:moveTo>
                <a:lnTo>
                  <a:pt x="0" y="943356"/>
                </a:lnTo>
                <a:lnTo>
                  <a:pt x="2590800" y="943356"/>
                </a:lnTo>
                <a:lnTo>
                  <a:pt x="259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89502" y="6411976"/>
            <a:ext cx="200787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sz="1400" b="1" i="1" u="sng" spc="-5" dirty="0">
                <a:solidFill>
                  <a:srgbClr val="000065"/>
                </a:solidFill>
                <a:latin typeface="Arial"/>
                <a:cs typeface="Arial"/>
              </a:rPr>
              <a:t>Main</a:t>
            </a:r>
            <a:r>
              <a:rPr sz="1400" b="1" i="1" u="sng" spc="-7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i="1" u="sng" spc="-5" dirty="0">
                <a:solidFill>
                  <a:srgbClr val="000065"/>
                </a:solidFill>
                <a:latin typeface="Arial"/>
                <a:cs typeface="Arial"/>
              </a:rPr>
              <a:t>Subsidaries</a:t>
            </a:r>
            <a:endParaRPr sz="1400">
              <a:latin typeface="Arial"/>
              <a:cs typeface="Arial"/>
            </a:endParaRPr>
          </a:p>
          <a:p>
            <a:pPr marL="160020" indent="-147320">
              <a:lnSpc>
                <a:spcPts val="1675"/>
              </a:lnSpc>
              <a:buFont typeface="Arial"/>
              <a:buChar char="o"/>
              <a:tabLst>
                <a:tab pos="160655" algn="l"/>
              </a:tabLst>
            </a:pPr>
            <a:r>
              <a:rPr sz="1400" b="1" spc="-5" dirty="0">
                <a:solidFill>
                  <a:srgbClr val="000065"/>
                </a:solidFill>
                <a:latin typeface="Arial"/>
                <a:cs typeface="Arial"/>
              </a:rPr>
              <a:t>Airbus North</a:t>
            </a:r>
            <a:r>
              <a:rPr sz="1400" b="1" spc="-4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65"/>
                </a:solidFill>
                <a:latin typeface="Arial"/>
                <a:cs typeface="Arial"/>
              </a:rPr>
              <a:t>America</a:t>
            </a:r>
            <a:endParaRPr sz="1400">
              <a:latin typeface="Arial"/>
              <a:cs typeface="Arial"/>
            </a:endParaRPr>
          </a:p>
          <a:p>
            <a:pPr marL="209550" indent="-196850">
              <a:lnSpc>
                <a:spcPts val="1675"/>
              </a:lnSpc>
              <a:buFont typeface="Arial"/>
              <a:buChar char="o"/>
              <a:tabLst>
                <a:tab pos="210185" algn="l"/>
              </a:tabLst>
            </a:pPr>
            <a:r>
              <a:rPr sz="1400" b="1" spc="-10" dirty="0">
                <a:solidFill>
                  <a:srgbClr val="000065"/>
                </a:solidFill>
                <a:latin typeface="Arial"/>
                <a:cs typeface="Arial"/>
              </a:rPr>
              <a:t>Airbus</a:t>
            </a:r>
            <a:r>
              <a:rPr sz="1400" b="1" spc="-6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65"/>
                </a:solidFill>
                <a:latin typeface="Arial"/>
                <a:cs typeface="Arial"/>
              </a:rPr>
              <a:t>China</a:t>
            </a:r>
            <a:endParaRPr sz="140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buFont typeface="Arial"/>
              <a:buChar char="o"/>
              <a:tabLst>
                <a:tab pos="210185" algn="l"/>
              </a:tabLst>
            </a:pPr>
            <a:r>
              <a:rPr sz="1400" b="1" spc="-10" dirty="0">
                <a:solidFill>
                  <a:srgbClr val="000065"/>
                </a:solidFill>
                <a:latin typeface="Arial"/>
                <a:cs typeface="Arial"/>
              </a:rPr>
              <a:t>Airbus</a:t>
            </a:r>
            <a:r>
              <a:rPr sz="1400" b="1" spc="-6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65"/>
                </a:solidFill>
                <a:latin typeface="Arial"/>
                <a:cs typeface="Arial"/>
              </a:rPr>
              <a:t>Japan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0445" y="4559046"/>
            <a:ext cx="1828800" cy="13335"/>
          </a:xfrm>
          <a:custGeom>
            <a:avLst/>
            <a:gdLst/>
            <a:ahLst/>
            <a:cxnLst/>
            <a:rect l="l" t="t" r="r" b="b"/>
            <a:pathLst>
              <a:path w="1828800" h="13335">
                <a:moveTo>
                  <a:pt x="0" y="0"/>
                </a:moveTo>
                <a:lnTo>
                  <a:pt x="0" y="12953"/>
                </a:lnTo>
                <a:lnTo>
                  <a:pt x="1828800" y="12953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5591" y="5105400"/>
            <a:ext cx="1828800" cy="12700"/>
          </a:xfrm>
          <a:custGeom>
            <a:avLst/>
            <a:gdLst/>
            <a:ahLst/>
            <a:cxnLst/>
            <a:rect l="l" t="t" r="r" b="b"/>
            <a:pathLst>
              <a:path w="1828800" h="12700">
                <a:moveTo>
                  <a:pt x="0" y="0"/>
                </a:moveTo>
                <a:lnTo>
                  <a:pt x="0" y="12191"/>
                </a:lnTo>
                <a:lnTo>
                  <a:pt x="1828800" y="12191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400" y="4572000"/>
            <a:ext cx="1828800" cy="533400"/>
          </a:xfrm>
          <a:custGeom>
            <a:avLst/>
            <a:gdLst/>
            <a:ahLst/>
            <a:cxnLst/>
            <a:rect l="l" t="t" r="r" b="b"/>
            <a:pathLst>
              <a:path w="1828800" h="533400">
                <a:moveTo>
                  <a:pt x="0" y="0"/>
                </a:moveTo>
                <a:lnTo>
                  <a:pt x="0" y="533400"/>
                </a:lnTo>
                <a:lnTo>
                  <a:pt x="1828800" y="533400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52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9491" y="756047"/>
            <a:ext cx="671170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4000" spc="-5" dirty="0" smtClean="0"/>
              <a:t>Mission</a:t>
            </a:r>
            <a:r>
              <a:rPr lang="en-US" sz="4000" spc="-5" dirty="0" smtClean="0"/>
              <a:t>, Vision</a:t>
            </a:r>
            <a:r>
              <a:rPr sz="4000" spc="-5" dirty="0" smtClean="0"/>
              <a:t> </a:t>
            </a:r>
            <a:r>
              <a:rPr sz="4000" dirty="0"/>
              <a:t>&amp;</a:t>
            </a:r>
            <a:r>
              <a:rPr sz="4000" spc="-85" dirty="0"/>
              <a:t> </a:t>
            </a:r>
            <a:r>
              <a:rPr sz="4000" spc="-5" dirty="0"/>
              <a:t>Values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646364" y="1474113"/>
            <a:ext cx="83786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u="sng" dirty="0">
                <a:solidFill>
                  <a:srgbClr val="FF0000"/>
                </a:solidFill>
                <a:latin typeface="Arial"/>
                <a:cs typeface="Arial"/>
              </a:rPr>
              <a:t>Mission</a:t>
            </a:r>
            <a:r>
              <a:rPr sz="2800" b="1" i="1" dirty="0">
                <a:solidFill>
                  <a:srgbClr val="800000"/>
                </a:solidFill>
                <a:latin typeface="Arial"/>
                <a:cs typeface="Arial"/>
              </a:rPr>
              <a:t> : </a:t>
            </a:r>
            <a:r>
              <a:rPr sz="2800" b="1" i="1" dirty="0" smtClean="0">
                <a:solidFill>
                  <a:srgbClr val="800000"/>
                </a:solidFill>
                <a:latin typeface="Arial"/>
                <a:cs typeface="Arial"/>
              </a:rPr>
              <a:t>creat</a:t>
            </a:r>
            <a:r>
              <a:rPr lang="en-US" sz="2800" b="1" i="1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8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800000"/>
                </a:solidFill>
                <a:latin typeface="Arial"/>
                <a:cs typeface="Arial"/>
              </a:rPr>
              <a:t>the best and safest</a:t>
            </a:r>
            <a:r>
              <a:rPr sz="2800" b="1" i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800000"/>
                </a:solidFill>
                <a:latin typeface="Arial"/>
                <a:cs typeface="Arial"/>
              </a:rPr>
              <a:t>aircraft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601" y="1909762"/>
            <a:ext cx="6553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Airbus' mission is to meet the needs of airlines and operators by producing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most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modern and comprehensive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aircraft </a:t>
            </a:r>
            <a:r>
              <a:rPr sz="1800" dirty="0">
                <a:latin typeface="Arial"/>
                <a:cs typeface="Arial"/>
              </a:rPr>
              <a:t>family </a:t>
            </a:r>
            <a:r>
              <a:rPr sz="1800" spc="-5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the market,  </a:t>
            </a:r>
            <a:r>
              <a:rPr sz="1800" spc="-5" dirty="0">
                <a:latin typeface="Arial"/>
                <a:cs typeface="Arial"/>
              </a:rPr>
              <a:t>complemented by the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highest standard </a:t>
            </a:r>
            <a:r>
              <a:rPr sz="1800" spc="-5" dirty="0">
                <a:latin typeface="Arial"/>
                <a:cs typeface="Arial"/>
              </a:rPr>
              <a:t>of product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support.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7957" y="4849177"/>
            <a:ext cx="117284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u="sng" spc="-5" dirty="0">
                <a:solidFill>
                  <a:srgbClr val="FF0000"/>
                </a:solidFill>
                <a:latin typeface="Arial"/>
                <a:cs typeface="Arial"/>
              </a:rPr>
              <a:t>Values</a:t>
            </a:r>
            <a:endParaRPr sz="2800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8883" y="5451727"/>
            <a:ext cx="7759065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Airbus fosters values of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excellence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innovation </a:t>
            </a:r>
            <a:r>
              <a:rPr sz="1800" spc="-5" dirty="0">
                <a:latin typeface="Arial"/>
                <a:cs typeface="Arial"/>
              </a:rPr>
              <a:t>among </a:t>
            </a:r>
            <a:r>
              <a:rPr sz="1800" dirty="0">
                <a:latin typeface="Arial"/>
                <a:cs typeface="Arial"/>
              </a:rPr>
              <a:t>its </a:t>
            </a:r>
            <a:r>
              <a:rPr sz="1800" spc="-5" dirty="0">
                <a:latin typeface="Arial"/>
                <a:cs typeface="Arial"/>
              </a:rPr>
              <a:t>culturally-  diverse employees and considers its customers, contractors and suppliers to  be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partners </a:t>
            </a:r>
            <a:r>
              <a:rPr sz="1800" spc="-5" dirty="0">
                <a:latin typeface="Arial"/>
                <a:cs typeface="Arial"/>
              </a:rPr>
              <a:t>working in the interests of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safety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quality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performance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101" y="6900671"/>
            <a:ext cx="4546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Source:</a:t>
            </a:r>
            <a:r>
              <a:rPr sz="1200" i="1" spc="-9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  <a:hlinkClick r:id="rId2"/>
              </a:rPr>
              <a:t>http://www.airbus.com/en/corporate/ethics/mission_values/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351538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i="1" u="sng" dirty="0" smtClean="0">
                <a:solidFill>
                  <a:srgbClr val="FF0000"/>
                </a:solidFill>
                <a:latin typeface="Arial"/>
                <a:cs typeface="Arial"/>
              </a:rPr>
              <a:t>Vision</a:t>
            </a:r>
            <a:r>
              <a:rPr lang="en-US" sz="28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2800" b="1" i="1" dirty="0">
                <a:solidFill>
                  <a:srgbClr val="800000"/>
                </a:solidFill>
                <a:latin typeface="Arial"/>
                <a:cs typeface="Arial"/>
              </a:rPr>
              <a:t>: </a:t>
            </a:r>
            <a:r>
              <a:rPr lang="en-US" sz="2800" b="1" i="1" dirty="0" smtClean="0">
                <a:solidFill>
                  <a:srgbClr val="800000"/>
                </a:solidFill>
                <a:latin typeface="Arial"/>
                <a:cs typeface="Arial"/>
              </a:rPr>
              <a:t>forward thinking aircraft maker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3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9" y="762000"/>
            <a:ext cx="23812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hevron 14"/>
          <p:cNvSpPr/>
          <p:nvPr/>
        </p:nvSpPr>
        <p:spPr>
          <a:xfrm>
            <a:off x="565276" y="1524000"/>
            <a:ext cx="533400" cy="3810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990600" y="1524000"/>
            <a:ext cx="533400" cy="3810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221040" y="3537169"/>
            <a:ext cx="533400" cy="3810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646364" y="3537169"/>
            <a:ext cx="533400" cy="3810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565276" y="4876800"/>
            <a:ext cx="533400" cy="3810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990600" y="4876800"/>
            <a:ext cx="533400" cy="3810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291" y="854443"/>
            <a:ext cx="360934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Airbus</a:t>
            </a:r>
            <a:r>
              <a:rPr sz="4000" spc="-90" dirty="0"/>
              <a:t> </a:t>
            </a:r>
            <a:r>
              <a:rPr sz="4000" spc="-5" dirty="0"/>
              <a:t>Results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9101" y="6900671"/>
            <a:ext cx="31800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Source:</a:t>
            </a:r>
            <a:r>
              <a:rPr sz="1200" i="1" spc="7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  <a:hlinkClick r:id="rId2"/>
              </a:rPr>
              <a:t>http://www.airbus.com/en/presscentre/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477" y="3598164"/>
            <a:ext cx="8508492" cy="185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6477" y="4555997"/>
            <a:ext cx="8508492" cy="185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70381" y="2403348"/>
          <a:ext cx="8500866" cy="3292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0032"/>
                <a:gridCol w="641032"/>
                <a:gridCol w="701040"/>
                <a:gridCol w="641604"/>
                <a:gridCol w="642175"/>
                <a:gridCol w="641604"/>
                <a:gridCol w="641603"/>
                <a:gridCol w="641603"/>
                <a:gridCol w="720851"/>
                <a:gridCol w="720851"/>
                <a:gridCol w="728471"/>
              </a:tblGrid>
              <a:tr h="347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Year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7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1998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1999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2000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2001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2002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2003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2004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2005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2006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72085" algn="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 Black"/>
                          <a:cs typeface="Arial Black"/>
                        </a:rPr>
                        <a:t>2007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3657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840"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b="1" spc="-5" dirty="0">
                          <a:latin typeface="Arial Black"/>
                          <a:cs typeface="Arial Black"/>
                        </a:rPr>
                        <a:t>Aircraft</a:t>
                      </a:r>
                      <a:r>
                        <a:rPr sz="1000" b="1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b="1" spc="-10" dirty="0">
                          <a:latin typeface="Arial Black"/>
                          <a:cs typeface="Arial Black"/>
                        </a:rPr>
                        <a:t>orders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556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476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1111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1458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36576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383">
                <a:tc>
                  <a:txBody>
                    <a:bodyPr/>
                    <a:lstStyle/>
                    <a:p>
                      <a:pPr marL="462915" marR="334010" indent="-105410">
                        <a:lnSpc>
                          <a:spcPct val="121000"/>
                        </a:lnSpc>
                      </a:pPr>
                      <a:r>
                        <a:rPr sz="1000" b="1" spc="-5" dirty="0">
                          <a:latin typeface="Arial Black"/>
                          <a:cs typeface="Arial Black"/>
                        </a:rPr>
                        <a:t>Value of</a:t>
                      </a:r>
                      <a:r>
                        <a:rPr sz="1000" b="1" spc="-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b="1" spc="-10" dirty="0">
                          <a:latin typeface="Arial Black"/>
                          <a:cs typeface="Arial Black"/>
                        </a:rPr>
                        <a:t>orders  (US$</a:t>
                      </a:r>
                      <a:r>
                        <a:rPr sz="1000" b="1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b="1" spc="-5" dirty="0">
                          <a:latin typeface="Arial Black"/>
                          <a:cs typeface="Arial Black"/>
                        </a:rPr>
                        <a:t>billion)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41.3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44.7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34.4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95.9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75.1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181.1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3">
                <a:tc>
                  <a:txBody>
                    <a:bodyPr/>
                    <a:lstStyle/>
                    <a:p>
                      <a:pPr marL="252729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 Black"/>
                          <a:cs typeface="Arial Black"/>
                        </a:rPr>
                        <a:t>Cumulative</a:t>
                      </a:r>
                      <a:r>
                        <a:rPr sz="1000" b="1" spc="-7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b="1" spc="-10" dirty="0">
                          <a:latin typeface="Arial Black"/>
                          <a:cs typeface="Arial Black"/>
                        </a:rPr>
                        <a:t>orders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3203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3633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4125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4399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4632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4886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5252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6307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7097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8555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4"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022">
                <a:tc>
                  <a:txBody>
                    <a:bodyPr/>
                    <a:lstStyle/>
                    <a:p>
                      <a:pPr marL="26162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 Black"/>
                          <a:cs typeface="Arial Black"/>
                        </a:rPr>
                        <a:t>Aircraft</a:t>
                      </a:r>
                      <a:r>
                        <a:rPr sz="1000" b="1" spc="-9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b="1" spc="-5" dirty="0">
                          <a:latin typeface="Arial Black"/>
                          <a:cs typeface="Arial Black"/>
                        </a:rPr>
                        <a:t>deliveries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453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384">
                <a:tc>
                  <a:txBody>
                    <a:bodyPr/>
                    <a:lstStyle/>
                    <a:p>
                      <a:pPr marL="624205" marR="552450" indent="-48895">
                        <a:lnSpc>
                          <a:spcPct val="121000"/>
                        </a:lnSpc>
                      </a:pPr>
                      <a:r>
                        <a:rPr sz="1000" b="1" dirty="0"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1000" b="1" spc="-5" dirty="0">
                          <a:latin typeface="Arial Black"/>
                          <a:cs typeface="Arial Black"/>
                        </a:rPr>
                        <a:t>u</a:t>
                      </a:r>
                      <a:r>
                        <a:rPr sz="1000" b="1" dirty="0"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1000" b="1" spc="-5" dirty="0">
                          <a:latin typeface="Arial Black"/>
                          <a:cs typeface="Arial Black"/>
                        </a:rPr>
                        <a:t>no</a:t>
                      </a:r>
                      <a:r>
                        <a:rPr sz="1000" b="1" dirty="0">
                          <a:latin typeface="Arial Black"/>
                          <a:cs typeface="Arial Black"/>
                        </a:rPr>
                        <a:t>v</a:t>
                      </a:r>
                      <a:r>
                        <a:rPr sz="1000" b="1" spc="-5" dirty="0">
                          <a:latin typeface="Arial Black"/>
                          <a:cs typeface="Arial Black"/>
                        </a:rPr>
                        <a:t>er  (billion)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13.3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16.7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US$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17.2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Euro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20.5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Euro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19.5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Euro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19.3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Euro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20.2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Euro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22.2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Euro</a:t>
                      </a:r>
                      <a:r>
                        <a:rPr sz="10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26.0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/A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3">
                <a:tc>
                  <a:txBody>
                    <a:bodyPr/>
                    <a:lstStyle/>
                    <a:p>
                      <a:pPr marL="135255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Arial Black"/>
                          <a:cs typeface="Arial Black"/>
                        </a:rPr>
                        <a:t>Cumulative</a:t>
                      </a:r>
                      <a:r>
                        <a:rPr sz="1000" b="1" spc="-9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b="1" spc="-5" dirty="0">
                          <a:latin typeface="Arial Black"/>
                          <a:cs typeface="Arial Black"/>
                        </a:rPr>
                        <a:t>deliveries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1894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2188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2499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2824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3127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3432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3752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4130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4564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5017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4"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Order</a:t>
                      </a:r>
                      <a:r>
                        <a:rPr sz="1000" b="1" spc="-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b="1" spc="-10" dirty="0">
                          <a:latin typeface="Arial Black"/>
                          <a:cs typeface="Arial Black"/>
                        </a:rPr>
                        <a:t>backlog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1309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1445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1626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1575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1505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1454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1500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2533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3538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3"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 marL="141605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Number </a:t>
                      </a:r>
                      <a:r>
                        <a:rPr sz="1000" b="1" spc="-5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000" b="1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b="1" spc="-10" dirty="0">
                          <a:latin typeface="Arial Black"/>
                          <a:cs typeface="Arial Black"/>
                        </a:rPr>
                        <a:t>customers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169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33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3"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3335">
                      <a:solidFill>
                        <a:srgbClr val="000000"/>
                      </a:solidFill>
                      <a:prstDash val="solid"/>
                    </a:lnT>
                    <a:lnB w="1333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071">
                <a:tc>
                  <a:txBody>
                    <a:bodyPr/>
                    <a:lstStyle/>
                    <a:p>
                      <a:pPr marL="173355">
                        <a:lnSpc>
                          <a:spcPts val="1140"/>
                        </a:lnSpc>
                      </a:pPr>
                      <a:r>
                        <a:rPr sz="1000" b="1" spc="-10" dirty="0">
                          <a:latin typeface="Arial Black"/>
                          <a:cs typeface="Arial Black"/>
                        </a:rPr>
                        <a:t>Number </a:t>
                      </a:r>
                      <a:r>
                        <a:rPr sz="1000" b="1" spc="-5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000" b="1" spc="-4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b="1" spc="-10" dirty="0">
                          <a:latin typeface="Arial Black"/>
                          <a:cs typeface="Arial Black"/>
                        </a:rPr>
                        <a:t>operators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8288">
                      <a:solidFill>
                        <a:srgbClr val="000000"/>
                      </a:solidFill>
                      <a:prstDash val="solid"/>
                    </a:lnL>
                    <a:lnR w="3657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158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188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4">
                      <a:solidFill>
                        <a:srgbClr val="000000"/>
                      </a:solidFill>
                      <a:prstDash val="solid"/>
                    </a:lnL>
                    <a:lnR w="13335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188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335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188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286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384">
                      <a:solidFill>
                        <a:srgbClr val="000000"/>
                      </a:solidFill>
                      <a:prstDash val="solid"/>
                    </a:lnL>
                    <a:lnR w="18286">
                      <a:solidFill>
                        <a:srgbClr val="000000"/>
                      </a:solidFill>
                      <a:prstDash val="solid"/>
                    </a:lnR>
                    <a:lnT w="13334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8521445" y="2425445"/>
            <a:ext cx="762000" cy="914400"/>
          </a:xfrm>
          <a:custGeom>
            <a:avLst/>
            <a:gdLst/>
            <a:ahLst/>
            <a:cxnLst/>
            <a:rect l="l" t="t" r="r" b="b"/>
            <a:pathLst>
              <a:path w="762000" h="914400">
                <a:moveTo>
                  <a:pt x="381000" y="0"/>
                </a:moveTo>
                <a:lnTo>
                  <a:pt x="336587" y="3079"/>
                </a:lnTo>
                <a:lnTo>
                  <a:pt x="293674" y="12089"/>
                </a:lnTo>
                <a:lnTo>
                  <a:pt x="252547" y="26684"/>
                </a:lnTo>
                <a:lnTo>
                  <a:pt x="213493" y="46519"/>
                </a:lnTo>
                <a:lnTo>
                  <a:pt x="176798" y="71250"/>
                </a:lnTo>
                <a:lnTo>
                  <a:pt x="142749" y="100530"/>
                </a:lnTo>
                <a:lnTo>
                  <a:pt x="111632" y="134016"/>
                </a:lnTo>
                <a:lnTo>
                  <a:pt x="83735" y="171363"/>
                </a:lnTo>
                <a:lnTo>
                  <a:pt x="59343" y="212225"/>
                </a:lnTo>
                <a:lnTo>
                  <a:pt x="38744" y="256258"/>
                </a:lnTo>
                <a:lnTo>
                  <a:pt x="22223" y="303117"/>
                </a:lnTo>
                <a:lnTo>
                  <a:pt x="10068" y="352457"/>
                </a:lnTo>
                <a:lnTo>
                  <a:pt x="2564" y="403933"/>
                </a:lnTo>
                <a:lnTo>
                  <a:pt x="0" y="457200"/>
                </a:lnTo>
                <a:lnTo>
                  <a:pt x="2564" y="510607"/>
                </a:lnTo>
                <a:lnTo>
                  <a:pt x="10068" y="562182"/>
                </a:lnTo>
                <a:lnTo>
                  <a:pt x="22223" y="611584"/>
                </a:lnTo>
                <a:lnTo>
                  <a:pt x="38744" y="658474"/>
                </a:lnTo>
                <a:lnTo>
                  <a:pt x="59343" y="702511"/>
                </a:lnTo>
                <a:lnTo>
                  <a:pt x="83735" y="743356"/>
                </a:lnTo>
                <a:lnTo>
                  <a:pt x="111632" y="780669"/>
                </a:lnTo>
                <a:lnTo>
                  <a:pt x="142749" y="814109"/>
                </a:lnTo>
                <a:lnTo>
                  <a:pt x="176798" y="843337"/>
                </a:lnTo>
                <a:lnTo>
                  <a:pt x="213493" y="868013"/>
                </a:lnTo>
                <a:lnTo>
                  <a:pt x="252547" y="887797"/>
                </a:lnTo>
                <a:lnTo>
                  <a:pt x="293674" y="902350"/>
                </a:lnTo>
                <a:lnTo>
                  <a:pt x="336587" y="911330"/>
                </a:lnTo>
                <a:lnTo>
                  <a:pt x="381000" y="914400"/>
                </a:lnTo>
                <a:lnTo>
                  <a:pt x="425412" y="911330"/>
                </a:lnTo>
                <a:lnTo>
                  <a:pt x="468325" y="902350"/>
                </a:lnTo>
                <a:lnTo>
                  <a:pt x="509452" y="887797"/>
                </a:lnTo>
                <a:lnTo>
                  <a:pt x="548506" y="868013"/>
                </a:lnTo>
                <a:lnTo>
                  <a:pt x="585201" y="843337"/>
                </a:lnTo>
                <a:lnTo>
                  <a:pt x="619250" y="814109"/>
                </a:lnTo>
                <a:lnTo>
                  <a:pt x="650367" y="780669"/>
                </a:lnTo>
                <a:lnTo>
                  <a:pt x="678264" y="743356"/>
                </a:lnTo>
                <a:lnTo>
                  <a:pt x="702656" y="702511"/>
                </a:lnTo>
                <a:lnTo>
                  <a:pt x="723255" y="658474"/>
                </a:lnTo>
                <a:lnTo>
                  <a:pt x="739776" y="611584"/>
                </a:lnTo>
                <a:lnTo>
                  <a:pt x="751931" y="562182"/>
                </a:lnTo>
                <a:lnTo>
                  <a:pt x="759435" y="510607"/>
                </a:lnTo>
                <a:lnTo>
                  <a:pt x="762000" y="457200"/>
                </a:lnTo>
                <a:lnTo>
                  <a:pt x="759435" y="403933"/>
                </a:lnTo>
                <a:lnTo>
                  <a:pt x="751931" y="352457"/>
                </a:lnTo>
                <a:lnTo>
                  <a:pt x="739776" y="303117"/>
                </a:lnTo>
                <a:lnTo>
                  <a:pt x="723255" y="256258"/>
                </a:lnTo>
                <a:lnTo>
                  <a:pt x="702656" y="212225"/>
                </a:lnTo>
                <a:lnTo>
                  <a:pt x="678264" y="171363"/>
                </a:lnTo>
                <a:lnTo>
                  <a:pt x="650366" y="134016"/>
                </a:lnTo>
                <a:lnTo>
                  <a:pt x="619250" y="100530"/>
                </a:lnTo>
                <a:lnTo>
                  <a:pt x="585201" y="71250"/>
                </a:lnTo>
                <a:lnTo>
                  <a:pt x="548506" y="46519"/>
                </a:lnTo>
                <a:lnTo>
                  <a:pt x="509452" y="26684"/>
                </a:lnTo>
                <a:lnTo>
                  <a:pt x="468325" y="12089"/>
                </a:lnTo>
                <a:lnTo>
                  <a:pt x="425412" y="3079"/>
                </a:lnTo>
                <a:lnTo>
                  <a:pt x="381000" y="0"/>
                </a:lnTo>
                <a:close/>
              </a:path>
            </a:pathLst>
          </a:custGeom>
          <a:ln w="25400">
            <a:solidFill>
              <a:srgbClr val="FF6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7354" y="2451354"/>
            <a:ext cx="762000" cy="914400"/>
          </a:xfrm>
          <a:custGeom>
            <a:avLst/>
            <a:gdLst/>
            <a:ahLst/>
            <a:cxnLst/>
            <a:rect l="l" t="t" r="r" b="b"/>
            <a:pathLst>
              <a:path w="762000" h="914400">
                <a:moveTo>
                  <a:pt x="381000" y="0"/>
                </a:moveTo>
                <a:lnTo>
                  <a:pt x="336446" y="3069"/>
                </a:lnTo>
                <a:lnTo>
                  <a:pt x="293434" y="12049"/>
                </a:lnTo>
                <a:lnTo>
                  <a:pt x="252245" y="26602"/>
                </a:lnTo>
                <a:lnTo>
                  <a:pt x="213160" y="46386"/>
                </a:lnTo>
                <a:lnTo>
                  <a:pt x="176461" y="71062"/>
                </a:lnTo>
                <a:lnTo>
                  <a:pt x="142429" y="100290"/>
                </a:lnTo>
                <a:lnTo>
                  <a:pt x="111347" y="133731"/>
                </a:lnTo>
                <a:lnTo>
                  <a:pt x="83495" y="171043"/>
                </a:lnTo>
                <a:lnTo>
                  <a:pt x="59156" y="211888"/>
                </a:lnTo>
                <a:lnTo>
                  <a:pt x="38610" y="255925"/>
                </a:lnTo>
                <a:lnTo>
                  <a:pt x="22141" y="302815"/>
                </a:lnTo>
                <a:lnTo>
                  <a:pt x="10028" y="352217"/>
                </a:lnTo>
                <a:lnTo>
                  <a:pt x="2553" y="403792"/>
                </a:lnTo>
                <a:lnTo>
                  <a:pt x="0" y="457200"/>
                </a:lnTo>
                <a:lnTo>
                  <a:pt x="2553" y="510466"/>
                </a:lnTo>
                <a:lnTo>
                  <a:pt x="10028" y="561942"/>
                </a:lnTo>
                <a:lnTo>
                  <a:pt x="22141" y="611282"/>
                </a:lnTo>
                <a:lnTo>
                  <a:pt x="38610" y="658141"/>
                </a:lnTo>
                <a:lnTo>
                  <a:pt x="59156" y="702174"/>
                </a:lnTo>
                <a:lnTo>
                  <a:pt x="83495" y="743036"/>
                </a:lnTo>
                <a:lnTo>
                  <a:pt x="111347" y="780383"/>
                </a:lnTo>
                <a:lnTo>
                  <a:pt x="142429" y="813869"/>
                </a:lnTo>
                <a:lnTo>
                  <a:pt x="176461" y="843149"/>
                </a:lnTo>
                <a:lnTo>
                  <a:pt x="213160" y="867880"/>
                </a:lnTo>
                <a:lnTo>
                  <a:pt x="252245" y="887715"/>
                </a:lnTo>
                <a:lnTo>
                  <a:pt x="293434" y="902310"/>
                </a:lnTo>
                <a:lnTo>
                  <a:pt x="336446" y="911320"/>
                </a:lnTo>
                <a:lnTo>
                  <a:pt x="381000" y="914399"/>
                </a:lnTo>
                <a:lnTo>
                  <a:pt x="425412" y="911320"/>
                </a:lnTo>
                <a:lnTo>
                  <a:pt x="468325" y="902310"/>
                </a:lnTo>
                <a:lnTo>
                  <a:pt x="509452" y="887715"/>
                </a:lnTo>
                <a:lnTo>
                  <a:pt x="548506" y="867880"/>
                </a:lnTo>
                <a:lnTo>
                  <a:pt x="585201" y="843149"/>
                </a:lnTo>
                <a:lnTo>
                  <a:pt x="619250" y="813869"/>
                </a:lnTo>
                <a:lnTo>
                  <a:pt x="650367" y="780383"/>
                </a:lnTo>
                <a:lnTo>
                  <a:pt x="678264" y="743036"/>
                </a:lnTo>
                <a:lnTo>
                  <a:pt x="702656" y="702174"/>
                </a:lnTo>
                <a:lnTo>
                  <a:pt x="723255" y="658141"/>
                </a:lnTo>
                <a:lnTo>
                  <a:pt x="739776" y="611282"/>
                </a:lnTo>
                <a:lnTo>
                  <a:pt x="751931" y="561942"/>
                </a:lnTo>
                <a:lnTo>
                  <a:pt x="759435" y="510466"/>
                </a:lnTo>
                <a:lnTo>
                  <a:pt x="762000" y="457199"/>
                </a:lnTo>
                <a:lnTo>
                  <a:pt x="759435" y="403792"/>
                </a:lnTo>
                <a:lnTo>
                  <a:pt x="751931" y="352217"/>
                </a:lnTo>
                <a:lnTo>
                  <a:pt x="739776" y="302815"/>
                </a:lnTo>
                <a:lnTo>
                  <a:pt x="723255" y="255925"/>
                </a:lnTo>
                <a:lnTo>
                  <a:pt x="702656" y="211888"/>
                </a:lnTo>
                <a:lnTo>
                  <a:pt x="678264" y="171043"/>
                </a:lnTo>
                <a:lnTo>
                  <a:pt x="650367" y="133730"/>
                </a:lnTo>
                <a:lnTo>
                  <a:pt x="619250" y="100290"/>
                </a:lnTo>
                <a:lnTo>
                  <a:pt x="585201" y="71062"/>
                </a:lnTo>
                <a:lnTo>
                  <a:pt x="548506" y="46386"/>
                </a:lnTo>
                <a:lnTo>
                  <a:pt x="509452" y="26602"/>
                </a:lnTo>
                <a:lnTo>
                  <a:pt x="468325" y="12049"/>
                </a:lnTo>
                <a:lnTo>
                  <a:pt x="425412" y="3069"/>
                </a:lnTo>
                <a:lnTo>
                  <a:pt x="381000" y="0"/>
                </a:lnTo>
                <a:close/>
              </a:path>
            </a:pathLst>
          </a:custGeom>
          <a:ln w="25400">
            <a:solidFill>
              <a:srgbClr val="99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4400" y="2438400"/>
            <a:ext cx="762000" cy="914400"/>
          </a:xfrm>
          <a:custGeom>
            <a:avLst/>
            <a:gdLst/>
            <a:ahLst/>
            <a:cxnLst/>
            <a:rect l="l" t="t" r="r" b="b"/>
            <a:pathLst>
              <a:path w="762000" h="914400">
                <a:moveTo>
                  <a:pt x="381000" y="0"/>
                </a:moveTo>
                <a:lnTo>
                  <a:pt x="336587" y="3079"/>
                </a:lnTo>
                <a:lnTo>
                  <a:pt x="293674" y="12089"/>
                </a:lnTo>
                <a:lnTo>
                  <a:pt x="252547" y="26684"/>
                </a:lnTo>
                <a:lnTo>
                  <a:pt x="213493" y="46519"/>
                </a:lnTo>
                <a:lnTo>
                  <a:pt x="176798" y="71250"/>
                </a:lnTo>
                <a:lnTo>
                  <a:pt x="142749" y="100530"/>
                </a:lnTo>
                <a:lnTo>
                  <a:pt x="111632" y="134016"/>
                </a:lnTo>
                <a:lnTo>
                  <a:pt x="83735" y="171363"/>
                </a:lnTo>
                <a:lnTo>
                  <a:pt x="59343" y="212225"/>
                </a:lnTo>
                <a:lnTo>
                  <a:pt x="38744" y="256258"/>
                </a:lnTo>
                <a:lnTo>
                  <a:pt x="22223" y="303117"/>
                </a:lnTo>
                <a:lnTo>
                  <a:pt x="10068" y="352457"/>
                </a:lnTo>
                <a:lnTo>
                  <a:pt x="2564" y="403933"/>
                </a:lnTo>
                <a:lnTo>
                  <a:pt x="0" y="457200"/>
                </a:lnTo>
                <a:lnTo>
                  <a:pt x="2564" y="510466"/>
                </a:lnTo>
                <a:lnTo>
                  <a:pt x="10068" y="561942"/>
                </a:lnTo>
                <a:lnTo>
                  <a:pt x="22223" y="611282"/>
                </a:lnTo>
                <a:lnTo>
                  <a:pt x="38744" y="658141"/>
                </a:lnTo>
                <a:lnTo>
                  <a:pt x="59343" y="702174"/>
                </a:lnTo>
                <a:lnTo>
                  <a:pt x="83735" y="743036"/>
                </a:lnTo>
                <a:lnTo>
                  <a:pt x="111633" y="780383"/>
                </a:lnTo>
                <a:lnTo>
                  <a:pt x="142749" y="813869"/>
                </a:lnTo>
                <a:lnTo>
                  <a:pt x="176798" y="843149"/>
                </a:lnTo>
                <a:lnTo>
                  <a:pt x="213493" y="867880"/>
                </a:lnTo>
                <a:lnTo>
                  <a:pt x="252547" y="887715"/>
                </a:lnTo>
                <a:lnTo>
                  <a:pt x="293674" y="902310"/>
                </a:lnTo>
                <a:lnTo>
                  <a:pt x="336587" y="911320"/>
                </a:lnTo>
                <a:lnTo>
                  <a:pt x="381000" y="914400"/>
                </a:lnTo>
                <a:lnTo>
                  <a:pt x="425412" y="911320"/>
                </a:lnTo>
                <a:lnTo>
                  <a:pt x="468325" y="902310"/>
                </a:lnTo>
                <a:lnTo>
                  <a:pt x="509452" y="887715"/>
                </a:lnTo>
                <a:lnTo>
                  <a:pt x="548506" y="867880"/>
                </a:lnTo>
                <a:lnTo>
                  <a:pt x="585201" y="843149"/>
                </a:lnTo>
                <a:lnTo>
                  <a:pt x="619250" y="813869"/>
                </a:lnTo>
                <a:lnTo>
                  <a:pt x="650367" y="780383"/>
                </a:lnTo>
                <a:lnTo>
                  <a:pt x="678264" y="743036"/>
                </a:lnTo>
                <a:lnTo>
                  <a:pt x="702656" y="702174"/>
                </a:lnTo>
                <a:lnTo>
                  <a:pt x="723255" y="658141"/>
                </a:lnTo>
                <a:lnTo>
                  <a:pt x="739776" y="611282"/>
                </a:lnTo>
                <a:lnTo>
                  <a:pt x="751931" y="561942"/>
                </a:lnTo>
                <a:lnTo>
                  <a:pt x="759435" y="510466"/>
                </a:lnTo>
                <a:lnTo>
                  <a:pt x="762000" y="457200"/>
                </a:lnTo>
                <a:lnTo>
                  <a:pt x="759435" y="403933"/>
                </a:lnTo>
                <a:lnTo>
                  <a:pt x="751931" y="352457"/>
                </a:lnTo>
                <a:lnTo>
                  <a:pt x="739776" y="303117"/>
                </a:lnTo>
                <a:lnTo>
                  <a:pt x="723255" y="256258"/>
                </a:lnTo>
                <a:lnTo>
                  <a:pt x="702656" y="212225"/>
                </a:lnTo>
                <a:lnTo>
                  <a:pt x="678264" y="171363"/>
                </a:lnTo>
                <a:lnTo>
                  <a:pt x="650366" y="134016"/>
                </a:lnTo>
                <a:lnTo>
                  <a:pt x="619250" y="100530"/>
                </a:lnTo>
                <a:lnTo>
                  <a:pt x="585201" y="71250"/>
                </a:lnTo>
                <a:lnTo>
                  <a:pt x="548506" y="46519"/>
                </a:lnTo>
                <a:lnTo>
                  <a:pt x="509452" y="26684"/>
                </a:lnTo>
                <a:lnTo>
                  <a:pt x="468325" y="12089"/>
                </a:lnTo>
                <a:lnTo>
                  <a:pt x="425412" y="3079"/>
                </a:lnTo>
                <a:lnTo>
                  <a:pt x="381000" y="0"/>
                </a:lnTo>
                <a:close/>
              </a:path>
            </a:pathLst>
          </a:custGeom>
          <a:ln w="25400">
            <a:solidFill>
              <a:srgbClr val="FF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1645" y="2425445"/>
            <a:ext cx="762000" cy="914400"/>
          </a:xfrm>
          <a:custGeom>
            <a:avLst/>
            <a:gdLst/>
            <a:ahLst/>
            <a:cxnLst/>
            <a:rect l="l" t="t" r="r" b="b"/>
            <a:pathLst>
              <a:path w="762000" h="914400">
                <a:moveTo>
                  <a:pt x="381000" y="0"/>
                </a:moveTo>
                <a:lnTo>
                  <a:pt x="336587" y="3079"/>
                </a:lnTo>
                <a:lnTo>
                  <a:pt x="293674" y="12089"/>
                </a:lnTo>
                <a:lnTo>
                  <a:pt x="252547" y="26684"/>
                </a:lnTo>
                <a:lnTo>
                  <a:pt x="213493" y="46519"/>
                </a:lnTo>
                <a:lnTo>
                  <a:pt x="176798" y="71250"/>
                </a:lnTo>
                <a:lnTo>
                  <a:pt x="142749" y="100530"/>
                </a:lnTo>
                <a:lnTo>
                  <a:pt x="111632" y="134016"/>
                </a:lnTo>
                <a:lnTo>
                  <a:pt x="83735" y="171363"/>
                </a:lnTo>
                <a:lnTo>
                  <a:pt x="59343" y="212225"/>
                </a:lnTo>
                <a:lnTo>
                  <a:pt x="38744" y="256258"/>
                </a:lnTo>
                <a:lnTo>
                  <a:pt x="22223" y="303117"/>
                </a:lnTo>
                <a:lnTo>
                  <a:pt x="10068" y="352457"/>
                </a:lnTo>
                <a:lnTo>
                  <a:pt x="2564" y="403933"/>
                </a:lnTo>
                <a:lnTo>
                  <a:pt x="0" y="457199"/>
                </a:lnTo>
                <a:lnTo>
                  <a:pt x="2564" y="510607"/>
                </a:lnTo>
                <a:lnTo>
                  <a:pt x="10068" y="562182"/>
                </a:lnTo>
                <a:lnTo>
                  <a:pt x="22223" y="611584"/>
                </a:lnTo>
                <a:lnTo>
                  <a:pt x="38744" y="658474"/>
                </a:lnTo>
                <a:lnTo>
                  <a:pt x="59343" y="702511"/>
                </a:lnTo>
                <a:lnTo>
                  <a:pt x="83735" y="743356"/>
                </a:lnTo>
                <a:lnTo>
                  <a:pt x="111633" y="780668"/>
                </a:lnTo>
                <a:lnTo>
                  <a:pt x="142749" y="814109"/>
                </a:lnTo>
                <a:lnTo>
                  <a:pt x="176798" y="843337"/>
                </a:lnTo>
                <a:lnTo>
                  <a:pt x="213493" y="868013"/>
                </a:lnTo>
                <a:lnTo>
                  <a:pt x="252547" y="887797"/>
                </a:lnTo>
                <a:lnTo>
                  <a:pt x="293674" y="902350"/>
                </a:lnTo>
                <a:lnTo>
                  <a:pt x="336587" y="911330"/>
                </a:lnTo>
                <a:lnTo>
                  <a:pt x="381000" y="914400"/>
                </a:lnTo>
                <a:lnTo>
                  <a:pt x="425412" y="911330"/>
                </a:lnTo>
                <a:lnTo>
                  <a:pt x="468325" y="902350"/>
                </a:lnTo>
                <a:lnTo>
                  <a:pt x="509452" y="887797"/>
                </a:lnTo>
                <a:lnTo>
                  <a:pt x="548506" y="868013"/>
                </a:lnTo>
                <a:lnTo>
                  <a:pt x="585201" y="843337"/>
                </a:lnTo>
                <a:lnTo>
                  <a:pt x="619250" y="814109"/>
                </a:lnTo>
                <a:lnTo>
                  <a:pt x="650367" y="780669"/>
                </a:lnTo>
                <a:lnTo>
                  <a:pt x="678264" y="743356"/>
                </a:lnTo>
                <a:lnTo>
                  <a:pt x="702656" y="702511"/>
                </a:lnTo>
                <a:lnTo>
                  <a:pt x="723255" y="658474"/>
                </a:lnTo>
                <a:lnTo>
                  <a:pt x="739776" y="611584"/>
                </a:lnTo>
                <a:lnTo>
                  <a:pt x="751931" y="562182"/>
                </a:lnTo>
                <a:lnTo>
                  <a:pt x="759435" y="510607"/>
                </a:lnTo>
                <a:lnTo>
                  <a:pt x="762000" y="457199"/>
                </a:lnTo>
                <a:lnTo>
                  <a:pt x="759435" y="403933"/>
                </a:lnTo>
                <a:lnTo>
                  <a:pt x="751931" y="352457"/>
                </a:lnTo>
                <a:lnTo>
                  <a:pt x="739776" y="303117"/>
                </a:lnTo>
                <a:lnTo>
                  <a:pt x="723255" y="256258"/>
                </a:lnTo>
                <a:lnTo>
                  <a:pt x="702656" y="212225"/>
                </a:lnTo>
                <a:lnTo>
                  <a:pt x="678264" y="171363"/>
                </a:lnTo>
                <a:lnTo>
                  <a:pt x="650366" y="134016"/>
                </a:lnTo>
                <a:lnTo>
                  <a:pt x="619250" y="100530"/>
                </a:lnTo>
                <a:lnTo>
                  <a:pt x="585201" y="71250"/>
                </a:lnTo>
                <a:lnTo>
                  <a:pt x="548506" y="46519"/>
                </a:lnTo>
                <a:lnTo>
                  <a:pt x="509452" y="26684"/>
                </a:lnTo>
                <a:lnTo>
                  <a:pt x="468325" y="12089"/>
                </a:lnTo>
                <a:lnTo>
                  <a:pt x="425412" y="3079"/>
                </a:lnTo>
                <a:lnTo>
                  <a:pt x="381000" y="0"/>
                </a:lnTo>
                <a:close/>
              </a:path>
            </a:pathLst>
          </a:custGeom>
          <a:ln w="25400">
            <a:solidFill>
              <a:srgbClr val="FF6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7554" y="2451354"/>
            <a:ext cx="762000" cy="914400"/>
          </a:xfrm>
          <a:custGeom>
            <a:avLst/>
            <a:gdLst/>
            <a:ahLst/>
            <a:cxnLst/>
            <a:rect l="l" t="t" r="r" b="b"/>
            <a:pathLst>
              <a:path w="762000" h="914400">
                <a:moveTo>
                  <a:pt x="381000" y="0"/>
                </a:moveTo>
                <a:lnTo>
                  <a:pt x="336446" y="3069"/>
                </a:lnTo>
                <a:lnTo>
                  <a:pt x="293434" y="12049"/>
                </a:lnTo>
                <a:lnTo>
                  <a:pt x="252245" y="26602"/>
                </a:lnTo>
                <a:lnTo>
                  <a:pt x="213160" y="46386"/>
                </a:lnTo>
                <a:lnTo>
                  <a:pt x="176461" y="71062"/>
                </a:lnTo>
                <a:lnTo>
                  <a:pt x="142429" y="100290"/>
                </a:lnTo>
                <a:lnTo>
                  <a:pt x="111347" y="133731"/>
                </a:lnTo>
                <a:lnTo>
                  <a:pt x="83495" y="171043"/>
                </a:lnTo>
                <a:lnTo>
                  <a:pt x="59156" y="211888"/>
                </a:lnTo>
                <a:lnTo>
                  <a:pt x="38610" y="255925"/>
                </a:lnTo>
                <a:lnTo>
                  <a:pt x="22141" y="302815"/>
                </a:lnTo>
                <a:lnTo>
                  <a:pt x="10028" y="352217"/>
                </a:lnTo>
                <a:lnTo>
                  <a:pt x="2553" y="403792"/>
                </a:lnTo>
                <a:lnTo>
                  <a:pt x="0" y="457200"/>
                </a:lnTo>
                <a:lnTo>
                  <a:pt x="2553" y="510466"/>
                </a:lnTo>
                <a:lnTo>
                  <a:pt x="10028" y="561942"/>
                </a:lnTo>
                <a:lnTo>
                  <a:pt x="22141" y="611282"/>
                </a:lnTo>
                <a:lnTo>
                  <a:pt x="38610" y="658141"/>
                </a:lnTo>
                <a:lnTo>
                  <a:pt x="59156" y="702174"/>
                </a:lnTo>
                <a:lnTo>
                  <a:pt x="83495" y="743036"/>
                </a:lnTo>
                <a:lnTo>
                  <a:pt x="111347" y="780383"/>
                </a:lnTo>
                <a:lnTo>
                  <a:pt x="142429" y="813869"/>
                </a:lnTo>
                <a:lnTo>
                  <a:pt x="176461" y="843149"/>
                </a:lnTo>
                <a:lnTo>
                  <a:pt x="213160" y="867880"/>
                </a:lnTo>
                <a:lnTo>
                  <a:pt x="252245" y="887715"/>
                </a:lnTo>
                <a:lnTo>
                  <a:pt x="293434" y="902310"/>
                </a:lnTo>
                <a:lnTo>
                  <a:pt x="336446" y="911320"/>
                </a:lnTo>
                <a:lnTo>
                  <a:pt x="381000" y="914400"/>
                </a:lnTo>
                <a:lnTo>
                  <a:pt x="425412" y="911320"/>
                </a:lnTo>
                <a:lnTo>
                  <a:pt x="468325" y="902310"/>
                </a:lnTo>
                <a:lnTo>
                  <a:pt x="509452" y="887715"/>
                </a:lnTo>
                <a:lnTo>
                  <a:pt x="548506" y="867880"/>
                </a:lnTo>
                <a:lnTo>
                  <a:pt x="585201" y="843149"/>
                </a:lnTo>
                <a:lnTo>
                  <a:pt x="619250" y="813869"/>
                </a:lnTo>
                <a:lnTo>
                  <a:pt x="650367" y="780383"/>
                </a:lnTo>
                <a:lnTo>
                  <a:pt x="678264" y="743036"/>
                </a:lnTo>
                <a:lnTo>
                  <a:pt x="702656" y="702174"/>
                </a:lnTo>
                <a:lnTo>
                  <a:pt x="723255" y="658141"/>
                </a:lnTo>
                <a:lnTo>
                  <a:pt x="739776" y="611282"/>
                </a:lnTo>
                <a:lnTo>
                  <a:pt x="751931" y="561942"/>
                </a:lnTo>
                <a:lnTo>
                  <a:pt x="759435" y="510466"/>
                </a:lnTo>
                <a:lnTo>
                  <a:pt x="761999" y="457200"/>
                </a:lnTo>
                <a:lnTo>
                  <a:pt x="759435" y="403792"/>
                </a:lnTo>
                <a:lnTo>
                  <a:pt x="751931" y="352217"/>
                </a:lnTo>
                <a:lnTo>
                  <a:pt x="739776" y="302815"/>
                </a:lnTo>
                <a:lnTo>
                  <a:pt x="723255" y="255925"/>
                </a:lnTo>
                <a:lnTo>
                  <a:pt x="702656" y="211888"/>
                </a:lnTo>
                <a:lnTo>
                  <a:pt x="678264" y="171043"/>
                </a:lnTo>
                <a:lnTo>
                  <a:pt x="650366" y="133731"/>
                </a:lnTo>
                <a:lnTo>
                  <a:pt x="619250" y="100290"/>
                </a:lnTo>
                <a:lnTo>
                  <a:pt x="585201" y="71062"/>
                </a:lnTo>
                <a:lnTo>
                  <a:pt x="548506" y="46386"/>
                </a:lnTo>
                <a:lnTo>
                  <a:pt x="509452" y="26602"/>
                </a:lnTo>
                <a:lnTo>
                  <a:pt x="468325" y="12049"/>
                </a:lnTo>
                <a:lnTo>
                  <a:pt x="425412" y="3069"/>
                </a:lnTo>
                <a:lnTo>
                  <a:pt x="381000" y="0"/>
                </a:lnTo>
                <a:close/>
              </a:path>
            </a:pathLst>
          </a:custGeom>
          <a:ln w="25400">
            <a:solidFill>
              <a:srgbClr val="99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2438400"/>
            <a:ext cx="762000" cy="914400"/>
          </a:xfrm>
          <a:custGeom>
            <a:avLst/>
            <a:gdLst/>
            <a:ahLst/>
            <a:cxnLst/>
            <a:rect l="l" t="t" r="r" b="b"/>
            <a:pathLst>
              <a:path w="762000" h="914400">
                <a:moveTo>
                  <a:pt x="381000" y="0"/>
                </a:moveTo>
                <a:lnTo>
                  <a:pt x="336587" y="3079"/>
                </a:lnTo>
                <a:lnTo>
                  <a:pt x="293674" y="12089"/>
                </a:lnTo>
                <a:lnTo>
                  <a:pt x="252547" y="26684"/>
                </a:lnTo>
                <a:lnTo>
                  <a:pt x="213493" y="46519"/>
                </a:lnTo>
                <a:lnTo>
                  <a:pt x="176798" y="71250"/>
                </a:lnTo>
                <a:lnTo>
                  <a:pt x="142749" y="100530"/>
                </a:lnTo>
                <a:lnTo>
                  <a:pt x="111632" y="134016"/>
                </a:lnTo>
                <a:lnTo>
                  <a:pt x="83735" y="171363"/>
                </a:lnTo>
                <a:lnTo>
                  <a:pt x="59343" y="212225"/>
                </a:lnTo>
                <a:lnTo>
                  <a:pt x="38744" y="256258"/>
                </a:lnTo>
                <a:lnTo>
                  <a:pt x="22223" y="303117"/>
                </a:lnTo>
                <a:lnTo>
                  <a:pt x="10068" y="352457"/>
                </a:lnTo>
                <a:lnTo>
                  <a:pt x="2564" y="403933"/>
                </a:lnTo>
                <a:lnTo>
                  <a:pt x="0" y="457200"/>
                </a:lnTo>
                <a:lnTo>
                  <a:pt x="2564" y="510466"/>
                </a:lnTo>
                <a:lnTo>
                  <a:pt x="10068" y="561942"/>
                </a:lnTo>
                <a:lnTo>
                  <a:pt x="22223" y="611282"/>
                </a:lnTo>
                <a:lnTo>
                  <a:pt x="38744" y="658141"/>
                </a:lnTo>
                <a:lnTo>
                  <a:pt x="59343" y="702174"/>
                </a:lnTo>
                <a:lnTo>
                  <a:pt x="83735" y="743036"/>
                </a:lnTo>
                <a:lnTo>
                  <a:pt x="111633" y="780383"/>
                </a:lnTo>
                <a:lnTo>
                  <a:pt x="142749" y="813869"/>
                </a:lnTo>
                <a:lnTo>
                  <a:pt x="176798" y="843149"/>
                </a:lnTo>
                <a:lnTo>
                  <a:pt x="213493" y="867880"/>
                </a:lnTo>
                <a:lnTo>
                  <a:pt x="252547" y="887715"/>
                </a:lnTo>
                <a:lnTo>
                  <a:pt x="293674" y="902310"/>
                </a:lnTo>
                <a:lnTo>
                  <a:pt x="336587" y="911320"/>
                </a:lnTo>
                <a:lnTo>
                  <a:pt x="381000" y="914400"/>
                </a:lnTo>
                <a:lnTo>
                  <a:pt x="425412" y="911320"/>
                </a:lnTo>
                <a:lnTo>
                  <a:pt x="468325" y="902310"/>
                </a:lnTo>
                <a:lnTo>
                  <a:pt x="509452" y="887715"/>
                </a:lnTo>
                <a:lnTo>
                  <a:pt x="548506" y="867880"/>
                </a:lnTo>
                <a:lnTo>
                  <a:pt x="585201" y="843149"/>
                </a:lnTo>
                <a:lnTo>
                  <a:pt x="619250" y="813869"/>
                </a:lnTo>
                <a:lnTo>
                  <a:pt x="650367" y="780383"/>
                </a:lnTo>
                <a:lnTo>
                  <a:pt x="678264" y="743036"/>
                </a:lnTo>
                <a:lnTo>
                  <a:pt x="702656" y="702174"/>
                </a:lnTo>
                <a:lnTo>
                  <a:pt x="723255" y="658141"/>
                </a:lnTo>
                <a:lnTo>
                  <a:pt x="739776" y="611282"/>
                </a:lnTo>
                <a:lnTo>
                  <a:pt x="751931" y="561942"/>
                </a:lnTo>
                <a:lnTo>
                  <a:pt x="759435" y="510466"/>
                </a:lnTo>
                <a:lnTo>
                  <a:pt x="762000" y="457199"/>
                </a:lnTo>
                <a:lnTo>
                  <a:pt x="759435" y="403933"/>
                </a:lnTo>
                <a:lnTo>
                  <a:pt x="751931" y="352457"/>
                </a:lnTo>
                <a:lnTo>
                  <a:pt x="739776" y="303117"/>
                </a:lnTo>
                <a:lnTo>
                  <a:pt x="723255" y="256258"/>
                </a:lnTo>
                <a:lnTo>
                  <a:pt x="702656" y="212225"/>
                </a:lnTo>
                <a:lnTo>
                  <a:pt x="678264" y="171363"/>
                </a:lnTo>
                <a:lnTo>
                  <a:pt x="650366" y="134016"/>
                </a:lnTo>
                <a:lnTo>
                  <a:pt x="619250" y="100530"/>
                </a:lnTo>
                <a:lnTo>
                  <a:pt x="585201" y="71250"/>
                </a:lnTo>
                <a:lnTo>
                  <a:pt x="548506" y="46519"/>
                </a:lnTo>
                <a:lnTo>
                  <a:pt x="509452" y="26684"/>
                </a:lnTo>
                <a:lnTo>
                  <a:pt x="468325" y="12089"/>
                </a:lnTo>
                <a:lnTo>
                  <a:pt x="425412" y="3079"/>
                </a:lnTo>
                <a:lnTo>
                  <a:pt x="381000" y="0"/>
                </a:lnTo>
                <a:close/>
              </a:path>
            </a:pathLst>
          </a:custGeom>
          <a:ln w="25400">
            <a:solidFill>
              <a:srgbClr val="FF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0646" y="1663445"/>
            <a:ext cx="2939415" cy="716280"/>
          </a:xfrm>
          <a:custGeom>
            <a:avLst/>
            <a:gdLst/>
            <a:ahLst/>
            <a:cxnLst/>
            <a:rect l="l" t="t" r="r" b="b"/>
            <a:pathLst>
              <a:path w="2939415" h="716280">
                <a:moveTo>
                  <a:pt x="2667000" y="445008"/>
                </a:moveTo>
                <a:lnTo>
                  <a:pt x="2667000" y="89154"/>
                </a:lnTo>
                <a:lnTo>
                  <a:pt x="2661185" y="74807"/>
                </a:lnTo>
                <a:lnTo>
                  <a:pt x="2617416" y="48390"/>
                </a:lnTo>
                <a:lnTo>
                  <a:pt x="2536888" y="26288"/>
                </a:lnTo>
                <a:lnTo>
                  <a:pt x="2485125" y="17337"/>
                </a:lnTo>
                <a:lnTo>
                  <a:pt x="2426916" y="10040"/>
                </a:lnTo>
                <a:lnTo>
                  <a:pt x="2363175" y="4590"/>
                </a:lnTo>
                <a:lnTo>
                  <a:pt x="2294816" y="1179"/>
                </a:lnTo>
                <a:lnTo>
                  <a:pt x="2222754" y="0"/>
                </a:lnTo>
                <a:lnTo>
                  <a:pt x="445007" y="0"/>
                </a:lnTo>
                <a:lnTo>
                  <a:pt x="372924" y="1179"/>
                </a:lnTo>
                <a:lnTo>
                  <a:pt x="304507" y="4590"/>
                </a:lnTo>
                <a:lnTo>
                  <a:pt x="240680" y="10040"/>
                </a:lnTo>
                <a:lnTo>
                  <a:pt x="182367" y="17337"/>
                </a:lnTo>
                <a:lnTo>
                  <a:pt x="130492" y="26289"/>
                </a:lnTo>
                <a:lnTo>
                  <a:pt x="85977" y="36704"/>
                </a:lnTo>
                <a:lnTo>
                  <a:pt x="22725" y="61155"/>
                </a:lnTo>
                <a:lnTo>
                  <a:pt x="0" y="89154"/>
                </a:lnTo>
                <a:lnTo>
                  <a:pt x="0" y="445008"/>
                </a:lnTo>
                <a:lnTo>
                  <a:pt x="49747" y="485607"/>
                </a:lnTo>
                <a:lnTo>
                  <a:pt x="130492" y="507492"/>
                </a:lnTo>
                <a:lnTo>
                  <a:pt x="182367" y="516331"/>
                </a:lnTo>
                <a:lnTo>
                  <a:pt x="240680" y="523524"/>
                </a:lnTo>
                <a:lnTo>
                  <a:pt x="304507" y="528888"/>
                </a:lnTo>
                <a:lnTo>
                  <a:pt x="372924" y="532241"/>
                </a:lnTo>
                <a:lnTo>
                  <a:pt x="445007" y="533400"/>
                </a:lnTo>
                <a:lnTo>
                  <a:pt x="1556003" y="533400"/>
                </a:lnTo>
                <a:lnTo>
                  <a:pt x="2222754" y="621565"/>
                </a:lnTo>
                <a:lnTo>
                  <a:pt x="2222754" y="533400"/>
                </a:lnTo>
                <a:lnTo>
                  <a:pt x="2294816" y="532241"/>
                </a:lnTo>
                <a:lnTo>
                  <a:pt x="2363175" y="528888"/>
                </a:lnTo>
                <a:lnTo>
                  <a:pt x="2426916" y="523524"/>
                </a:lnTo>
                <a:lnTo>
                  <a:pt x="2485125" y="516331"/>
                </a:lnTo>
                <a:lnTo>
                  <a:pt x="2536888" y="507492"/>
                </a:lnTo>
                <a:lnTo>
                  <a:pt x="2581290" y="497189"/>
                </a:lnTo>
                <a:lnTo>
                  <a:pt x="2644353" y="472927"/>
                </a:lnTo>
                <a:lnTo>
                  <a:pt x="2661185" y="459333"/>
                </a:lnTo>
                <a:lnTo>
                  <a:pt x="2667000" y="445008"/>
                </a:lnTo>
                <a:close/>
              </a:path>
              <a:path w="2939415" h="716280">
                <a:moveTo>
                  <a:pt x="2939033" y="716279"/>
                </a:moveTo>
                <a:lnTo>
                  <a:pt x="2222754" y="533400"/>
                </a:lnTo>
                <a:lnTo>
                  <a:pt x="2222754" y="621565"/>
                </a:lnTo>
                <a:lnTo>
                  <a:pt x="2939033" y="716279"/>
                </a:lnTo>
                <a:close/>
              </a:path>
            </a:pathLst>
          </a:custGeom>
          <a:solidFill>
            <a:srgbClr val="676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6553" y="1689354"/>
            <a:ext cx="2938780" cy="715645"/>
          </a:xfrm>
          <a:custGeom>
            <a:avLst/>
            <a:gdLst/>
            <a:ahLst/>
            <a:cxnLst/>
            <a:rect l="l" t="t" r="r" b="b"/>
            <a:pathLst>
              <a:path w="2938779" h="715644">
                <a:moveTo>
                  <a:pt x="2667000" y="444245"/>
                </a:moveTo>
                <a:lnTo>
                  <a:pt x="2667000" y="88391"/>
                </a:lnTo>
                <a:lnTo>
                  <a:pt x="2661164" y="74066"/>
                </a:lnTo>
                <a:lnTo>
                  <a:pt x="2617252" y="47792"/>
                </a:lnTo>
                <a:lnTo>
                  <a:pt x="2536507" y="25907"/>
                </a:lnTo>
                <a:lnTo>
                  <a:pt x="2484632" y="17068"/>
                </a:lnTo>
                <a:lnTo>
                  <a:pt x="2426319" y="9875"/>
                </a:lnTo>
                <a:lnTo>
                  <a:pt x="2362492" y="4511"/>
                </a:lnTo>
                <a:lnTo>
                  <a:pt x="2294075" y="1158"/>
                </a:lnTo>
                <a:lnTo>
                  <a:pt x="2221992" y="0"/>
                </a:lnTo>
                <a:lnTo>
                  <a:pt x="444246" y="0"/>
                </a:lnTo>
                <a:lnTo>
                  <a:pt x="372183" y="1158"/>
                </a:lnTo>
                <a:lnTo>
                  <a:pt x="303824" y="4511"/>
                </a:lnTo>
                <a:lnTo>
                  <a:pt x="240083" y="9875"/>
                </a:lnTo>
                <a:lnTo>
                  <a:pt x="181874" y="17068"/>
                </a:lnTo>
                <a:lnTo>
                  <a:pt x="130111" y="25907"/>
                </a:lnTo>
                <a:lnTo>
                  <a:pt x="85709" y="36210"/>
                </a:lnTo>
                <a:lnTo>
                  <a:pt x="22646" y="60472"/>
                </a:lnTo>
                <a:lnTo>
                  <a:pt x="0" y="88391"/>
                </a:lnTo>
                <a:lnTo>
                  <a:pt x="0" y="444245"/>
                </a:lnTo>
                <a:lnTo>
                  <a:pt x="49583" y="485009"/>
                </a:lnTo>
                <a:lnTo>
                  <a:pt x="130111" y="507111"/>
                </a:lnTo>
                <a:lnTo>
                  <a:pt x="181874" y="516062"/>
                </a:lnTo>
                <a:lnTo>
                  <a:pt x="240083" y="523359"/>
                </a:lnTo>
                <a:lnTo>
                  <a:pt x="303824" y="528809"/>
                </a:lnTo>
                <a:lnTo>
                  <a:pt x="372183" y="532220"/>
                </a:lnTo>
                <a:lnTo>
                  <a:pt x="444246" y="533400"/>
                </a:lnTo>
                <a:lnTo>
                  <a:pt x="1555242" y="533400"/>
                </a:lnTo>
                <a:lnTo>
                  <a:pt x="2221992" y="621197"/>
                </a:lnTo>
                <a:lnTo>
                  <a:pt x="2221992" y="533400"/>
                </a:lnTo>
                <a:lnTo>
                  <a:pt x="2294075" y="532220"/>
                </a:lnTo>
                <a:lnTo>
                  <a:pt x="2362492" y="528809"/>
                </a:lnTo>
                <a:lnTo>
                  <a:pt x="2426319" y="523359"/>
                </a:lnTo>
                <a:lnTo>
                  <a:pt x="2484632" y="516062"/>
                </a:lnTo>
                <a:lnTo>
                  <a:pt x="2536507" y="507110"/>
                </a:lnTo>
                <a:lnTo>
                  <a:pt x="2581022" y="496695"/>
                </a:lnTo>
                <a:lnTo>
                  <a:pt x="2644274" y="472244"/>
                </a:lnTo>
                <a:lnTo>
                  <a:pt x="2661164" y="458592"/>
                </a:lnTo>
                <a:lnTo>
                  <a:pt x="2667000" y="444245"/>
                </a:lnTo>
                <a:close/>
              </a:path>
              <a:path w="2938779" h="715644">
                <a:moveTo>
                  <a:pt x="2938272" y="715517"/>
                </a:moveTo>
                <a:lnTo>
                  <a:pt x="2221992" y="533400"/>
                </a:lnTo>
                <a:lnTo>
                  <a:pt x="2221992" y="621197"/>
                </a:lnTo>
                <a:lnTo>
                  <a:pt x="2938272" y="715517"/>
                </a:lnTo>
                <a:close/>
              </a:path>
            </a:pathLst>
          </a:custGeom>
          <a:solidFill>
            <a:srgbClr val="010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600" y="1676400"/>
            <a:ext cx="2938780" cy="716280"/>
          </a:xfrm>
          <a:custGeom>
            <a:avLst/>
            <a:gdLst/>
            <a:ahLst/>
            <a:cxnLst/>
            <a:rect l="l" t="t" r="r" b="b"/>
            <a:pathLst>
              <a:path w="2938779" h="716280">
                <a:moveTo>
                  <a:pt x="2667000" y="444245"/>
                </a:moveTo>
                <a:lnTo>
                  <a:pt x="2667000" y="89153"/>
                </a:lnTo>
                <a:lnTo>
                  <a:pt x="2661185" y="74621"/>
                </a:lnTo>
                <a:lnTo>
                  <a:pt x="2617416" y="48054"/>
                </a:lnTo>
                <a:lnTo>
                  <a:pt x="2536888" y="26003"/>
                </a:lnTo>
                <a:lnTo>
                  <a:pt x="2485125" y="17117"/>
                </a:lnTo>
                <a:lnTo>
                  <a:pt x="2426916" y="9896"/>
                </a:lnTo>
                <a:lnTo>
                  <a:pt x="2363175" y="4517"/>
                </a:lnTo>
                <a:lnTo>
                  <a:pt x="2294816" y="1159"/>
                </a:lnTo>
                <a:lnTo>
                  <a:pt x="2222754" y="0"/>
                </a:lnTo>
                <a:lnTo>
                  <a:pt x="444246" y="0"/>
                </a:lnTo>
                <a:lnTo>
                  <a:pt x="372183" y="1159"/>
                </a:lnTo>
                <a:lnTo>
                  <a:pt x="303824" y="4517"/>
                </a:lnTo>
                <a:lnTo>
                  <a:pt x="240083" y="9896"/>
                </a:lnTo>
                <a:lnTo>
                  <a:pt x="181874" y="17117"/>
                </a:lnTo>
                <a:lnTo>
                  <a:pt x="130111" y="26003"/>
                </a:lnTo>
                <a:lnTo>
                  <a:pt x="85709" y="36374"/>
                </a:lnTo>
                <a:lnTo>
                  <a:pt x="22646" y="60862"/>
                </a:lnTo>
                <a:lnTo>
                  <a:pt x="0" y="89153"/>
                </a:lnTo>
                <a:lnTo>
                  <a:pt x="0" y="444245"/>
                </a:lnTo>
                <a:lnTo>
                  <a:pt x="49583" y="485345"/>
                </a:lnTo>
                <a:lnTo>
                  <a:pt x="130111" y="507396"/>
                </a:lnTo>
                <a:lnTo>
                  <a:pt x="181874" y="516282"/>
                </a:lnTo>
                <a:lnTo>
                  <a:pt x="240083" y="523503"/>
                </a:lnTo>
                <a:lnTo>
                  <a:pt x="303824" y="528882"/>
                </a:lnTo>
                <a:lnTo>
                  <a:pt x="372183" y="532240"/>
                </a:lnTo>
                <a:lnTo>
                  <a:pt x="444246" y="533399"/>
                </a:lnTo>
                <a:lnTo>
                  <a:pt x="1556003" y="533399"/>
                </a:lnTo>
                <a:lnTo>
                  <a:pt x="2222754" y="621613"/>
                </a:lnTo>
                <a:lnTo>
                  <a:pt x="2222754" y="533399"/>
                </a:lnTo>
                <a:lnTo>
                  <a:pt x="2294816" y="532240"/>
                </a:lnTo>
                <a:lnTo>
                  <a:pt x="2363175" y="528882"/>
                </a:lnTo>
                <a:lnTo>
                  <a:pt x="2426916" y="523503"/>
                </a:lnTo>
                <a:lnTo>
                  <a:pt x="2485125" y="516282"/>
                </a:lnTo>
                <a:lnTo>
                  <a:pt x="2536888" y="507396"/>
                </a:lnTo>
                <a:lnTo>
                  <a:pt x="2581290" y="497025"/>
                </a:lnTo>
                <a:lnTo>
                  <a:pt x="2644353" y="472537"/>
                </a:lnTo>
                <a:lnTo>
                  <a:pt x="2661185" y="458778"/>
                </a:lnTo>
                <a:lnTo>
                  <a:pt x="2667000" y="444245"/>
                </a:lnTo>
                <a:close/>
              </a:path>
              <a:path w="2938779" h="716280">
                <a:moveTo>
                  <a:pt x="2938272" y="716279"/>
                </a:moveTo>
                <a:lnTo>
                  <a:pt x="2222754" y="533399"/>
                </a:lnTo>
                <a:lnTo>
                  <a:pt x="2222754" y="621613"/>
                </a:lnTo>
                <a:lnTo>
                  <a:pt x="2938272" y="716279"/>
                </a:lnTo>
                <a:close/>
              </a:path>
            </a:pathLst>
          </a:custGeom>
          <a:solidFill>
            <a:srgbClr val="0101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64655" y="1734058"/>
            <a:ext cx="202438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94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Aircraft orders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62%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^  Value of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orders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78%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^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50670"/>
            <a:ext cx="81534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889" y="595365"/>
            <a:ext cx="643382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Airbus Business</a:t>
            </a:r>
            <a:r>
              <a:rPr sz="4000" spc="-75" dirty="0"/>
              <a:t> </a:t>
            </a:r>
            <a:r>
              <a:rPr sz="4000" spc="-5" dirty="0"/>
              <a:t>Structure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89101" y="6854952"/>
            <a:ext cx="57835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Source:</a:t>
            </a:r>
            <a:r>
              <a:rPr sz="1200" i="1" spc="-100" dirty="0">
                <a:latin typeface="Arial"/>
                <a:cs typeface="Arial"/>
              </a:rPr>
              <a:t> </a:t>
            </a:r>
            <a:r>
              <a:rPr sz="1200" i="1" u="sng" spc="-5" dirty="0">
                <a:solidFill>
                  <a:srgbClr val="009A9A"/>
                </a:solidFill>
                <a:latin typeface="Arial"/>
                <a:cs typeface="Arial"/>
                <a:hlinkClick r:id="rId3"/>
              </a:rPr>
              <a:t>www.ec.europa.eu/enterprise/ict/conferences/doc/panel-4-slides_mathieu.ppt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089" y="823963"/>
            <a:ext cx="552894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Airbus SWOT</a:t>
            </a:r>
            <a:r>
              <a:rPr sz="4000" spc="-75" dirty="0"/>
              <a:t> </a:t>
            </a:r>
            <a:r>
              <a:rPr sz="4000" spc="-5" dirty="0"/>
              <a:t>Analysis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19200" y="1828800"/>
            <a:ext cx="7848600" cy="4579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101" y="6854952"/>
            <a:ext cx="57835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Source:</a:t>
            </a:r>
            <a:r>
              <a:rPr sz="1200" i="1" spc="-100" dirty="0">
                <a:latin typeface="Arial"/>
                <a:cs typeface="Arial"/>
              </a:rPr>
              <a:t> </a:t>
            </a:r>
            <a:r>
              <a:rPr sz="1200" i="1" u="sng" spc="-5" dirty="0">
                <a:solidFill>
                  <a:srgbClr val="009A9A"/>
                </a:solidFill>
                <a:latin typeface="Arial"/>
                <a:cs typeface="Arial"/>
                <a:hlinkClick r:id="rId3"/>
              </a:rPr>
              <a:t>www.ec.europa.eu/enterprise/ict/conferences/doc/panel-4-slides_mathieu.ppt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12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889" y="519165"/>
            <a:ext cx="530479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Airbus Cost</a:t>
            </a:r>
            <a:r>
              <a:rPr sz="4000" spc="-70" dirty="0"/>
              <a:t> </a:t>
            </a:r>
            <a:r>
              <a:rPr sz="4000" spc="-5" dirty="0"/>
              <a:t>Structure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901" y="6931152"/>
            <a:ext cx="100711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Source:</a:t>
            </a:r>
            <a:r>
              <a:rPr sz="1200" i="1" spc="-10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EADS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1447800"/>
            <a:ext cx="6781800" cy="512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19400" y="5425464"/>
            <a:ext cx="6019800" cy="1837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b="1" i="1" u="sng" spc="-5" dirty="0" smtClean="0">
                <a:solidFill>
                  <a:srgbClr val="800000"/>
                </a:solidFill>
                <a:latin typeface="Arial"/>
                <a:cs typeface="Arial"/>
              </a:rPr>
              <a:t>Support</a:t>
            </a:r>
            <a:r>
              <a:rPr sz="2000" b="1" i="1" u="sng" spc="-45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i="1" u="sng" spc="-5" dirty="0">
                <a:solidFill>
                  <a:srgbClr val="800000"/>
                </a:solidFill>
                <a:latin typeface="Arial"/>
                <a:cs typeface="Arial"/>
              </a:rPr>
              <a:t>Strategy</a:t>
            </a:r>
            <a:endParaRPr sz="2000" dirty="0">
              <a:latin typeface="Arial"/>
              <a:cs typeface="Arial"/>
            </a:endParaRPr>
          </a:p>
          <a:p>
            <a:pPr marL="355600" marR="601345" indent="-342900">
              <a:lnSpc>
                <a:spcPct val="130000"/>
              </a:lnSpc>
              <a:spcBef>
                <a:spcPts val="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0065"/>
                </a:solidFill>
                <a:latin typeface="Arial"/>
                <a:cs typeface="Arial"/>
              </a:rPr>
              <a:t>Rather than becoming </a:t>
            </a:r>
            <a:r>
              <a:rPr sz="1600" dirty="0">
                <a:solidFill>
                  <a:srgbClr val="000065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000065"/>
                </a:solidFill>
                <a:latin typeface="Arial"/>
                <a:cs typeface="Arial"/>
              </a:rPr>
              <a:t>standalone business unit, building an integrated customer  support can help make Airbus airplanes more attractive.</a:t>
            </a:r>
            <a:endParaRPr sz="1600" dirty="0">
              <a:latin typeface="Arial"/>
              <a:cs typeface="Arial"/>
            </a:endParaRPr>
          </a:p>
          <a:p>
            <a:pPr marL="355600" marR="216535" indent="-342900">
              <a:lnSpc>
                <a:spcPct val="100000"/>
              </a:lnSpc>
              <a:spcBef>
                <a:spcPts val="4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0065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000065"/>
                </a:solidFill>
                <a:latin typeface="Arial"/>
                <a:cs typeface="Arial"/>
              </a:rPr>
              <a:t>create a network of MRO (maintenance, </a:t>
            </a:r>
            <a:r>
              <a:rPr sz="1600" spc="-5" dirty="0">
                <a:solidFill>
                  <a:srgbClr val="000065"/>
                </a:solidFill>
                <a:latin typeface="Arial"/>
                <a:cs typeface="Arial"/>
              </a:rPr>
              <a:t>repair, and overhaul) providers </a:t>
            </a:r>
            <a:r>
              <a:rPr sz="1600" dirty="0">
                <a:solidFill>
                  <a:srgbClr val="000065"/>
                </a:solidFill>
                <a:latin typeface="Arial"/>
                <a:cs typeface="Arial"/>
              </a:rPr>
              <a:t>- </a:t>
            </a:r>
            <a:r>
              <a:rPr sz="1600" spc="-5" dirty="0">
                <a:solidFill>
                  <a:srgbClr val="000065"/>
                </a:solidFill>
                <a:latin typeface="Arial"/>
                <a:cs typeface="Arial"/>
              </a:rPr>
              <a:t>Airbus "e-  solutions" for</a:t>
            </a:r>
            <a:r>
              <a:rPr sz="1600" spc="-6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5"/>
                </a:solidFill>
                <a:latin typeface="Arial"/>
                <a:cs typeface="Arial"/>
              </a:rPr>
              <a:t>maintenance.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743200" y="483275"/>
            <a:ext cx="601980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b="1" i="1" u="sng" spc="-5" dirty="0">
                <a:solidFill>
                  <a:srgbClr val="800000"/>
                </a:solidFill>
                <a:latin typeface="Arial"/>
                <a:cs typeface="Arial"/>
              </a:rPr>
              <a:t>Supply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Airbus announced it would axe more </a:t>
            </a:r>
            <a:r>
              <a:rPr lang="en-US" sz="1600" dirty="0">
                <a:solidFill>
                  <a:srgbClr val="000065"/>
                </a:solidFill>
                <a:latin typeface="Arial"/>
                <a:cs typeface="Arial"/>
              </a:rPr>
              <a:t>than 80% of its supply</a:t>
            </a:r>
            <a:r>
              <a:rPr lang="en-US" sz="1600" spc="-3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65"/>
                </a:solidFill>
                <a:latin typeface="Arial"/>
                <a:cs typeface="Arial"/>
              </a:rPr>
              <a:t>base.</a:t>
            </a:r>
            <a:endParaRPr lang="en-US" sz="1600" dirty="0" smtClean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 smtClean="0">
                <a:solidFill>
                  <a:srgbClr val="000065"/>
                </a:solidFill>
                <a:latin typeface="Arial"/>
                <a:cs typeface="Arial"/>
              </a:rPr>
              <a:t>It </a:t>
            </a: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would reduces the company’s supplier rolls </a:t>
            </a:r>
            <a:r>
              <a:rPr lang="en-US" sz="1600" dirty="0">
                <a:solidFill>
                  <a:srgbClr val="000065"/>
                </a:solidFill>
                <a:latin typeface="Arial"/>
                <a:cs typeface="Arial"/>
              </a:rPr>
              <a:t>from the current 3000 to </a:t>
            </a: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just 500, to reduce  material costs by </a:t>
            </a:r>
            <a:r>
              <a:rPr lang="en-US" sz="1600" dirty="0">
                <a:solidFill>
                  <a:srgbClr val="000065"/>
                </a:solidFill>
                <a:latin typeface="Times New Roman"/>
                <a:cs typeface="Times New Roman"/>
              </a:rPr>
              <a:t>₤</a:t>
            </a:r>
            <a:r>
              <a:rPr lang="en-US" sz="1600" dirty="0">
                <a:solidFill>
                  <a:srgbClr val="000065"/>
                </a:solidFill>
                <a:latin typeface="Arial"/>
                <a:cs typeface="Arial"/>
              </a:rPr>
              <a:t>1 </a:t>
            </a: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billion (US$1.9 billion; S$2.8 billion) over the next three</a:t>
            </a:r>
            <a:r>
              <a:rPr lang="en-US" sz="1600" spc="4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sz="1600" spc="-5" dirty="0" smtClean="0">
                <a:solidFill>
                  <a:srgbClr val="000065"/>
                </a:solidFill>
                <a:latin typeface="Arial"/>
                <a:cs typeface="Arial"/>
              </a:rPr>
              <a:t>years.</a:t>
            </a:r>
            <a:endParaRPr lang="en-US" sz="1600" dirty="0" smtClean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 smtClean="0">
                <a:solidFill>
                  <a:srgbClr val="000065"/>
                </a:solidFill>
                <a:latin typeface="Arial"/>
                <a:cs typeface="Arial"/>
              </a:rPr>
              <a:t>Supplier </a:t>
            </a: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consolidation will also cut administrative costs by an additional </a:t>
            </a:r>
            <a:r>
              <a:rPr lang="en-US" sz="1600" spc="-5" dirty="0">
                <a:solidFill>
                  <a:srgbClr val="000065"/>
                </a:solidFill>
                <a:latin typeface="Times New Roman"/>
                <a:cs typeface="Times New Roman"/>
              </a:rPr>
              <a:t>₤</a:t>
            </a: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235 million  (US$446.5 million; S$665.3</a:t>
            </a:r>
            <a:r>
              <a:rPr lang="en-US" sz="1600" spc="-5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million)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8575" y="2133600"/>
            <a:ext cx="3905250" cy="461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i="1" u="sng" spc="-5" dirty="0">
                <a:solidFill>
                  <a:srgbClr val="800000"/>
                </a:solidFill>
                <a:latin typeface="Arial"/>
                <a:cs typeface="Arial"/>
              </a:rPr>
              <a:t>Innovation</a:t>
            </a:r>
            <a:endParaRPr lang="en-US" sz="2000" dirty="0">
              <a:latin typeface="Arial"/>
              <a:cs typeface="Arial"/>
            </a:endParaRPr>
          </a:p>
          <a:p>
            <a:pPr marL="355600" marR="695960" indent="-342900">
              <a:lnSpc>
                <a:spcPct val="1300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Align strategic vision and innovation goals with implementation of throughout the  organization, focusing on collaboration both vertically and</a:t>
            </a:r>
            <a:r>
              <a:rPr lang="en-US" sz="1600" spc="-1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horizontally</a:t>
            </a:r>
            <a:r>
              <a:rPr lang="en-US" sz="1600" spc="-5" dirty="0" smtClean="0">
                <a:solidFill>
                  <a:srgbClr val="000065"/>
                </a:solidFill>
                <a:latin typeface="Arial"/>
                <a:cs typeface="Arial"/>
              </a:rPr>
              <a:t>.</a:t>
            </a:r>
            <a:endParaRPr lang="en-US" sz="1600" dirty="0">
              <a:latin typeface="Times New Roman"/>
              <a:cs typeface="Times New Roman"/>
            </a:endParaRPr>
          </a:p>
          <a:p>
            <a:pPr marL="355600" marR="881380" indent="-342900">
              <a:lnSpc>
                <a:spcPct val="13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Managing boundaries enables collaboration across organizations, establishing  structures and processes regarding governance, operations and</a:t>
            </a:r>
            <a:r>
              <a:rPr lang="en-US" sz="1600" spc="1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lang="en-US" sz="1600" spc="-5" dirty="0" smtClean="0">
                <a:solidFill>
                  <a:srgbClr val="000065"/>
                </a:solidFill>
                <a:latin typeface="Arial"/>
                <a:cs typeface="Arial"/>
              </a:rPr>
              <a:t>technology.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667000"/>
            <a:ext cx="3048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i="1" u="sng" spc="-5" dirty="0">
                <a:solidFill>
                  <a:srgbClr val="800000"/>
                </a:solidFill>
                <a:latin typeface="Arial"/>
                <a:cs typeface="Arial"/>
              </a:rPr>
              <a:t>Customer</a:t>
            </a:r>
            <a:endParaRPr lang="en-US" sz="2000" dirty="0">
              <a:latin typeface="Arial"/>
              <a:cs typeface="Arial"/>
            </a:endParaRPr>
          </a:p>
          <a:p>
            <a:pPr marL="355600" marR="623570" indent="-342900">
              <a:lnSpc>
                <a:spcPct val="150300"/>
              </a:lnSpc>
              <a:spcBef>
                <a:spcPts val="4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Establish stable relationships with all </a:t>
            </a:r>
            <a:r>
              <a:rPr lang="en-US" sz="1600" dirty="0">
                <a:solidFill>
                  <a:srgbClr val="000065"/>
                </a:solidFill>
                <a:latin typeface="Arial"/>
                <a:cs typeface="Arial"/>
              </a:rPr>
              <a:t>customers, from the </a:t>
            </a: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biggest </a:t>
            </a:r>
            <a:r>
              <a:rPr lang="en-US" sz="1600" dirty="0">
                <a:solidFill>
                  <a:srgbClr val="000065"/>
                </a:solidFill>
                <a:latin typeface="Arial"/>
                <a:cs typeface="Arial"/>
              </a:rPr>
              <a:t>to the smallest,  </a:t>
            </a:r>
            <a:r>
              <a:rPr lang="en-US" sz="1600" spc="-5" dirty="0">
                <a:solidFill>
                  <a:srgbClr val="000065"/>
                </a:solidFill>
                <a:latin typeface="Arial"/>
                <a:cs typeface="Arial"/>
              </a:rPr>
              <a:t>from major airlines to regional airlines and start-ups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Quad Arrow 11"/>
          <p:cNvSpPr/>
          <p:nvPr/>
        </p:nvSpPr>
        <p:spPr>
          <a:xfrm>
            <a:off x="3581400" y="2523768"/>
            <a:ext cx="4038600" cy="290169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STRATEGY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1393</Words>
  <Application>Microsoft Office PowerPoint</Application>
  <PresentationFormat>Custom</PresentationFormat>
  <Paragraphs>325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Company Background</vt:lpstr>
      <vt:lpstr>Airbus Worldwide Presence</vt:lpstr>
      <vt:lpstr>Mission, Vision &amp; Values</vt:lpstr>
      <vt:lpstr>Airbus Results</vt:lpstr>
      <vt:lpstr>Airbus Business Structure</vt:lpstr>
      <vt:lpstr>Airbus SWOT Analysis</vt:lpstr>
      <vt:lpstr>Airbus Cost Structure</vt:lpstr>
      <vt:lpstr>PowerPoint Presentation</vt:lpstr>
      <vt:lpstr>Strategy Map</vt:lpstr>
      <vt:lpstr>Strategy Map (cont.)</vt:lpstr>
      <vt:lpstr>Strategy Map (cont.)</vt:lpstr>
      <vt:lpstr>Strategy Map (cont.)</vt:lpstr>
      <vt:lpstr>Strategy Map (cont.)</vt:lpstr>
      <vt:lpstr>Balanced Scorecard</vt:lpstr>
      <vt:lpstr>BSC - THE LEARNING AND GROWTH PERSPECTIVE</vt:lpstr>
      <vt:lpstr>BSC - THE INTERNAL BUSINESS PROCESS PERSPECTIVE</vt:lpstr>
      <vt:lpstr>BSC - THE CUSTOMER PERSPECTIVE</vt:lpstr>
      <vt:lpstr>BSC - THE FINANCIAL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K6226 Assignment_Airbus_Final.ppt</dc:title>
  <dc:creator>jalim</dc:creator>
  <cp:lastModifiedBy>DHANNE</cp:lastModifiedBy>
  <cp:revision>31</cp:revision>
  <dcterms:created xsi:type="dcterms:W3CDTF">2016-02-20T01:42:38Z</dcterms:created>
  <dcterms:modified xsi:type="dcterms:W3CDTF">2016-02-24T21:06:29Z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2008-03-19T00:00:00Z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2016-02-20T00:00:00Z</vt:filetime>
  </property>
</Properties>
</file>