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5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296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59952-1DEB-43F5-B5C3-14CE3371DDFB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995B4A01-4A80-4297-B345-C0ADD18B59A7}">
      <dgm:prSet phldrT="[Text]"/>
      <dgm:spPr/>
      <dgm:t>
        <a:bodyPr/>
        <a:lstStyle/>
        <a:p>
          <a:r>
            <a:rPr lang="id-ID" dirty="0" smtClean="0"/>
            <a:t>UNFREEZE</a:t>
          </a:r>
          <a:endParaRPr lang="id-ID" dirty="0"/>
        </a:p>
      </dgm:t>
    </dgm:pt>
    <dgm:pt modelId="{665C4711-D0D6-4F99-835A-21BCB28ECABB}" type="parTrans" cxnId="{B622511A-24E7-4BE0-A9D6-BE30230A5E1C}">
      <dgm:prSet/>
      <dgm:spPr/>
      <dgm:t>
        <a:bodyPr/>
        <a:lstStyle/>
        <a:p>
          <a:endParaRPr lang="id-ID"/>
        </a:p>
      </dgm:t>
    </dgm:pt>
    <dgm:pt modelId="{71922A19-76CB-44D5-8972-45A2D8C1FFBB}" type="sibTrans" cxnId="{B622511A-24E7-4BE0-A9D6-BE30230A5E1C}">
      <dgm:prSet/>
      <dgm:spPr/>
      <dgm:t>
        <a:bodyPr/>
        <a:lstStyle/>
        <a:p>
          <a:endParaRPr lang="id-ID"/>
        </a:p>
      </dgm:t>
    </dgm:pt>
    <dgm:pt modelId="{40E99C33-2D0D-47B3-84EA-ABB4F313A8BE}">
      <dgm:prSet phldrT="[Text]"/>
      <dgm:spPr/>
      <dgm:t>
        <a:bodyPr/>
        <a:lstStyle/>
        <a:p>
          <a:r>
            <a:rPr lang="id-ID" dirty="0" smtClean="0"/>
            <a:t>MOVE</a:t>
          </a:r>
          <a:endParaRPr lang="id-ID" dirty="0"/>
        </a:p>
      </dgm:t>
    </dgm:pt>
    <dgm:pt modelId="{8D6B5DA0-B749-4B3E-8CD5-8B6B9A394339}" type="parTrans" cxnId="{B7AC8B6C-DFB3-4D43-86A5-58902CF51F98}">
      <dgm:prSet/>
      <dgm:spPr/>
      <dgm:t>
        <a:bodyPr/>
        <a:lstStyle/>
        <a:p>
          <a:endParaRPr lang="id-ID"/>
        </a:p>
      </dgm:t>
    </dgm:pt>
    <dgm:pt modelId="{DDE61F0D-D70D-4384-86F4-17E67803246F}" type="sibTrans" cxnId="{B7AC8B6C-DFB3-4D43-86A5-58902CF51F98}">
      <dgm:prSet/>
      <dgm:spPr/>
      <dgm:t>
        <a:bodyPr/>
        <a:lstStyle/>
        <a:p>
          <a:endParaRPr lang="id-ID"/>
        </a:p>
      </dgm:t>
    </dgm:pt>
    <dgm:pt modelId="{89A5B772-E6A8-41F2-990C-103BBA6768FC}">
      <dgm:prSet phldrT="[Text]"/>
      <dgm:spPr/>
      <dgm:t>
        <a:bodyPr/>
        <a:lstStyle/>
        <a:p>
          <a:r>
            <a:rPr lang="id-ID" dirty="0" smtClean="0"/>
            <a:t>REFREEZE</a:t>
          </a:r>
          <a:endParaRPr lang="id-ID" dirty="0"/>
        </a:p>
      </dgm:t>
    </dgm:pt>
    <dgm:pt modelId="{30B71457-0FD4-465E-B966-52ED28700D36}" type="parTrans" cxnId="{175BCC58-5F9C-40A9-9091-4D2DB7C2601F}">
      <dgm:prSet/>
      <dgm:spPr/>
      <dgm:t>
        <a:bodyPr/>
        <a:lstStyle/>
        <a:p>
          <a:endParaRPr lang="id-ID"/>
        </a:p>
      </dgm:t>
    </dgm:pt>
    <dgm:pt modelId="{D224EB8B-A305-49B9-832B-EBD8586954BA}" type="sibTrans" cxnId="{175BCC58-5F9C-40A9-9091-4D2DB7C2601F}">
      <dgm:prSet/>
      <dgm:spPr/>
      <dgm:t>
        <a:bodyPr/>
        <a:lstStyle/>
        <a:p>
          <a:endParaRPr lang="id-ID"/>
        </a:p>
      </dgm:t>
    </dgm:pt>
    <dgm:pt modelId="{49D581AD-6553-4F0A-9755-0E9339198F82}" type="pres">
      <dgm:prSet presAssocID="{CEB59952-1DEB-43F5-B5C3-14CE3371DDFB}" presName="Name0" presStyleCnt="0">
        <dgm:presLayoutVars>
          <dgm:dir/>
          <dgm:resizeHandles val="exact"/>
        </dgm:presLayoutVars>
      </dgm:prSet>
      <dgm:spPr/>
    </dgm:pt>
    <dgm:pt modelId="{AFFB9D5E-E5EF-4A40-B898-E5ED4FD30C2C}" type="pres">
      <dgm:prSet presAssocID="{995B4A01-4A80-4297-B345-C0ADD18B59A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FACAFCE-5028-495E-8F4D-57EAE3BD0521}" type="pres">
      <dgm:prSet presAssocID="{71922A19-76CB-44D5-8972-45A2D8C1FFBB}" presName="sibTrans" presStyleLbl="sibTrans2D1" presStyleIdx="0" presStyleCnt="2"/>
      <dgm:spPr/>
    </dgm:pt>
    <dgm:pt modelId="{3BC2DDB3-B53D-4984-B5AD-25ED65E77690}" type="pres">
      <dgm:prSet presAssocID="{71922A19-76CB-44D5-8972-45A2D8C1FFBB}" presName="connectorText" presStyleLbl="sibTrans2D1" presStyleIdx="0" presStyleCnt="2"/>
      <dgm:spPr/>
    </dgm:pt>
    <dgm:pt modelId="{F630CFA2-60A6-4DB7-A4AC-29E0C0D86E82}" type="pres">
      <dgm:prSet presAssocID="{40E99C33-2D0D-47B3-84EA-ABB4F313A8BE}" presName="node" presStyleLbl="node1" presStyleIdx="1" presStyleCnt="3">
        <dgm:presLayoutVars>
          <dgm:bulletEnabled val="1"/>
        </dgm:presLayoutVars>
      </dgm:prSet>
      <dgm:spPr/>
    </dgm:pt>
    <dgm:pt modelId="{805729C1-040F-4946-B07E-776659AFB1F4}" type="pres">
      <dgm:prSet presAssocID="{DDE61F0D-D70D-4384-86F4-17E67803246F}" presName="sibTrans" presStyleLbl="sibTrans2D1" presStyleIdx="1" presStyleCnt="2"/>
      <dgm:spPr/>
    </dgm:pt>
    <dgm:pt modelId="{93642338-83CE-4982-B206-6BCFBFAF20FE}" type="pres">
      <dgm:prSet presAssocID="{DDE61F0D-D70D-4384-86F4-17E67803246F}" presName="connectorText" presStyleLbl="sibTrans2D1" presStyleIdx="1" presStyleCnt="2"/>
      <dgm:spPr/>
    </dgm:pt>
    <dgm:pt modelId="{50934C6D-7963-47DE-B89D-0FCCC4373F79}" type="pres">
      <dgm:prSet presAssocID="{89A5B772-E6A8-41F2-990C-103BBA6768F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2443327-6D0D-43C1-9140-497C7825DE27}" type="presOf" srcId="{995B4A01-4A80-4297-B345-C0ADD18B59A7}" destId="{AFFB9D5E-E5EF-4A40-B898-E5ED4FD30C2C}" srcOrd="0" destOrd="0" presId="urn:microsoft.com/office/officeart/2005/8/layout/process1"/>
    <dgm:cxn modelId="{7F9D618E-56DF-4596-AAA5-B08CAC45EF1F}" type="presOf" srcId="{DDE61F0D-D70D-4384-86F4-17E67803246F}" destId="{805729C1-040F-4946-B07E-776659AFB1F4}" srcOrd="0" destOrd="0" presId="urn:microsoft.com/office/officeart/2005/8/layout/process1"/>
    <dgm:cxn modelId="{175BCC58-5F9C-40A9-9091-4D2DB7C2601F}" srcId="{CEB59952-1DEB-43F5-B5C3-14CE3371DDFB}" destId="{89A5B772-E6A8-41F2-990C-103BBA6768FC}" srcOrd="2" destOrd="0" parTransId="{30B71457-0FD4-465E-B966-52ED28700D36}" sibTransId="{D224EB8B-A305-49B9-832B-EBD8586954BA}"/>
    <dgm:cxn modelId="{B7AC8B6C-DFB3-4D43-86A5-58902CF51F98}" srcId="{CEB59952-1DEB-43F5-B5C3-14CE3371DDFB}" destId="{40E99C33-2D0D-47B3-84EA-ABB4F313A8BE}" srcOrd="1" destOrd="0" parTransId="{8D6B5DA0-B749-4B3E-8CD5-8B6B9A394339}" sibTransId="{DDE61F0D-D70D-4384-86F4-17E67803246F}"/>
    <dgm:cxn modelId="{68128989-9494-45EB-A5E9-9C71F966E3BF}" type="presOf" srcId="{40E99C33-2D0D-47B3-84EA-ABB4F313A8BE}" destId="{F630CFA2-60A6-4DB7-A4AC-29E0C0D86E82}" srcOrd="0" destOrd="0" presId="urn:microsoft.com/office/officeart/2005/8/layout/process1"/>
    <dgm:cxn modelId="{E677A4BD-D567-4825-A126-8AFEB4DA3607}" type="presOf" srcId="{71922A19-76CB-44D5-8972-45A2D8C1FFBB}" destId="{9FACAFCE-5028-495E-8F4D-57EAE3BD0521}" srcOrd="0" destOrd="0" presId="urn:microsoft.com/office/officeart/2005/8/layout/process1"/>
    <dgm:cxn modelId="{F0B2B5C3-314E-4562-AEFF-18E607924250}" type="presOf" srcId="{CEB59952-1DEB-43F5-B5C3-14CE3371DDFB}" destId="{49D581AD-6553-4F0A-9755-0E9339198F82}" srcOrd="0" destOrd="0" presId="urn:microsoft.com/office/officeart/2005/8/layout/process1"/>
    <dgm:cxn modelId="{C2D1607D-2099-4DE3-A996-785E0C2B126F}" type="presOf" srcId="{DDE61F0D-D70D-4384-86F4-17E67803246F}" destId="{93642338-83CE-4982-B206-6BCFBFAF20FE}" srcOrd="1" destOrd="0" presId="urn:microsoft.com/office/officeart/2005/8/layout/process1"/>
    <dgm:cxn modelId="{B622511A-24E7-4BE0-A9D6-BE30230A5E1C}" srcId="{CEB59952-1DEB-43F5-B5C3-14CE3371DDFB}" destId="{995B4A01-4A80-4297-B345-C0ADD18B59A7}" srcOrd="0" destOrd="0" parTransId="{665C4711-D0D6-4F99-835A-21BCB28ECABB}" sibTransId="{71922A19-76CB-44D5-8972-45A2D8C1FFBB}"/>
    <dgm:cxn modelId="{300A5E9C-BE20-497A-A122-056D3B3C7195}" type="presOf" srcId="{71922A19-76CB-44D5-8972-45A2D8C1FFBB}" destId="{3BC2DDB3-B53D-4984-B5AD-25ED65E77690}" srcOrd="1" destOrd="0" presId="urn:microsoft.com/office/officeart/2005/8/layout/process1"/>
    <dgm:cxn modelId="{0D6B0CFF-777A-4519-8399-480544D96D33}" type="presOf" srcId="{89A5B772-E6A8-41F2-990C-103BBA6768FC}" destId="{50934C6D-7963-47DE-B89D-0FCCC4373F79}" srcOrd="0" destOrd="0" presId="urn:microsoft.com/office/officeart/2005/8/layout/process1"/>
    <dgm:cxn modelId="{F2D71EAB-4B34-4F8B-9F6E-7359E5668D9D}" type="presParOf" srcId="{49D581AD-6553-4F0A-9755-0E9339198F82}" destId="{AFFB9D5E-E5EF-4A40-B898-E5ED4FD30C2C}" srcOrd="0" destOrd="0" presId="urn:microsoft.com/office/officeart/2005/8/layout/process1"/>
    <dgm:cxn modelId="{3E3F23F6-5889-4726-9300-62756818D36E}" type="presParOf" srcId="{49D581AD-6553-4F0A-9755-0E9339198F82}" destId="{9FACAFCE-5028-495E-8F4D-57EAE3BD0521}" srcOrd="1" destOrd="0" presId="urn:microsoft.com/office/officeart/2005/8/layout/process1"/>
    <dgm:cxn modelId="{1F8D59BC-06AD-4246-AF20-DC887EB4F6E2}" type="presParOf" srcId="{9FACAFCE-5028-495E-8F4D-57EAE3BD0521}" destId="{3BC2DDB3-B53D-4984-B5AD-25ED65E77690}" srcOrd="0" destOrd="0" presId="urn:microsoft.com/office/officeart/2005/8/layout/process1"/>
    <dgm:cxn modelId="{BEF8E8E7-1A3A-4C86-B3F7-AB26E271ADD0}" type="presParOf" srcId="{49D581AD-6553-4F0A-9755-0E9339198F82}" destId="{F630CFA2-60A6-4DB7-A4AC-29E0C0D86E82}" srcOrd="2" destOrd="0" presId="urn:microsoft.com/office/officeart/2005/8/layout/process1"/>
    <dgm:cxn modelId="{70CFEE6C-7E1F-4946-8B56-693B52B8577E}" type="presParOf" srcId="{49D581AD-6553-4F0A-9755-0E9339198F82}" destId="{805729C1-040F-4946-B07E-776659AFB1F4}" srcOrd="3" destOrd="0" presId="urn:microsoft.com/office/officeart/2005/8/layout/process1"/>
    <dgm:cxn modelId="{DE75F262-6E6E-4719-8843-F0067EC4FD86}" type="presParOf" srcId="{805729C1-040F-4946-B07E-776659AFB1F4}" destId="{93642338-83CE-4982-B206-6BCFBFAF20FE}" srcOrd="0" destOrd="0" presId="urn:microsoft.com/office/officeart/2005/8/layout/process1"/>
    <dgm:cxn modelId="{C5CEB9D7-A452-4E71-BF04-36743A33A160}" type="presParOf" srcId="{49D581AD-6553-4F0A-9755-0E9339198F82}" destId="{50934C6D-7963-47DE-B89D-0FCCC4373F7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B9D5E-E5EF-4A40-B898-E5ED4FD30C2C}">
      <dsp:nvSpPr>
        <dsp:cNvPr id="0" name=""/>
        <dsp:cNvSpPr/>
      </dsp:nvSpPr>
      <dsp:spPr>
        <a:xfrm>
          <a:off x="7143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UNFREEZE</a:t>
          </a:r>
          <a:endParaRPr lang="id-ID" sz="3300" kern="1200" dirty="0"/>
        </a:p>
      </dsp:txBody>
      <dsp:txXfrm>
        <a:off x="44665" y="2106299"/>
        <a:ext cx="2060143" cy="1206068"/>
      </dsp:txXfrm>
    </dsp:sp>
    <dsp:sp modelId="{9FACAFCE-5028-495E-8F4D-57EAE3BD0521}">
      <dsp:nvSpPr>
        <dsp:cNvPr id="0" name=""/>
        <dsp:cNvSpPr/>
      </dsp:nvSpPr>
      <dsp:spPr>
        <a:xfrm>
          <a:off x="2355850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200" kern="1200"/>
        </a:p>
      </dsp:txBody>
      <dsp:txXfrm>
        <a:off x="2355850" y="2550475"/>
        <a:ext cx="316861" cy="317716"/>
      </dsp:txXfrm>
    </dsp:sp>
    <dsp:sp modelId="{F630CFA2-60A6-4DB7-A4AC-29E0C0D86E82}">
      <dsp:nvSpPr>
        <dsp:cNvPr id="0" name=""/>
        <dsp:cNvSpPr/>
      </dsp:nvSpPr>
      <dsp:spPr>
        <a:xfrm>
          <a:off x="2996406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MOVE</a:t>
          </a:r>
          <a:endParaRPr lang="id-ID" sz="3300" kern="1200" dirty="0"/>
        </a:p>
      </dsp:txBody>
      <dsp:txXfrm>
        <a:off x="3033928" y="2106299"/>
        <a:ext cx="2060143" cy="1206068"/>
      </dsp:txXfrm>
    </dsp:sp>
    <dsp:sp modelId="{805729C1-040F-4946-B07E-776659AFB1F4}">
      <dsp:nvSpPr>
        <dsp:cNvPr id="0" name=""/>
        <dsp:cNvSpPr/>
      </dsp:nvSpPr>
      <dsp:spPr>
        <a:xfrm>
          <a:off x="5345112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200" kern="1200"/>
        </a:p>
      </dsp:txBody>
      <dsp:txXfrm>
        <a:off x="5345112" y="2550475"/>
        <a:ext cx="316861" cy="317716"/>
      </dsp:txXfrm>
    </dsp:sp>
    <dsp:sp modelId="{50934C6D-7963-47DE-B89D-0FCCC4373F79}">
      <dsp:nvSpPr>
        <dsp:cNvPr id="0" name=""/>
        <dsp:cNvSpPr/>
      </dsp:nvSpPr>
      <dsp:spPr>
        <a:xfrm>
          <a:off x="5985668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REFREEZE</a:t>
          </a:r>
          <a:endParaRPr lang="id-ID" sz="3300" kern="1200" dirty="0"/>
        </a:p>
      </dsp:txBody>
      <dsp:txXfrm>
        <a:off x="6023190" y="2106299"/>
        <a:ext cx="2060143" cy="1206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CCD6-4744-46D2-A38E-D805BE8CAD2F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719B-928A-4130-8FE5-8E7BAB5D55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784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CCD6-4744-46D2-A38E-D805BE8CAD2F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719B-928A-4130-8FE5-8E7BAB5D55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464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CCD6-4744-46D2-A38E-D805BE8CAD2F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719B-928A-4130-8FE5-8E7BAB5D55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945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CCD6-4744-46D2-A38E-D805BE8CAD2F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719B-928A-4130-8FE5-8E7BAB5D55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333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CCD6-4744-46D2-A38E-D805BE8CAD2F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719B-928A-4130-8FE5-8E7BAB5D55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3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CCD6-4744-46D2-A38E-D805BE8CAD2F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719B-928A-4130-8FE5-8E7BAB5D55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741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CCD6-4744-46D2-A38E-D805BE8CAD2F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719B-928A-4130-8FE5-8E7BAB5D55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446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CCD6-4744-46D2-A38E-D805BE8CAD2F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719B-928A-4130-8FE5-8E7BAB5D55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507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CCD6-4744-46D2-A38E-D805BE8CAD2F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719B-928A-4130-8FE5-8E7BAB5D55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935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CCD6-4744-46D2-A38E-D805BE8CAD2F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719B-928A-4130-8FE5-8E7BAB5D55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824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CCD6-4744-46D2-A38E-D805BE8CAD2F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719B-928A-4130-8FE5-8E7BAB5D55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305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1CCD6-4744-46D2-A38E-D805BE8CAD2F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A719B-928A-4130-8FE5-8E7BAB5D55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500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/>
              <a:t>Kode MK : BM63S4</a:t>
            </a:r>
            <a:br>
              <a:rPr lang="id-ID" b="1" dirty="0" smtClean="0"/>
            </a:br>
            <a:r>
              <a:rPr lang="id-ID" b="1" dirty="0" smtClean="0"/>
              <a:t>Kelas: MB-38-HTCD2-A</a:t>
            </a:r>
          </a:p>
          <a:p>
            <a:r>
              <a:rPr lang="id-ID" b="1" dirty="0" smtClean="0"/>
              <a:t>Ruang:  </a:t>
            </a:r>
            <a:r>
              <a:rPr lang="id-ID" b="1" dirty="0"/>
              <a:t>EB2.03.05 (D2E)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</a:rPr>
              <a:t>WEEK-13 </a:t>
            </a:r>
            <a:r>
              <a:rPr lang="id-ID" sz="3200" b="1" dirty="0" smtClean="0">
                <a:solidFill>
                  <a:schemeClr val="bg1"/>
                </a:solidFill>
              </a:rPr>
              <a:t/>
            </a:r>
            <a:br>
              <a:rPr lang="id-ID" sz="3200" b="1" dirty="0" smtClean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Adoption of Changes and </a:t>
            </a:r>
            <a:r>
              <a:rPr lang="en-US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Follow-up</a:t>
            </a:r>
            <a:r>
              <a:rPr lang="id-ID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id-ID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id-ID" sz="3200" b="1" dirty="0" smtClean="0">
                <a:solidFill>
                  <a:schemeClr val="bg1"/>
                </a:solidFill>
              </a:rPr>
              <a:t>20</a:t>
            </a:r>
            <a:r>
              <a:rPr lang="id-ID" sz="3200" b="1" dirty="0" smtClean="0">
                <a:solidFill>
                  <a:schemeClr val="bg1"/>
                </a:solidFill>
              </a:rPr>
              <a:t> Apr </a:t>
            </a:r>
            <a:r>
              <a:rPr lang="id-ID" sz="3200" b="1" dirty="0" smtClean="0">
                <a:solidFill>
                  <a:schemeClr val="bg1"/>
                </a:solidFill>
              </a:rPr>
              <a:t>17</a:t>
            </a:r>
            <a:r>
              <a:rPr lang="id-ID" sz="3200" dirty="0" smtClean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/>
            </a:r>
            <a:br>
              <a:rPr lang="id-ID" sz="3200" b="1" dirty="0" smtClean="0">
                <a:solidFill>
                  <a:schemeClr val="bg1"/>
                </a:solidFill>
              </a:rPr>
            </a:br>
            <a:endParaRPr lang="id-ID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6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CONTINUING ATTENTION TO CHANGE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</a:t>
            </a:r>
            <a:r>
              <a:rPr lang="en-US" dirty="0" smtClean="0"/>
              <a:t>n </a:t>
            </a:r>
            <a:r>
              <a:rPr lang="en-US" dirty="0"/>
              <a:t>executive </a:t>
            </a:r>
            <a:r>
              <a:rPr lang="en-US" dirty="0" smtClean="0"/>
              <a:t>steering</a:t>
            </a:r>
            <a:r>
              <a:rPr lang="id-ID" dirty="0" smtClean="0"/>
              <a:t> </a:t>
            </a:r>
            <a:r>
              <a:rPr lang="en-US" dirty="0" smtClean="0"/>
              <a:t>committee</a:t>
            </a:r>
            <a:r>
              <a:rPr lang="en-US" dirty="0"/>
              <a:t>, will be important in ensuring that major changes </a:t>
            </a:r>
            <a:r>
              <a:rPr lang="en-US" dirty="0" smtClean="0"/>
              <a:t>are</a:t>
            </a:r>
            <a:r>
              <a:rPr lang="id-ID" dirty="0" smtClean="0"/>
              <a:t> adopted systemwide</a:t>
            </a:r>
          </a:p>
          <a:p>
            <a:r>
              <a:rPr lang="id-ID" dirty="0"/>
              <a:t>H</a:t>
            </a:r>
            <a:r>
              <a:rPr lang="id-ID" dirty="0" smtClean="0"/>
              <a:t>aving measurement </a:t>
            </a:r>
            <a:r>
              <a:rPr lang="en-US" dirty="0" smtClean="0"/>
              <a:t>systems</a:t>
            </a:r>
            <a:r>
              <a:rPr lang="id-ID" dirty="0" smtClean="0"/>
              <a:t> (evaluation)</a:t>
            </a:r>
            <a:r>
              <a:rPr lang="en-US" dirty="0" smtClean="0"/>
              <a:t> </a:t>
            </a:r>
            <a:r>
              <a:rPr lang="en-US" dirty="0"/>
              <a:t>in place </a:t>
            </a:r>
            <a:endParaRPr lang="id-ID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track progress of the change will help in the </a:t>
            </a:r>
            <a:r>
              <a:rPr lang="en-US" dirty="0" smtClean="0"/>
              <a:t>Adoption</a:t>
            </a:r>
            <a:r>
              <a:rPr lang="id-ID" dirty="0" smtClean="0"/>
              <a:t> phase</a:t>
            </a:r>
          </a:p>
          <a:p>
            <a:r>
              <a:rPr lang="en-US" dirty="0"/>
              <a:t>Focus on continued communication throughout the </a:t>
            </a:r>
            <a:r>
              <a:rPr lang="en-US" dirty="0" smtClean="0"/>
              <a:t>organization</a:t>
            </a:r>
            <a:endParaRPr lang="id-ID" dirty="0" smtClean="0"/>
          </a:p>
          <a:p>
            <a:r>
              <a:rPr lang="id-ID" dirty="0" smtClean="0"/>
              <a:t>P</a:t>
            </a:r>
            <a:r>
              <a:rPr lang="en-US" dirty="0" err="1" smtClean="0"/>
              <a:t>rotect</a:t>
            </a:r>
            <a:r>
              <a:rPr lang="en-US" dirty="0" smtClean="0"/>
              <a:t> </a:t>
            </a:r>
            <a:r>
              <a:rPr lang="en-US" dirty="0"/>
              <a:t>against the “not invented/born here</a:t>
            </a:r>
            <a:r>
              <a:rPr lang="en-US" dirty="0" smtClean="0"/>
              <a:t>”</a:t>
            </a:r>
            <a:r>
              <a:rPr lang="id-ID" dirty="0" smtClean="0"/>
              <a:t> syndrome.</a:t>
            </a:r>
          </a:p>
          <a:p>
            <a:r>
              <a:rPr lang="id-ID" dirty="0" smtClean="0"/>
              <a:t>Getting </a:t>
            </a:r>
            <a:r>
              <a:rPr lang="en-US" dirty="0" smtClean="0"/>
              <a:t>rid </a:t>
            </a:r>
            <a:r>
              <a:rPr lang="en-US" dirty="0"/>
              <a:t>of the old system will protect against reversion to that system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2060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ADOPTION REQUIRES JOINT PLANNING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Adoption phase requires joint </a:t>
            </a:r>
            <a:r>
              <a:rPr lang="id-ID" dirty="0" smtClean="0"/>
              <a:t>planning </a:t>
            </a:r>
            <a:r>
              <a:rPr lang="en-US" dirty="0" smtClean="0"/>
              <a:t>between </a:t>
            </a:r>
            <a:r>
              <a:rPr lang="en-US" dirty="0"/>
              <a:t>the process owner(s) and the OD </a:t>
            </a:r>
            <a:r>
              <a:rPr lang="en-US" dirty="0" smtClean="0"/>
              <a:t>professional</a:t>
            </a:r>
            <a:endParaRPr lang="id-ID" dirty="0" smtClean="0"/>
          </a:p>
          <a:p>
            <a:r>
              <a:rPr lang="id-ID" dirty="0"/>
              <a:t>This </a:t>
            </a:r>
            <a:r>
              <a:rPr lang="id-ID" dirty="0" smtClean="0"/>
              <a:t>type </a:t>
            </a:r>
            <a:r>
              <a:rPr lang="en-US" dirty="0" smtClean="0"/>
              <a:t>of </a:t>
            </a:r>
            <a:r>
              <a:rPr lang="en-US" dirty="0"/>
              <a:t>mutual interaction and support ideally has been present </a:t>
            </a:r>
            <a:r>
              <a:rPr lang="en-US" dirty="0" smtClean="0"/>
              <a:t>throughout</a:t>
            </a:r>
            <a:r>
              <a:rPr lang="id-ID" dirty="0" smtClean="0"/>
              <a:t> the </a:t>
            </a:r>
            <a:r>
              <a:rPr lang="id-ID" dirty="0"/>
              <a:t>OD </a:t>
            </a:r>
            <a:r>
              <a:rPr lang="id-ID" dirty="0" smtClean="0"/>
              <a:t>process.</a:t>
            </a:r>
          </a:p>
          <a:p>
            <a:r>
              <a:rPr lang="en-US" dirty="0"/>
              <a:t>If data from the </a:t>
            </a:r>
            <a:r>
              <a:rPr lang="en-US" dirty="0" smtClean="0"/>
              <a:t>Evaluation</a:t>
            </a:r>
            <a:r>
              <a:rPr lang="id-ID" dirty="0" smtClean="0"/>
              <a:t> </a:t>
            </a:r>
            <a:r>
              <a:rPr lang="en-US" dirty="0" smtClean="0"/>
              <a:t>phase </a:t>
            </a:r>
            <a:r>
              <a:rPr lang="en-US" dirty="0"/>
              <a:t>identify that the implementation has not been successful, then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Adoption </a:t>
            </a:r>
            <a:r>
              <a:rPr lang="en-US" dirty="0"/>
              <a:t>phase should be skipped and the ODP cycle begun again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8018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FACTORS INFLUENCING THE ADOPTION PROCESS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Five Key Features of OD </a:t>
            </a:r>
            <a:r>
              <a:rPr lang="en-US" b="1" dirty="0" smtClean="0"/>
              <a:t>Interventions</a:t>
            </a:r>
            <a:r>
              <a:rPr lang="id-ID" b="1" dirty="0"/>
              <a:t> </a:t>
            </a:r>
            <a:r>
              <a:rPr lang="id-ID" b="1" dirty="0" smtClean="0"/>
              <a:t>(</a:t>
            </a:r>
            <a:r>
              <a:rPr lang="id-ID" dirty="0"/>
              <a:t>Cummings and </a:t>
            </a:r>
            <a:r>
              <a:rPr lang="id-ID" dirty="0" smtClean="0"/>
              <a:t>Worley, 2005):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Goal Specificity (</a:t>
            </a:r>
            <a:r>
              <a:rPr lang="en-US" dirty="0">
                <a:latin typeface="Sabon-Roman"/>
              </a:rPr>
              <a:t>set specific goals to reach the </a:t>
            </a:r>
            <a:r>
              <a:rPr lang="en-US" dirty="0" smtClean="0">
                <a:latin typeface="Sabon-Roman"/>
              </a:rPr>
              <a:t>desired</a:t>
            </a:r>
            <a:r>
              <a:rPr lang="id-ID" dirty="0" smtClean="0">
                <a:latin typeface="Sabon-Roman"/>
              </a:rPr>
              <a:t> outcomes)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Programmability</a:t>
            </a:r>
            <a:r>
              <a:rPr lang="en-US" dirty="0" smtClean="0">
                <a:latin typeface="Sabon-Roman"/>
              </a:rPr>
              <a:t> </a:t>
            </a:r>
            <a:r>
              <a:rPr lang="id-ID" dirty="0" smtClean="0">
                <a:latin typeface="Sabon-Roman"/>
              </a:rPr>
              <a:t>(</a:t>
            </a:r>
            <a:r>
              <a:rPr lang="en-US" dirty="0"/>
              <a:t>the degree to which the changes can be </a:t>
            </a:r>
            <a:r>
              <a:rPr lang="en-US" dirty="0" smtClean="0"/>
              <a:t>programmed</a:t>
            </a:r>
            <a:r>
              <a:rPr lang="id-ID" dirty="0" smtClean="0"/>
              <a:t>)</a:t>
            </a:r>
            <a:endParaRPr lang="id-ID" dirty="0" smtClean="0">
              <a:latin typeface="Sabon-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L</a:t>
            </a:r>
            <a:r>
              <a:rPr lang="en-US" b="1" dirty="0" err="1" smtClean="0"/>
              <a:t>evel</a:t>
            </a:r>
            <a:r>
              <a:rPr lang="en-US" b="1" dirty="0" smtClean="0"/>
              <a:t> </a:t>
            </a:r>
            <a:r>
              <a:rPr lang="en-US" b="1" dirty="0"/>
              <a:t>of change </a:t>
            </a:r>
            <a:r>
              <a:rPr lang="en-US" b="1" dirty="0" smtClean="0"/>
              <a:t>target</a:t>
            </a:r>
            <a:r>
              <a:rPr lang="id-ID" b="1" dirty="0"/>
              <a:t> </a:t>
            </a:r>
            <a:r>
              <a:rPr lang="id-ID" b="1" dirty="0" smtClean="0"/>
              <a:t>(</a:t>
            </a:r>
            <a:r>
              <a:rPr lang="en-US" dirty="0" smtClean="0"/>
              <a:t>entire </a:t>
            </a:r>
            <a:r>
              <a:rPr lang="en-US" dirty="0"/>
              <a:t>organization, one or two departments, </a:t>
            </a:r>
            <a:r>
              <a:rPr lang="en-US" dirty="0" smtClean="0"/>
              <a:t>or</a:t>
            </a:r>
            <a:r>
              <a:rPr lang="id-ID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specific work team or </a:t>
            </a:r>
            <a:r>
              <a:rPr lang="en-US" dirty="0" smtClean="0"/>
              <a:t>committee</a:t>
            </a:r>
            <a:r>
              <a:rPr lang="id-ID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I</a:t>
            </a:r>
            <a:r>
              <a:rPr lang="en-US" b="1" dirty="0" err="1" smtClean="0"/>
              <a:t>nternal</a:t>
            </a:r>
            <a:r>
              <a:rPr lang="en-US" b="1" dirty="0" smtClean="0"/>
              <a:t> support</a:t>
            </a:r>
            <a:r>
              <a:rPr lang="id-ID" b="1" dirty="0"/>
              <a:t> </a:t>
            </a:r>
            <a:r>
              <a:rPr lang="id-ID" b="1" dirty="0" smtClean="0"/>
              <a:t> and Sponsor (</a:t>
            </a:r>
            <a:r>
              <a:rPr lang="id-ID" dirty="0" smtClean="0"/>
              <a:t>internal </a:t>
            </a:r>
            <a:r>
              <a:rPr lang="id-ID" dirty="0"/>
              <a:t>team, preferably </a:t>
            </a:r>
            <a:r>
              <a:rPr lang="id-ID" dirty="0" smtClean="0"/>
              <a:t>guided </a:t>
            </a:r>
            <a:r>
              <a:rPr lang="en-US" dirty="0" smtClean="0"/>
              <a:t>by </a:t>
            </a:r>
            <a:r>
              <a:rPr lang="en-US" dirty="0"/>
              <a:t>top management, an internal professional, or an assigned </a:t>
            </a:r>
            <a:r>
              <a:rPr lang="en-US" dirty="0" smtClean="0"/>
              <a:t>team</a:t>
            </a:r>
            <a:r>
              <a:rPr lang="id-ID" dirty="0" smtClean="0"/>
              <a:t> </a:t>
            </a:r>
            <a:r>
              <a:rPr lang="en-US" dirty="0" smtClean="0"/>
              <a:t>leader </a:t>
            </a:r>
            <a:r>
              <a:rPr lang="en-US" dirty="0"/>
              <a:t>from within the </a:t>
            </a:r>
            <a:r>
              <a:rPr lang="en-US" dirty="0" err="1" smtClean="0"/>
              <a:t>organizatio</a:t>
            </a:r>
            <a:r>
              <a:rPr lang="id-ID" dirty="0" smtClean="0"/>
              <a:t>)</a:t>
            </a:r>
            <a:endParaRPr lang="id-ID" b="1" dirty="0"/>
          </a:p>
          <a:p>
            <a:pPr marL="0" indent="0">
              <a:buNone/>
            </a:pP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4093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Factors to Ensure That Change Remains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Socialization</a:t>
            </a:r>
            <a:r>
              <a:rPr lang="id-ID" b="1" dirty="0"/>
              <a:t> </a:t>
            </a:r>
            <a:r>
              <a:rPr lang="id-ID" b="1" dirty="0" smtClean="0"/>
              <a:t>(</a:t>
            </a:r>
            <a:r>
              <a:rPr lang="id-ID" dirty="0"/>
              <a:t>transmission of </a:t>
            </a:r>
            <a:r>
              <a:rPr lang="id-ID" dirty="0" smtClean="0"/>
              <a:t>information </a:t>
            </a:r>
            <a:r>
              <a:rPr lang="en-US" dirty="0" smtClean="0"/>
              <a:t>about </a:t>
            </a:r>
            <a:r>
              <a:rPr lang="en-US" dirty="0"/>
              <a:t>beliefs, preferences, norms and values with respect to the </a:t>
            </a:r>
            <a:r>
              <a:rPr lang="en-US" dirty="0" smtClean="0"/>
              <a:t>intervention</a:t>
            </a:r>
            <a:r>
              <a:rPr lang="id-ID" dirty="0" smtClean="0"/>
              <a:t>) 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Commitment (</a:t>
            </a:r>
            <a:r>
              <a:rPr lang="en-US" dirty="0"/>
              <a:t>the extent of the organizational </a:t>
            </a:r>
            <a:r>
              <a:rPr lang="en-US" dirty="0" smtClean="0"/>
              <a:t>change</a:t>
            </a:r>
            <a:r>
              <a:rPr lang="id-ID" dirty="0" smtClean="0"/>
              <a:t> </a:t>
            </a:r>
            <a:r>
              <a:rPr lang="en-US" dirty="0" smtClean="0"/>
              <a:t>effort</a:t>
            </a:r>
            <a:r>
              <a:rPr lang="en-US" dirty="0"/>
              <a:t>, and, ultimately, the success of the adoption stage, is </a:t>
            </a:r>
            <a:r>
              <a:rPr lang="en-US" dirty="0" smtClean="0"/>
              <a:t>determined</a:t>
            </a:r>
            <a:r>
              <a:rPr lang="id-ID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the extent to which individuals are committed to </a:t>
            </a:r>
            <a:r>
              <a:rPr lang="en-US" dirty="0" smtClean="0"/>
              <a:t>change</a:t>
            </a:r>
            <a:r>
              <a:rPr lang="id-ID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b="1" i="1" dirty="0"/>
              <a:t>Depth is too </a:t>
            </a:r>
            <a:r>
              <a:rPr lang="id-ID" b="1" i="1" dirty="0" smtClean="0"/>
              <a:t>shallow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b="1" i="1" dirty="0"/>
              <a:t>Depth is </a:t>
            </a:r>
            <a:r>
              <a:rPr lang="id-ID" b="1" i="1" dirty="0" smtClean="0"/>
              <a:t>appropriate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b="1" i="1" dirty="0"/>
              <a:t>Depth is too intense</a:t>
            </a:r>
            <a:endParaRPr lang="id-ID" b="1" dirty="0"/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Reward allocation</a:t>
            </a:r>
            <a:r>
              <a:rPr lang="id-ID" b="1" dirty="0"/>
              <a:t> </a:t>
            </a:r>
            <a:r>
              <a:rPr lang="id-ID" b="1" dirty="0" smtClean="0"/>
              <a:t>(</a:t>
            </a:r>
            <a:r>
              <a:rPr lang="en-US" dirty="0"/>
              <a:t>to encourage members to take on and </a:t>
            </a:r>
            <a:r>
              <a:rPr lang="en-US" dirty="0" smtClean="0"/>
              <a:t>maintain</a:t>
            </a:r>
            <a:r>
              <a:rPr lang="id-ID" dirty="0" smtClean="0"/>
              <a:t> </a:t>
            </a:r>
            <a:r>
              <a:rPr lang="en-US" dirty="0" smtClean="0"/>
              <a:t>new </a:t>
            </a:r>
            <a:r>
              <a:rPr lang="en-US" dirty="0"/>
              <a:t>job functions, desired behaviors, and/or performance </a:t>
            </a:r>
            <a:r>
              <a:rPr lang="en-US" dirty="0" smtClean="0"/>
              <a:t>outcomes</a:t>
            </a:r>
            <a:r>
              <a:rPr lang="id-ID" dirty="0" smtClean="0"/>
              <a:t>.</a:t>
            </a:r>
            <a:endParaRPr lang="id-ID" b="1" dirty="0"/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Diffusion, </a:t>
            </a:r>
            <a:r>
              <a:rPr lang="en-US" b="1" dirty="0" smtClean="0"/>
              <a:t>sensing </a:t>
            </a:r>
            <a:r>
              <a:rPr lang="en-US" b="1" dirty="0"/>
              <a:t>and </a:t>
            </a:r>
            <a:r>
              <a:rPr lang="en-US" b="1" dirty="0" smtClean="0"/>
              <a:t>collaboration</a:t>
            </a:r>
            <a:r>
              <a:rPr lang="id-ID" b="1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overall need for the organization to ensure that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newly </a:t>
            </a:r>
            <a:r>
              <a:rPr lang="en-US" dirty="0"/>
              <a:t>implemented processes go as smoothly as possible to </a:t>
            </a:r>
            <a:r>
              <a:rPr lang="en-US" dirty="0" smtClean="0"/>
              <a:t>encourage</a:t>
            </a:r>
            <a:r>
              <a:rPr lang="id-ID" dirty="0" smtClean="0"/>
              <a:t> continued </a:t>
            </a:r>
            <a:r>
              <a:rPr lang="id-ID" dirty="0"/>
              <a:t>commitment to </a:t>
            </a:r>
            <a:r>
              <a:rPr lang="id-ID" dirty="0" smtClean="0"/>
              <a:t>change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refers </a:t>
            </a:r>
            <a:r>
              <a:rPr lang="en-US" dirty="0"/>
              <a:t>to the process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transferring </a:t>
            </a:r>
            <a:r>
              <a:rPr lang="en-US" dirty="0"/>
              <a:t>interventions from one system to another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2176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118997" y="3843580"/>
            <a:ext cx="2777030" cy="83690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3" name="Straight Connector 2"/>
          <p:cNvCxnSpPr/>
          <p:nvPr/>
        </p:nvCxnSpPr>
        <p:spPr>
          <a:xfrm>
            <a:off x="1859797" y="1084881"/>
            <a:ext cx="77491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937288" y="4974956"/>
            <a:ext cx="7671661" cy="61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01137" y="3440624"/>
            <a:ext cx="15499" cy="221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01889" y="3440624"/>
            <a:ext cx="15499" cy="221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053952" y="3440624"/>
            <a:ext cx="15499" cy="221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81425" y="3440624"/>
            <a:ext cx="15499" cy="221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54264" y="1348353"/>
            <a:ext cx="553998" cy="35697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id-ID" sz="2400" dirty="0" smtClean="0"/>
              <a:t>RELUCTANCE/RESISTANCE</a:t>
            </a:r>
            <a:endParaRPr lang="id-ID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762037" y="1983782"/>
            <a:ext cx="553998" cy="29343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id-ID" sz="2400" dirty="0" smtClean="0"/>
              <a:t>AGREE TO CHANGE</a:t>
            </a:r>
            <a:endParaRPr lang="id-ID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325703" y="2088419"/>
            <a:ext cx="553998" cy="29343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id-ID" sz="2400" dirty="0" smtClean="0"/>
              <a:t>  COMPLY</a:t>
            </a:r>
            <a:endParaRPr lang="id-ID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803075" y="2071651"/>
            <a:ext cx="553998" cy="29343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id-ID" sz="2400" dirty="0" smtClean="0"/>
              <a:t>  COMMITTED</a:t>
            </a:r>
            <a:endParaRPr lang="id-ID" sz="2400" dirty="0"/>
          </a:p>
        </p:txBody>
      </p:sp>
      <p:sp>
        <p:nvSpPr>
          <p:cNvPr id="16" name="Right Arrow 15"/>
          <p:cNvSpPr/>
          <p:nvPr/>
        </p:nvSpPr>
        <p:spPr>
          <a:xfrm>
            <a:off x="2855736" y="1983782"/>
            <a:ext cx="566805" cy="635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ight Arrow 16"/>
          <p:cNvSpPr/>
          <p:nvPr/>
        </p:nvSpPr>
        <p:spPr>
          <a:xfrm>
            <a:off x="5086407" y="1983782"/>
            <a:ext cx="566805" cy="635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ight Arrow 17"/>
          <p:cNvSpPr/>
          <p:nvPr/>
        </p:nvSpPr>
        <p:spPr>
          <a:xfrm>
            <a:off x="6657166" y="2022575"/>
            <a:ext cx="566805" cy="635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8212332" y="2007029"/>
            <a:ext cx="553998" cy="29343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id-ID" sz="2400" dirty="0" smtClean="0"/>
              <a:t> MILITANT</a:t>
            </a:r>
            <a:endParaRPr lang="id-ID" sz="2400" dirty="0"/>
          </a:p>
        </p:txBody>
      </p:sp>
      <p:sp>
        <p:nvSpPr>
          <p:cNvPr id="20" name="Right Arrow 19"/>
          <p:cNvSpPr/>
          <p:nvPr/>
        </p:nvSpPr>
        <p:spPr>
          <a:xfrm>
            <a:off x="8199525" y="1986457"/>
            <a:ext cx="566805" cy="635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TextBox 22"/>
          <p:cNvSpPr txBox="1"/>
          <p:nvPr/>
        </p:nvSpPr>
        <p:spPr>
          <a:xfrm>
            <a:off x="6803075" y="5827363"/>
            <a:ext cx="1766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HUMAN CAPITAL</a:t>
            </a:r>
            <a:endParaRPr lang="id-ID" dirty="0"/>
          </a:p>
        </p:txBody>
      </p:sp>
      <p:sp>
        <p:nvSpPr>
          <p:cNvPr id="24" name="TextBox 23"/>
          <p:cNvSpPr txBox="1"/>
          <p:nvPr/>
        </p:nvSpPr>
        <p:spPr>
          <a:xfrm>
            <a:off x="1859797" y="5827363"/>
            <a:ext cx="2179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BEBAN PERUSAHAAN</a:t>
            </a:r>
            <a:endParaRPr lang="id-ID" dirty="0"/>
          </a:p>
        </p:txBody>
      </p:sp>
      <p:sp>
        <p:nvSpPr>
          <p:cNvPr id="25" name="TextBox 24"/>
          <p:cNvSpPr txBox="1"/>
          <p:nvPr/>
        </p:nvSpPr>
        <p:spPr>
          <a:xfrm>
            <a:off x="1834418" y="200779"/>
            <a:ext cx="7070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 KARYAWAN TERHADAP PERUBAHAN</a:t>
            </a:r>
            <a:endParaRPr lang="id-I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12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/>
            </a:r>
            <a:br>
              <a:rPr lang="id-ID" dirty="0"/>
            </a:br>
            <a:r>
              <a:rPr lang="id-ID" dirty="0"/>
              <a:t>	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1"/>
            <a:ext cx="10515600" cy="580913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000" b="1" dirty="0" smtClean="0"/>
              <a:t>Deskripsi </a:t>
            </a:r>
            <a:r>
              <a:rPr lang="id-ID" sz="2000" b="1" dirty="0"/>
              <a:t>Singkat </a:t>
            </a:r>
            <a:r>
              <a:rPr lang="id-ID" sz="2000" dirty="0"/>
              <a:t>	</a:t>
            </a:r>
          </a:p>
          <a:p>
            <a:pPr marL="268288" indent="-268288"/>
            <a:r>
              <a:rPr lang="id-ID" sz="200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Mata kuliah ini akan mengajarkan tentang konsep, model dan tahapan dalam pengembangan organisasi untuk meningkatkan kinerja organisasi. </a:t>
            </a:r>
          </a:p>
          <a:p>
            <a:pPr marL="268288" indent="-268288"/>
            <a:r>
              <a:rPr lang="id-ID" sz="200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Tahapan yang akan dijelaskan meliputi perencanaan, implementasi dan evaluasi aktivitas pengembangan organisasi. 	</a:t>
            </a:r>
          </a:p>
          <a:p>
            <a:pPr marL="0" indent="0">
              <a:buNone/>
            </a:pPr>
            <a:r>
              <a:rPr lang="id-ID" sz="2000" b="1" dirty="0" smtClean="0"/>
              <a:t>Capaian Pembelajaran: </a:t>
            </a:r>
          </a:p>
          <a:p>
            <a:pPr marL="363538" indent="-363538">
              <a:buNone/>
            </a:pPr>
            <a:r>
              <a:rPr lang="id-ID" sz="200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 Mampu menjelaskan konsep pengembangan organisasi </a:t>
            </a:r>
          </a:p>
          <a:p>
            <a:pPr marL="268288" indent="-268288">
              <a:buNone/>
            </a:pPr>
            <a:r>
              <a:rPr lang="id-ID" sz="200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2. Mampu menjelaskan model pengembangan organisasi yang mencakup transformasi dan perubahan </a:t>
            </a:r>
          </a:p>
          <a:p>
            <a:pPr marL="363538" indent="-363538">
              <a:buNone/>
            </a:pPr>
            <a:r>
              <a:rPr lang="nn-NO" sz="200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3. Mampu menjelaskan tentang perencanaan, implementasi dan evaluasi pengembangan organisasi</a:t>
            </a:r>
            <a:r>
              <a:rPr lang="id-ID" sz="200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marL="268288" indent="-268288">
              <a:buNone/>
            </a:pPr>
            <a:r>
              <a:rPr lang="id-ID" sz="2400" b="1" dirty="0" smtClean="0"/>
              <a:t>Pustaka </a:t>
            </a:r>
            <a:r>
              <a:rPr lang="id-ID" sz="2400" b="1" dirty="0"/>
              <a:t>: </a:t>
            </a:r>
          </a:p>
          <a:p>
            <a:pPr marL="268288" indent="-268288">
              <a:buNone/>
            </a:pPr>
            <a:r>
              <a:rPr lang="en-US" sz="2000" dirty="0"/>
              <a:t>1. McLean, Gary N. (2006). </a:t>
            </a:r>
            <a:r>
              <a:rPr lang="en-US" sz="2000" i="1" dirty="0"/>
              <a:t>Organization Development</a:t>
            </a:r>
            <a:r>
              <a:rPr lang="en-US" sz="2000" dirty="0"/>
              <a:t>. San </a:t>
            </a:r>
            <a:r>
              <a:rPr lang="en-US" sz="2000" dirty="0" err="1"/>
              <a:t>Fransisco</a:t>
            </a:r>
            <a:r>
              <a:rPr lang="en-US" sz="2000" dirty="0"/>
              <a:t>: </a:t>
            </a:r>
            <a:r>
              <a:rPr lang="en-US" sz="2000" dirty="0" err="1"/>
              <a:t>Berrett</a:t>
            </a:r>
            <a:r>
              <a:rPr lang="en-US" sz="2000" dirty="0"/>
              <a:t>-Koehler </a:t>
            </a:r>
            <a:r>
              <a:rPr lang="en-US" sz="2000" dirty="0" err="1"/>
              <a:t>Pubishers</a:t>
            </a:r>
            <a:r>
              <a:rPr lang="en-US" sz="2000" dirty="0"/>
              <a:t>, Inc. </a:t>
            </a:r>
          </a:p>
          <a:p>
            <a:pPr marL="268288" indent="-268288">
              <a:buNone/>
            </a:pPr>
            <a:r>
              <a:rPr lang="en-US" sz="2000" dirty="0"/>
              <a:t>2. Rothwell, William J, Jacqueline M. Stavros and Roland L Sullivan, (2015). </a:t>
            </a:r>
            <a:r>
              <a:rPr lang="en-US" sz="2000" i="1" dirty="0"/>
              <a:t>Practicing Organization Development: Leading Transformation and Change</a:t>
            </a:r>
            <a:r>
              <a:rPr lang="en-US" sz="2000" dirty="0"/>
              <a:t>, </a:t>
            </a:r>
            <a:r>
              <a:rPr lang="en-US" sz="2000" i="1" dirty="0"/>
              <a:t>Fourth edition</a:t>
            </a:r>
            <a:r>
              <a:rPr lang="en-US" sz="2000" dirty="0"/>
              <a:t>. Wiley. </a:t>
            </a:r>
          </a:p>
          <a:p>
            <a:pPr marL="0" indent="0">
              <a:buNone/>
            </a:pPr>
            <a:r>
              <a:rPr lang="id-ID" sz="2000" dirty="0"/>
              <a:t>	</a:t>
            </a:r>
          </a:p>
          <a:p>
            <a:pPr marL="363538" indent="-363538">
              <a:buNone/>
            </a:pPr>
            <a:r>
              <a:rPr lang="nn-NO" sz="2000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nn-NO" sz="20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d-ID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id-ID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15153"/>
            <a:ext cx="10515600" cy="612090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dirty="0" smtClean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PENGEMBANGAN ORGANISASI / BM63S4</a:t>
            </a:r>
            <a:endParaRPr lang="id-ID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1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153"/>
            <a:ext cx="10515600" cy="612090"/>
          </a:xfrm>
          <a:solidFill>
            <a:srgbClr val="7030A0"/>
          </a:solidFill>
        </p:spPr>
        <p:txBody>
          <a:bodyPr>
            <a:noAutofit/>
          </a:bodyPr>
          <a:lstStyle/>
          <a:p>
            <a:pPr algn="ctr"/>
            <a:r>
              <a:rPr lang="id-ID" sz="3200" dirty="0" smtClean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PENGEMBANGAN ORGANISASI / BM63S4</a:t>
            </a:r>
            <a:endParaRPr lang="id-ID" sz="32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501751"/>
              </p:ext>
            </p:extLst>
          </p:nvPr>
        </p:nvGraphicFramePr>
        <p:xfrm>
          <a:off x="838200" y="840690"/>
          <a:ext cx="10515600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4881282"/>
                <a:gridCol w="44151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Minggu Ke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Kemampuan akhir yang diharapkan 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Materi Pembelajaran 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Menjelaskan definisi &amp; model OD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is organization development (OD)? 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Menjelaskan tahapan dalam memulai OD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Start-up and system theory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Menjelaskan cara melakukan penilaian dan memberikan feedback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Organizational Assessment and feedback</a:t>
                      </a:r>
                    </a:p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Menjelaskan cara merencanakan tindakan dan melakukan intervensi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Action planning and interventions 	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Menjelaskan jenis intervensi OD di level individu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at individual level 	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menjelaskan jenis intervensi OD di level team / kelompok 	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at team levels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Mampu menjelaskan implementasi secara nyata dari OD intervention 	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Assignment I	</a:t>
                      </a:r>
                    </a:p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38200" y="5380672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Tugas 1 : </a:t>
            </a:r>
            <a:endParaRPr lang="id-ID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id-ID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 Mencari kasus nyata di perusahaan (max 2thn terakhir) </a:t>
            </a:r>
          </a:p>
          <a:p>
            <a:r>
              <a:rPr lang="id-ID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 Kasus membahas dengan jelas mengenai pengembangan organisasi </a:t>
            </a:r>
          </a:p>
          <a:p>
            <a:r>
              <a:rPr lang="id-ID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6057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612090"/>
          </a:xfrm>
          <a:solidFill>
            <a:srgbClr val="7030A0"/>
          </a:solidFill>
        </p:spPr>
        <p:txBody>
          <a:bodyPr>
            <a:noAutofit/>
          </a:bodyPr>
          <a:lstStyle/>
          <a:p>
            <a:pPr algn="ctr"/>
            <a:r>
              <a:rPr lang="id-ID" sz="3200" dirty="0" smtClean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PENGEMBANGAN ORGANISASI / BM63S4</a:t>
            </a:r>
            <a:endParaRPr lang="id-ID" sz="32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704840"/>
              </p:ext>
            </p:extLst>
          </p:nvPr>
        </p:nvGraphicFramePr>
        <p:xfrm>
          <a:off x="838200" y="840690"/>
          <a:ext cx="105156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4881282"/>
                <a:gridCol w="44151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Minggu Ke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Kemampuan akhir yang diharapkan 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Materi Pembelajaran 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Menjelaskan jenis intervensi OD di level process dan global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at process level and global level 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Menjelaskan jenis intervensi OD di level organisa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at organizational level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enjelaskan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jenis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intervensi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OD di level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at community and national level 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Menjelaskan cara melakukan evaluasi terhadap proses intervensi yang telah dilakukan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Evaluation of process and result 	</a:t>
                      </a:r>
                    </a:p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enjelaskan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menyesuaikan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perubahan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Adoption of change and follow-up 	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Menjelaskan alasan karyawan memisahkan diri dari organisasi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Reason for separation from organization 	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Mampu menjelaskan proses, implementasi dan evaluasi OD secara komprehensif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Assignment II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38200" y="5864764"/>
            <a:ext cx="1051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Tugas 2 : </a:t>
            </a:r>
            <a:endParaRPr lang="id-ID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id-ID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 Mencari kasus nyata di perusahaan (max 2thn terakhir) </a:t>
            </a:r>
          </a:p>
          <a:p>
            <a:r>
              <a:rPr lang="id-ID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 Kasus membahas dengan jelas mengenai pengembangan organisasi</a:t>
            </a:r>
          </a:p>
        </p:txBody>
      </p:sp>
    </p:spTree>
    <p:extLst>
      <p:ext uri="{BB962C8B-B14F-4D97-AF65-F5344CB8AC3E}">
        <p14:creationId xmlns:p14="http://schemas.microsoft.com/office/powerpoint/2010/main" val="46425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503133" y="3028388"/>
            <a:ext cx="6522557" cy="792279"/>
          </a:xfrm>
        </p:spPr>
        <p:txBody>
          <a:bodyPr>
            <a:noAutofit/>
          </a:bodyPr>
          <a:lstStyle/>
          <a:p>
            <a:pPr algn="ctr"/>
            <a:r>
              <a:rPr lang="id-ID" sz="2800" b="1" i="1" dirty="0"/>
              <a:t>Organization Development Process Model</a:t>
            </a:r>
            <a:endParaRPr lang="id-ID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515" y="192931"/>
            <a:ext cx="7347770" cy="6492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51760" y="2444560"/>
            <a:ext cx="48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W1.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88352" y="2444560"/>
            <a:ext cx="48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W2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8137" y="3010401"/>
            <a:ext cx="48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W3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045" y="3590097"/>
            <a:ext cx="48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W4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77933" y="1452955"/>
            <a:ext cx="48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W5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45475" y="2324533"/>
            <a:ext cx="48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W9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8571" y="1818453"/>
            <a:ext cx="48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W6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97423" y="2856512"/>
            <a:ext cx="550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W10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93121" y="3164289"/>
            <a:ext cx="540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W11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86884" y="6053575"/>
            <a:ext cx="585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W14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7612083" y="2185064"/>
            <a:ext cx="225631" cy="579147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8371790" y="4378099"/>
            <a:ext cx="540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W12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01381" y="4917978"/>
            <a:ext cx="601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W13</a:t>
            </a:r>
            <a:endParaRPr lang="id-ID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17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CHAPTER OUTLINE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Three-Step </a:t>
            </a:r>
            <a:r>
              <a:rPr lang="id-ID" dirty="0"/>
              <a:t>Change Model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Continuing Attention to Change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Adoption Requires Joint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Factors Influencing the Adoption Process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Resistance to Change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1982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Futura-Heavy"/>
              </a:rPr>
              <a:t>THREE-STEP </a:t>
            </a:r>
            <a:r>
              <a:rPr lang="id-ID" b="1" dirty="0">
                <a:latin typeface="Futura-Heavy"/>
              </a:rPr>
              <a:t>CHANGE </a:t>
            </a:r>
            <a:r>
              <a:rPr lang="id-ID" b="1" dirty="0" smtClean="0">
                <a:latin typeface="Futura-Heavy"/>
              </a:rPr>
              <a:t>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Lewin (1947) </a:t>
            </a:r>
            <a:r>
              <a:rPr lang="id-ID" dirty="0" smtClean="0"/>
              <a:t>suggested: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9598320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24-Point Star 4"/>
          <p:cNvSpPr/>
          <p:nvPr/>
        </p:nvSpPr>
        <p:spPr>
          <a:xfrm>
            <a:off x="8041341" y="1690688"/>
            <a:ext cx="2118659" cy="729783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Adoption phase</a:t>
            </a:r>
            <a:endParaRPr lang="id-ID" dirty="0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5217460" y="4001294"/>
            <a:ext cx="3883211" cy="2651572"/>
          </a:xfrm>
          <a:prstGeom prst="bentConnector3">
            <a:avLst>
              <a:gd name="adj1" fmla="val 135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945" y="4469799"/>
            <a:ext cx="1883395" cy="218306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9318127" y="5695983"/>
            <a:ext cx="2692401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Sabon-Roman"/>
              </a:rPr>
              <a:t>to be distributed broadly throughout the organization</a:t>
            </a:r>
            <a:endParaRPr lang="id-ID" dirty="0"/>
          </a:p>
        </p:txBody>
      </p:sp>
      <p:cxnSp>
        <p:nvCxnSpPr>
          <p:cNvPr id="18" name="Elbow Connector 17"/>
          <p:cNvCxnSpPr/>
          <p:nvPr/>
        </p:nvCxnSpPr>
        <p:spPr>
          <a:xfrm rot="16200000" flipH="1">
            <a:off x="9258188" y="4330813"/>
            <a:ext cx="2132333" cy="328706"/>
          </a:xfrm>
          <a:prstGeom prst="bentConnector3">
            <a:avLst>
              <a:gd name="adj1" fmla="val -45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65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Kontroversi pada langkah REFREEZING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Banyak OD </a:t>
            </a:r>
            <a:r>
              <a:rPr lang="id-ID" dirty="0"/>
              <a:t>professionals </a:t>
            </a:r>
            <a:r>
              <a:rPr lang="id-ID" dirty="0" smtClean="0"/>
              <a:t>tidak yakin bahwa model ini efektif karena:</a:t>
            </a:r>
          </a:p>
          <a:p>
            <a:pPr lvl="1"/>
            <a:r>
              <a:rPr lang="id-ID" dirty="0" smtClean="0"/>
              <a:t>The world </a:t>
            </a:r>
            <a:r>
              <a:rPr lang="en-US" dirty="0" smtClean="0"/>
              <a:t>is </a:t>
            </a:r>
            <a:r>
              <a:rPr lang="en-US" dirty="0"/>
              <a:t>much too </a:t>
            </a:r>
            <a:r>
              <a:rPr lang="en-US" dirty="0" smtClean="0"/>
              <a:t>dynamic</a:t>
            </a:r>
            <a:r>
              <a:rPr lang="id-ID" dirty="0" smtClean="0"/>
              <a:t>:</a:t>
            </a:r>
          </a:p>
          <a:p>
            <a:pPr lvl="2"/>
            <a:r>
              <a:rPr lang="en-US" dirty="0" smtClean="0"/>
              <a:t>Many </a:t>
            </a:r>
            <a:r>
              <a:rPr lang="en-US" dirty="0"/>
              <a:t>organizations (and even nations) are faced with the </a:t>
            </a:r>
            <a:r>
              <a:rPr lang="en-US" dirty="0" smtClean="0"/>
              <a:t>necessity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having to respond quickly and frequently to a changing environment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changing regulations, to a changing marketplace, to </a:t>
            </a:r>
            <a:r>
              <a:rPr lang="en-US" dirty="0" smtClean="0"/>
              <a:t>changing</a:t>
            </a:r>
            <a:r>
              <a:rPr lang="id-ID" dirty="0" smtClean="0"/>
              <a:t> competitive pressures.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Tidak semua faktor-faktor dalam organisasi</a:t>
            </a:r>
            <a:r>
              <a:rPr lang="en-US" dirty="0" smtClean="0"/>
              <a:t> </a:t>
            </a:r>
            <a:r>
              <a:rPr lang="id-ID" dirty="0" smtClean="0"/>
              <a:t>sama dalam mengikuti perubahan yang dinamik; tidak sama tingkat urgensi dalam merespons perubahan lingkungan. 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Sulit bagi orang-orang dalam organisasi bekerja dengan perubahan yang terus menerus tanpa memiliki pijakan yang kokoh yang mendasari kehidupan dan keputusannya.</a:t>
            </a:r>
          </a:p>
        </p:txBody>
      </p:sp>
    </p:spTree>
    <p:extLst>
      <p:ext uri="{BB962C8B-B14F-4D97-AF65-F5344CB8AC3E}">
        <p14:creationId xmlns:p14="http://schemas.microsoft.com/office/powerpoint/2010/main" val="256731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Solusi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Modifikasi sesuai dengan lingkungan.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</a:t>
            </a:r>
            <a:r>
              <a:rPr lang="en-US" dirty="0" smtClean="0"/>
              <a:t>n </a:t>
            </a:r>
            <a:r>
              <a:rPr lang="en-US" dirty="0"/>
              <a:t>certain circumstances </a:t>
            </a:r>
            <a:r>
              <a:rPr lang="en-US" dirty="0" smtClean="0"/>
              <a:t>for</a:t>
            </a:r>
            <a:r>
              <a:rPr lang="id-ID" dirty="0" smtClean="0"/>
              <a:t> one organization, </a:t>
            </a:r>
            <a:r>
              <a:rPr lang="en-US" dirty="0" smtClean="0"/>
              <a:t>a more static model might be perfectly appropriate,</a:t>
            </a:r>
            <a:r>
              <a:rPr lang="id-ID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In </a:t>
            </a:r>
            <a:r>
              <a:rPr lang="en-US" dirty="0" smtClean="0"/>
              <a:t>a different set of circumstances, the model needs</a:t>
            </a:r>
            <a:r>
              <a:rPr lang="id-ID" dirty="0" smtClean="0"/>
              <a:t> to </a:t>
            </a:r>
            <a:r>
              <a:rPr lang="id-ID" dirty="0"/>
              <a:t>be very </a:t>
            </a:r>
            <a:r>
              <a:rPr lang="id-ID" dirty="0" smtClean="0"/>
              <a:t>dynamic.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Kombinasi 1. dan 2. tergantung pada </a:t>
            </a:r>
            <a:r>
              <a:rPr lang="en-US" i="1" dirty="0" smtClean="0"/>
              <a:t>nature </a:t>
            </a:r>
            <a:r>
              <a:rPr lang="en-US" i="1" dirty="0"/>
              <a:t>of the change </a:t>
            </a:r>
            <a:r>
              <a:rPr lang="id-ID" dirty="0" smtClean="0"/>
              <a:t>yang sudah berhasil diimplementasikan.</a:t>
            </a:r>
          </a:p>
          <a:p>
            <a:pPr marL="0" indent="0">
              <a:buNone/>
            </a:pPr>
            <a:r>
              <a:rPr lang="en-US" dirty="0"/>
              <a:t>OD professional needs to balance both change and stability, both </a:t>
            </a:r>
            <a:r>
              <a:rPr lang="en-US" dirty="0" smtClean="0"/>
              <a:t>continuous</a:t>
            </a:r>
            <a:r>
              <a:rPr lang="id-ID" dirty="0" smtClean="0"/>
              <a:t> and </a:t>
            </a:r>
            <a:r>
              <a:rPr lang="id-ID" dirty="0"/>
              <a:t>episodic change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4169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883</Words>
  <Application>Microsoft Office PowerPoint</Application>
  <PresentationFormat>Widescreen</PresentationFormat>
  <Paragraphs>152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Futura-Heavy</vt:lpstr>
      <vt:lpstr>Sabon-Roman</vt:lpstr>
      <vt:lpstr>Office Theme</vt:lpstr>
      <vt:lpstr>WEEK-13  Adoption of Changes and Follow-up 20 Apr 17  </vt:lpstr>
      <vt:lpstr>   </vt:lpstr>
      <vt:lpstr> PENGEMBANGAN ORGANISASI / BM63S4</vt:lpstr>
      <vt:lpstr> PENGEMBANGAN ORGANISASI / BM63S4</vt:lpstr>
      <vt:lpstr>Organization Development Process Model</vt:lpstr>
      <vt:lpstr>CHAPTER OUTLINE</vt:lpstr>
      <vt:lpstr>THREE-STEP CHANGE MODEL</vt:lpstr>
      <vt:lpstr>Kontroversi pada langkah REFREEZING</vt:lpstr>
      <vt:lpstr>Solusi </vt:lpstr>
      <vt:lpstr>CONTINUING ATTENTION TO CHANGE</vt:lpstr>
      <vt:lpstr>ADOPTION REQUIRES JOINT PLANNING</vt:lpstr>
      <vt:lpstr>FACTORS INFLUENCING THE ADOPTION PROCESS</vt:lpstr>
      <vt:lpstr>Key Factors to Ensure That Change Remains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ORGANISASI (ORGANIZATION DEVELOPMENT) WEEK-1 : What is organization development (OD)</dc:title>
  <dc:creator>Sekretariat</dc:creator>
  <cp:lastModifiedBy>Sekretariat</cp:lastModifiedBy>
  <cp:revision>15</cp:revision>
  <dcterms:created xsi:type="dcterms:W3CDTF">2017-01-18T11:14:15Z</dcterms:created>
  <dcterms:modified xsi:type="dcterms:W3CDTF">2017-04-20T01:46:21Z</dcterms:modified>
</cp:coreProperties>
</file>