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67" r:id="rId5"/>
    <p:sldId id="269" r:id="rId6"/>
    <p:sldId id="277" r:id="rId7"/>
    <p:sldId id="270" r:id="rId8"/>
    <p:sldId id="278" r:id="rId9"/>
    <p:sldId id="272" r:id="rId10"/>
    <p:sldId id="279" r:id="rId11"/>
    <p:sldId id="273" r:id="rId12"/>
    <p:sldId id="280" r:id="rId13"/>
    <p:sldId id="281" r:id="rId14"/>
    <p:sldId id="274" r:id="rId15"/>
    <p:sldId id="284" r:id="rId16"/>
    <p:sldId id="275" r:id="rId17"/>
    <p:sldId id="282" r:id="rId18"/>
    <p:sldId id="283" r:id="rId19"/>
    <p:sldId id="276" r:id="rId2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032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00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23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931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787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286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56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393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477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1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527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BB8C5-CD35-491F-9FBF-949E0604DFE1}" type="datetimeFigureOut">
              <a:rPr lang="id-ID" smtClean="0"/>
              <a:t>24/01/2018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61B8-F62D-4C76-A712-5CBD309566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394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OD WEEK-2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24 JAN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61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700" y="823163"/>
            <a:ext cx="6513199" cy="58358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700" y="101565"/>
            <a:ext cx="6513200" cy="68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5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id-ID" b="1" dirty="0" smtClean="0"/>
              <a:t>Bekerja sama dengan Asosiasi</a:t>
            </a:r>
            <a:r>
              <a:rPr lang="id-ID" dirty="0" smtClean="0"/>
              <a:t>. </a:t>
            </a:r>
          </a:p>
          <a:p>
            <a:pPr marL="457200" lvl="1" indent="0">
              <a:buNone/>
            </a:pPr>
            <a:r>
              <a:rPr lang="id-ID" dirty="0" smtClean="0"/>
              <a:t>Profesional PO mengajak profesional PO lain untuk membantunya dalam mengerjakan proyek besar.</a:t>
            </a:r>
          </a:p>
          <a:p>
            <a:pPr marL="457200" lvl="1" indent="0">
              <a:buNone/>
            </a:pPr>
            <a:r>
              <a:rPr lang="id-ID" dirty="0" smtClean="0"/>
              <a:t>Kualitas rekan </a:t>
            </a:r>
            <a:r>
              <a:rPr lang="id-ID" dirty="0"/>
              <a:t>kerja berdampak pada Anda 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A</a:t>
            </a:r>
            <a:r>
              <a:rPr lang="id-ID" dirty="0" smtClean="0"/>
              <a:t>kan </a:t>
            </a:r>
            <a:r>
              <a:rPr lang="id-ID" dirty="0"/>
              <a:t>merugikan Anda jika kualitas pekerjaan rekan di bawah Anda</a:t>
            </a:r>
            <a:r>
              <a:rPr lang="id-ID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Akan menguntungkan jika </a:t>
            </a:r>
            <a:r>
              <a:rPr lang="id-ID" dirty="0"/>
              <a:t>kualitas mitra lebih baik dari </a:t>
            </a:r>
            <a:r>
              <a:rPr lang="id-ID" dirty="0" smtClean="0"/>
              <a:t>Anda karena  </a:t>
            </a:r>
            <a:r>
              <a:rPr lang="id-ID" dirty="0"/>
              <a:t>Anda </a:t>
            </a:r>
            <a:r>
              <a:rPr lang="id-ID" dirty="0" smtClean="0"/>
              <a:t>berkesempatan </a:t>
            </a:r>
            <a:r>
              <a:rPr lang="id-ID" dirty="0"/>
              <a:t>untuk belajar, dan reputasi rekan itu bisa menular pada Anda</a:t>
            </a:r>
            <a:r>
              <a:rPr lang="id-ID" dirty="0" smtClean="0"/>
              <a:t>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id-ID" dirty="0" smtClean="0"/>
              <a:t>Klien lama</a:t>
            </a:r>
            <a:r>
              <a:rPr lang="en-US" dirty="0" smtClean="0"/>
              <a:t>.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Buat</a:t>
            </a:r>
            <a:r>
              <a:rPr lang="en-US" dirty="0"/>
              <a:t> file </a:t>
            </a:r>
            <a:r>
              <a:rPr lang="en-US" dirty="0" err="1"/>
              <a:t>pengingat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mengingatkan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, 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err="1" smtClean="0"/>
              <a:t>S</a:t>
            </a:r>
            <a:r>
              <a:rPr lang="en-US" dirty="0" err="1" smtClean="0"/>
              <a:t>ecara</a:t>
            </a:r>
            <a:r>
              <a:rPr lang="en-US" dirty="0" smtClean="0"/>
              <a:t> </a:t>
            </a:r>
            <a:r>
              <a:rPr lang="en-US" dirty="0" err="1"/>
              <a:t>berkala</a:t>
            </a:r>
            <a:r>
              <a:rPr lang="en-US" dirty="0"/>
              <a:t>, </a:t>
            </a:r>
            <a:r>
              <a:rPr lang="id-ID" dirty="0" smtClean="0"/>
              <a:t>hubungi </a:t>
            </a:r>
            <a:r>
              <a:rPr lang="en-US" dirty="0" err="1" smtClean="0"/>
              <a:t>mereka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id-ID" dirty="0" smtClean="0"/>
              <a:t>menjaga</a:t>
            </a:r>
            <a:r>
              <a:rPr lang="en-US" dirty="0" smtClean="0"/>
              <a:t> r</a:t>
            </a:r>
            <a:r>
              <a:rPr lang="id-ID" dirty="0" smtClean="0"/>
              <a:t>elasi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siang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Visibility (Publications, Presentations, Teaching</a:t>
            </a:r>
            <a:r>
              <a:rPr lang="en-US" dirty="0" smtClean="0"/>
              <a:t>).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Bangun citra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id-ID" dirty="0" smtClean="0"/>
              <a:t> Anda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 smtClean="0"/>
              <a:t>presentasi</a:t>
            </a:r>
            <a:r>
              <a:rPr lang="id-ID" dirty="0" smtClean="0"/>
              <a:t>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bermanfaat</a:t>
            </a:r>
            <a:r>
              <a:rPr lang="id-ID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/>
              <a:t>handout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lokakarya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 smtClean="0"/>
              <a:t>.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Cara ini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baru-dan</a:t>
            </a:r>
            <a:r>
              <a:rPr lang="en-US" dirty="0"/>
              <a:t> </a:t>
            </a:r>
            <a:r>
              <a:rPr lang="id-ID" dirty="0" smtClean="0"/>
              <a:t>menaikkan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! </a:t>
            </a:r>
            <a:endParaRPr lang="id-ID" dirty="0"/>
          </a:p>
          <a:p>
            <a:pPr marL="514350" indent="-514350">
              <a:buFont typeface="+mj-lt"/>
              <a:buAutoNum type="arabicPeriod" startAt="7"/>
            </a:pPr>
            <a:r>
              <a:rPr lang="id-ID" dirty="0" smtClean="0"/>
              <a:t>C</a:t>
            </a:r>
            <a:r>
              <a:rPr lang="en-US" dirty="0" err="1" smtClean="0"/>
              <a:t>ontract</a:t>
            </a:r>
            <a:r>
              <a:rPr lang="en-US" dirty="0" smtClean="0"/>
              <a:t> </a:t>
            </a:r>
            <a:r>
              <a:rPr lang="en-US" dirty="0"/>
              <a:t>Agencies</a:t>
            </a:r>
            <a:r>
              <a:rPr lang="en-US" dirty="0" smtClean="0"/>
              <a:t>.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menempatkan</a:t>
            </a:r>
            <a:r>
              <a:rPr lang="en-US" dirty="0" smtClean="0"/>
              <a:t> orang</a:t>
            </a:r>
            <a:r>
              <a:rPr lang="id-ID" dirty="0" smtClean="0"/>
              <a:t> pada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. 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id-ID" dirty="0" smtClean="0"/>
              <a:t> digunakan </a:t>
            </a:r>
            <a:r>
              <a:rPr lang="en-US" dirty="0" smtClean="0"/>
              <a:t> </a:t>
            </a:r>
            <a:r>
              <a:rPr lang="id-ID" dirty="0" smtClean="0"/>
              <a:t>untuk mendapatkan klien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id-ID" dirty="0" smtClean="0"/>
              <a:t>menghadapi ketatnya persaingan </a:t>
            </a:r>
            <a:r>
              <a:rPr lang="en-US" dirty="0" err="1" smtClean="0"/>
              <a:t>pasar</a:t>
            </a:r>
            <a:r>
              <a:rPr lang="id-ID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51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97084"/>
            <a:ext cx="8432800" cy="674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701" y="723900"/>
            <a:ext cx="6512356" cy="41989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700" y="-1"/>
            <a:ext cx="6513200" cy="6918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7700" y="4980300"/>
            <a:ext cx="6585819" cy="185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Identifikasi Klien Internal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b="1" dirty="0" smtClean="0"/>
              <a:t>Know </a:t>
            </a:r>
            <a:r>
              <a:rPr lang="en-US" b="1" dirty="0"/>
              <a:t>the Business Well, and Speak the Organization’s Language.</a:t>
            </a:r>
            <a:endParaRPr lang="id-ID" b="1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Share What You Are Working On.</a:t>
            </a:r>
            <a:endParaRPr lang="id-ID" b="1" dirty="0"/>
          </a:p>
          <a:p>
            <a:pPr marL="914400" lvl="1" indent="-457200">
              <a:buFont typeface="+mj-lt"/>
              <a:buAutoNum type="arabicPeriod"/>
            </a:pPr>
            <a:r>
              <a:rPr lang="id-ID" b="1" dirty="0"/>
              <a:t>Share Your Successes.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Be Visible, Especially at Decision-Making Tables.</a:t>
            </a:r>
            <a:endParaRPr lang="id-ID" b="1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Have a Mentor or Sponsor Who Is Well Respected in the Organization</a:t>
            </a:r>
            <a:endParaRPr lang="id-ID" b="1" dirty="0"/>
          </a:p>
          <a:p>
            <a:pPr marL="914400" lvl="1" indent="-457200">
              <a:buFont typeface="+mj-lt"/>
              <a:buAutoNum type="arabicPeriod"/>
            </a:pPr>
            <a:r>
              <a:rPr lang="id-ID" b="1" dirty="0"/>
              <a:t>Foster Word of Mouth.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b="1" dirty="0"/>
              <a:t>Walk Around.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449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7992" y="2057400"/>
            <a:ext cx="5768788" cy="353657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" name="Straight Arrow Connector 3"/>
          <p:cNvCxnSpPr>
            <a:stCxn id="2" idx="1"/>
            <a:endCxn id="2" idx="3"/>
          </p:cNvCxnSpPr>
          <p:nvPr/>
        </p:nvCxnSpPr>
        <p:spPr>
          <a:xfrm>
            <a:off x="2677992" y="3825688"/>
            <a:ext cx="5768788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" idx="2"/>
          </p:cNvCxnSpPr>
          <p:nvPr/>
        </p:nvCxnSpPr>
        <p:spPr>
          <a:xfrm flipH="1" flipV="1">
            <a:off x="5555663" y="1909482"/>
            <a:ext cx="6723" cy="368449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2011" y="3587234"/>
            <a:ext cx="581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KAU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5446058" y="6239665"/>
            <a:ext cx="58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AKU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3953435" y="5728447"/>
            <a:ext cx="1131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TDK TAHU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284258" y="5728677"/>
            <a:ext cx="70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TAHU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1470212" y="4455459"/>
            <a:ext cx="1131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TDK TAHU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1470212" y="2571091"/>
            <a:ext cx="70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TAHU</a:t>
            </a:r>
            <a:endParaRPr lang="id-ID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047565" y="2940423"/>
            <a:ext cx="2236693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736976" y="3482789"/>
            <a:ext cx="26895" cy="1342002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701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PERTEMUAN PERTAMA DENGAN  KLIEN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Determine Whether You Can Work </a:t>
            </a:r>
            <a:r>
              <a:rPr lang="en-US" b="1" dirty="0" smtClean="0"/>
              <a:t>Together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/>
              <a:t>Determine Presenting </a:t>
            </a:r>
            <a:r>
              <a:rPr lang="id-ID" b="1" dirty="0" smtClean="0"/>
              <a:t>Problems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/>
              <a:t>Conduct a </a:t>
            </a:r>
            <a:r>
              <a:rPr lang="id-ID" b="1" dirty="0" smtClean="0"/>
              <a:t>Miniassessment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Determine the Organization’s Readiness to </a:t>
            </a:r>
            <a:r>
              <a:rPr lang="en-US" b="1" dirty="0" smtClean="0"/>
              <a:t>Change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Establish Your Credibility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53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365124"/>
            <a:ext cx="10515600" cy="61880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Determine Whether You Can Work Together</a:t>
            </a:r>
            <a:endParaRPr lang="id-ID" b="1" dirty="0"/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Amati sikapnya: serius atau santai</a:t>
            </a:r>
            <a:r>
              <a:rPr lang="id-ID" dirty="0"/>
              <a:t>, terbuka atau tertutup, positif atau negatif, dan seterusnya? </a:t>
            </a:r>
            <a:r>
              <a:rPr lang="id-ID" dirty="0" smtClean="0"/>
              <a:t>Dan Apa </a:t>
            </a:r>
            <a:r>
              <a:rPr lang="id-ID" dirty="0"/>
              <a:t>artinya ini dalam bekerja sama?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Dalam diri Klien </a:t>
            </a:r>
            <a:r>
              <a:rPr lang="id-ID" dirty="0"/>
              <a:t>akan </a:t>
            </a:r>
            <a:r>
              <a:rPr lang="id-ID" dirty="0" smtClean="0"/>
              <a:t>bertanya-tanya tentang: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/>
              <a:t>D</a:t>
            </a:r>
            <a:r>
              <a:rPr lang="id-ID" dirty="0" smtClean="0"/>
              <a:t>ampaknya Anda pada organisasinya 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/>
              <a:t>K</a:t>
            </a:r>
            <a:r>
              <a:rPr lang="id-ID" dirty="0" smtClean="0"/>
              <a:t>emungkinan Anda dapat menyelesaikan yang klien inginkan.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Power Anda dalam mendukung klien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Komitmen Anda membuat perubahan </a:t>
            </a:r>
          </a:p>
          <a:p>
            <a:pPr marL="457200" indent="-457200">
              <a:buFont typeface="+mj-lt"/>
              <a:buAutoNum type="arabicPeriod"/>
            </a:pPr>
            <a:r>
              <a:rPr lang="id-ID" b="1" dirty="0" smtClean="0"/>
              <a:t>Determine </a:t>
            </a:r>
            <a:r>
              <a:rPr lang="id-ID" b="1" dirty="0"/>
              <a:t>Presenting </a:t>
            </a:r>
            <a:r>
              <a:rPr lang="id-ID" b="1" dirty="0" smtClean="0"/>
              <a:t>Problems</a:t>
            </a:r>
          </a:p>
          <a:p>
            <a:pPr marL="457200" lvl="1" indent="0">
              <a:buNone/>
            </a:pPr>
            <a:r>
              <a:rPr lang="id-ID" dirty="0" smtClean="0"/>
              <a:t>Alasan klien bersedia bertemu dengan Anda :</a:t>
            </a:r>
          </a:p>
          <a:p>
            <a:pPr marL="914400" lvl="2" indent="0">
              <a:buNone/>
            </a:pPr>
            <a:r>
              <a:rPr lang="id-ID" dirty="0" smtClean="0"/>
              <a:t>Ingin mengetahui seberapa baik organisasinya terus membangun kekuatannya dan jika klien merasa ada masalah, minta bantuan Anda untuk memecahkannya.</a:t>
            </a:r>
          </a:p>
          <a:p>
            <a:pPr marL="457200" lvl="1" indent="0">
              <a:buNone/>
            </a:pPr>
            <a:r>
              <a:rPr lang="id-ID" dirty="0"/>
              <a:t>C</a:t>
            </a:r>
            <a:r>
              <a:rPr lang="id-ID" dirty="0" smtClean="0"/>
              <a:t>ontoh</a:t>
            </a:r>
            <a:r>
              <a:rPr lang="id-ID" dirty="0"/>
              <a:t>, </a:t>
            </a:r>
            <a:endParaRPr lang="id-ID" dirty="0" smtClean="0"/>
          </a:p>
          <a:p>
            <a:pPr marL="914400" lvl="2" indent="0">
              <a:buNone/>
            </a:pPr>
            <a:r>
              <a:rPr lang="id-ID" dirty="0" smtClean="0"/>
              <a:t>Klien minta Anda untuk </a:t>
            </a:r>
            <a:r>
              <a:rPr lang="id-ID" dirty="0"/>
              <a:t>melakukan </a:t>
            </a:r>
            <a:r>
              <a:rPr lang="id-ID" dirty="0" smtClean="0"/>
              <a:t>workshop tentang </a:t>
            </a:r>
            <a:r>
              <a:rPr lang="id-ID" dirty="0"/>
              <a:t>pengelolaan konflik karena klien </a:t>
            </a:r>
            <a:r>
              <a:rPr lang="id-ID" dirty="0" smtClean="0"/>
              <a:t>merasa bahwa bahwa para manajer </a:t>
            </a:r>
            <a:r>
              <a:rPr lang="id-ID" dirty="0"/>
              <a:t>departemen </a:t>
            </a:r>
            <a:r>
              <a:rPr lang="id-ID" dirty="0" smtClean="0"/>
              <a:t>tidak bisa </a:t>
            </a:r>
            <a:r>
              <a:rPr lang="id-ID" dirty="0"/>
              <a:t>bekerja </a:t>
            </a:r>
            <a:r>
              <a:rPr lang="id-ID" dirty="0" smtClean="0"/>
              <a:t>sama dan </a:t>
            </a:r>
            <a:r>
              <a:rPr lang="id-ID" dirty="0"/>
              <a:t>terus-menerus </a:t>
            </a:r>
            <a:r>
              <a:rPr lang="id-ID" dirty="0" smtClean="0"/>
              <a:t>cekcok. </a:t>
            </a:r>
          </a:p>
          <a:p>
            <a:pPr marL="914400" lvl="2" indent="0">
              <a:buNone/>
            </a:pPr>
            <a:r>
              <a:rPr lang="id-ID" dirty="0" smtClean="0"/>
              <a:t>Klien menyimpulkan telah terjadi konflik dan klien mensolusikan konflik tersebut  melalui workshop.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/>
              <a:t>Conduct a Miniassessment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Setelah klien menyampaikan adanya masalah , lakukan diagnosis berdasarkan intuisi dan </a:t>
            </a:r>
            <a:r>
              <a:rPr lang="id-ID" dirty="0"/>
              <a:t>pengalaman </a:t>
            </a:r>
            <a:r>
              <a:rPr lang="id-ID" dirty="0" smtClean="0"/>
              <a:t>sebelumnya.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Sering terjadi bahwa  masalah yang dikemukakan klien adalah bukan masalah sebenarnya.</a:t>
            </a:r>
          </a:p>
          <a:p>
            <a:pPr marL="914400" lvl="2" indent="0">
              <a:buNone/>
            </a:pPr>
            <a:endParaRPr lang="id-ID" dirty="0" smtClean="0"/>
          </a:p>
          <a:p>
            <a:pPr marL="914400" lvl="1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19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/>
              <a:t>Determine the Organization’s Readiness to </a:t>
            </a:r>
            <a:r>
              <a:rPr lang="en-US" b="1" dirty="0" smtClean="0"/>
              <a:t>Change</a:t>
            </a:r>
            <a:endParaRPr lang="id-ID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Jangan</a:t>
            </a:r>
            <a:r>
              <a:rPr lang="sv-SE" dirty="0" smtClean="0"/>
              <a:t> </a:t>
            </a:r>
            <a:r>
              <a:rPr lang="sv-SE" dirty="0"/>
              <a:t>menggunakan sumber daya </a:t>
            </a:r>
            <a:r>
              <a:rPr lang="id-ID" dirty="0" smtClean="0"/>
              <a:t>klien</a:t>
            </a:r>
            <a:r>
              <a:rPr lang="sv-SE" dirty="0" smtClean="0"/>
              <a:t> </a:t>
            </a:r>
            <a:r>
              <a:rPr lang="id-ID" dirty="0" smtClean="0"/>
              <a:t>sekiranya kecil peluang suksesnya. Reputasi Anda rusak jika gagal melakukan intervensi. 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Tentukan bahwa organisasi siap berubah dengan pertanyaan sbb: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Apakah sebelumnya sudah pernah menggunakan profesional PO,  bagaimana hasilnya 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Apakah orang-orang dalam organisasi merasakan masalah seperti yang disampaikan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Seberapa siap orang-orang untuk berubah?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Bagaimana organisasi diterima di pasar?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Seberapa baik organisasi bekerja?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Sumber </a:t>
            </a:r>
            <a:r>
              <a:rPr lang="id-ID" dirty="0"/>
              <a:t>daya apa (keuangan dan personil) </a:t>
            </a:r>
            <a:r>
              <a:rPr lang="id-ID" dirty="0" smtClean="0"/>
              <a:t>yang telah dipersembahkan untuk </a:t>
            </a:r>
            <a:r>
              <a:rPr lang="id-ID" dirty="0"/>
              <a:t>proyek ini?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Seberapa </a:t>
            </a:r>
            <a:r>
              <a:rPr lang="id-ID" dirty="0"/>
              <a:t>akurat misi dan visi </a:t>
            </a:r>
            <a:r>
              <a:rPr lang="id-ID" dirty="0" smtClean="0"/>
              <a:t>organisasi mencerminkan </a:t>
            </a:r>
            <a:r>
              <a:rPr lang="id-ID" dirty="0"/>
              <a:t>apa yang sebenarnya dilakukan dalam organisasi?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Sudah </a:t>
            </a:r>
            <a:r>
              <a:rPr lang="id-ID" dirty="0"/>
              <a:t>berapa lama masalah itu ada?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Apa </a:t>
            </a:r>
            <a:r>
              <a:rPr lang="id-ID" dirty="0"/>
              <a:t>yang memotivasi perubahan sekarang? Apa perbedaannya? </a:t>
            </a:r>
            <a:r>
              <a:rPr lang="id-ID" dirty="0" smtClean="0"/>
              <a:t>Apa telah </a:t>
            </a:r>
            <a:r>
              <a:rPr lang="id-ID" dirty="0"/>
              <a:t>berubah?</a:t>
            </a:r>
            <a:endParaRPr lang="id-ID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id-ID" b="1" dirty="0"/>
              <a:t>Establish Your </a:t>
            </a:r>
            <a:r>
              <a:rPr lang="id-ID" b="1" dirty="0" smtClean="0"/>
              <a:t>Credibility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Establish </a:t>
            </a:r>
            <a:r>
              <a:rPr lang="en-US" dirty="0" smtClean="0"/>
              <a:t>your </a:t>
            </a:r>
            <a:r>
              <a:rPr lang="en-US" b="1" i="1" dirty="0"/>
              <a:t>credibility </a:t>
            </a:r>
            <a:r>
              <a:rPr lang="en-US" dirty="0"/>
              <a:t>for doing the project with the client. The client </a:t>
            </a:r>
            <a:r>
              <a:rPr lang="en-US" dirty="0" smtClean="0"/>
              <a:t>has</a:t>
            </a:r>
            <a:r>
              <a:rPr lang="id-ID" dirty="0" smtClean="0"/>
              <a:t> </a:t>
            </a:r>
            <a:r>
              <a:rPr lang="en-US" dirty="0" smtClean="0"/>
              <a:t>probably </a:t>
            </a:r>
            <a:r>
              <a:rPr lang="en-US" dirty="0"/>
              <a:t>already reviewed your Web site and knows a </a:t>
            </a:r>
            <a:r>
              <a:rPr lang="en-US" dirty="0" smtClean="0"/>
              <a:t>considerable</a:t>
            </a:r>
            <a:r>
              <a:rPr lang="id-ID" dirty="0" smtClean="0"/>
              <a:t> </a:t>
            </a:r>
            <a:r>
              <a:rPr lang="en-US" dirty="0" smtClean="0"/>
              <a:t>amount </a:t>
            </a:r>
            <a:r>
              <a:rPr lang="en-US" dirty="0"/>
              <a:t>about you and the work that you do. </a:t>
            </a:r>
            <a:endParaRPr lang="id-ID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Word </a:t>
            </a:r>
            <a:r>
              <a:rPr lang="en-US" dirty="0"/>
              <a:t>of mouth may </a:t>
            </a:r>
            <a:r>
              <a:rPr lang="en-US" dirty="0" smtClean="0"/>
              <a:t>also</a:t>
            </a:r>
            <a:r>
              <a:rPr lang="id-ID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informed him or her about how you work and what your areas </a:t>
            </a:r>
            <a:r>
              <a:rPr lang="en-US" dirty="0" smtClean="0"/>
              <a:t>of</a:t>
            </a:r>
            <a:r>
              <a:rPr lang="id-ID" dirty="0" smtClean="0"/>
              <a:t> expertise </a:t>
            </a:r>
            <a:r>
              <a:rPr lang="id-ID" dirty="0"/>
              <a:t>are.</a:t>
            </a:r>
          </a:p>
          <a:p>
            <a:pPr marL="1371600" lvl="2" indent="-457200">
              <a:buFont typeface="+mj-lt"/>
              <a:buAutoNum type="arabicPeriod"/>
            </a:pPr>
            <a:endParaRPr lang="id-ID" dirty="0" smtClean="0"/>
          </a:p>
          <a:p>
            <a:pPr marL="1371600" lvl="2" indent="-457200">
              <a:buFont typeface="+mj-lt"/>
              <a:buAutoNum type="arabicPeriod"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70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KONTRAK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b="1" dirty="0"/>
              <a:t>Who Will Do What</a:t>
            </a:r>
            <a:r>
              <a:rPr lang="id-ID" b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What Are the Desired Outcomes</a:t>
            </a:r>
            <a:r>
              <a:rPr lang="en-US" b="1" dirty="0" smtClean="0"/>
              <a:t>?</a:t>
            </a:r>
            <a:endParaRPr lang="id-ID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What Is the Desired Time Line</a:t>
            </a:r>
            <a:r>
              <a:rPr lang="en-US" b="1" dirty="0" smtClean="0"/>
              <a:t>?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What Aspects of the Project Are Confidential and for How Long</a:t>
            </a:r>
            <a:r>
              <a:rPr lang="en-US" b="1" dirty="0" smtClean="0"/>
              <a:t>?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What Personnel Resources Will Be Needed</a:t>
            </a:r>
            <a:r>
              <a:rPr lang="en-US" b="1" dirty="0" smtClean="0"/>
              <a:t>?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Fees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Deliverables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What Recourse Do the Parties Have for Nonperformance?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49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Tahap-1: Entry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d-ID" dirty="0"/>
              <a:t>Ruang lingkup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Marketing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nn-NO" dirty="0"/>
              <a:t>Pertemuan Pertama dengan Calon Klien</a:t>
            </a:r>
          </a:p>
          <a:p>
            <a:pPr marL="514350" indent="-514350">
              <a:buFont typeface="+mj-lt"/>
              <a:buAutoNum type="arabicPeriod"/>
            </a:pPr>
            <a:r>
              <a:rPr lang="nn-NO" dirty="0"/>
              <a:t>Kontrak</a:t>
            </a:r>
          </a:p>
          <a:p>
            <a:pPr marL="514350" indent="-514350">
              <a:buFont typeface="+mj-lt"/>
              <a:buAutoNum type="arabicPeriod"/>
            </a:pPr>
            <a:r>
              <a:rPr lang="nn-NO" dirty="0"/>
              <a:t>Ringkasan Bab</a:t>
            </a:r>
          </a:p>
          <a:p>
            <a:pPr marL="514350" indent="-514350">
              <a:buFont typeface="+mj-lt"/>
              <a:buAutoNum type="arabicPeriod"/>
            </a:pPr>
            <a:r>
              <a:rPr lang="nn-NO" dirty="0"/>
              <a:t>Pertanyaan untuk Diskusi atau Refleksi Diri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158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829660" y="3028388"/>
            <a:ext cx="6522557" cy="792279"/>
          </a:xfrm>
        </p:spPr>
        <p:txBody>
          <a:bodyPr>
            <a:noAutofit/>
          </a:bodyPr>
          <a:lstStyle/>
          <a:p>
            <a:pPr algn="ctr"/>
            <a:r>
              <a:rPr lang="id-ID" sz="2800" b="1" i="1" dirty="0"/>
              <a:t>Organization Development Process Model</a:t>
            </a:r>
            <a:endParaRPr lang="id-ID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88" y="163250"/>
            <a:ext cx="7347770" cy="6492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5233" y="2444560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W2.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1825" y="2444560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W3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1610" y="3010401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W4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4518" y="3590097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W5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1406" y="1452955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W6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3137" y="2444559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W9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62044" y="1818453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W7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70896" y="2856512"/>
            <a:ext cx="550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W10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66594" y="3164289"/>
            <a:ext cx="540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W11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0357" y="6053575"/>
            <a:ext cx="58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W14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45263" y="4378099"/>
            <a:ext cx="540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W12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74854" y="4917978"/>
            <a:ext cx="601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W13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20992" y="2119882"/>
            <a:ext cx="486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rgbClr val="FF0000"/>
                </a:solidFill>
              </a:rPr>
              <a:t>W8</a:t>
            </a:r>
            <a:endParaRPr lang="id-ID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6922" y="175348"/>
            <a:ext cx="332876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Tugas Kelompok Mhsw:</a:t>
            </a:r>
          </a:p>
          <a:p>
            <a:pPr marL="342900" indent="-342900">
              <a:buAutoNum type="arabicPeriod"/>
            </a:pPr>
            <a:r>
              <a:rPr lang="id-ID" sz="2000" dirty="0" smtClean="0"/>
              <a:t>Buat ringkasan pada masing2 tahap ssdg kelompoknya dlm format word, dijilid rapih.</a:t>
            </a:r>
          </a:p>
          <a:p>
            <a:pPr marL="342900" indent="-342900">
              <a:buAutoNum type="arabicPeriod"/>
            </a:pPr>
            <a:r>
              <a:rPr lang="id-ID" sz="2000" dirty="0" smtClean="0"/>
              <a:t>Buat power point utk dipresentasikan pd setiap pertemuan.</a:t>
            </a:r>
          </a:p>
          <a:p>
            <a:pPr marL="342900" indent="-342900">
              <a:buAutoNum type="arabicPeriod"/>
            </a:pPr>
            <a:r>
              <a:rPr lang="id-ID" sz="2000" dirty="0" smtClean="0"/>
              <a:t>Kelompok terbaik mendapat penghargaan khusus.</a:t>
            </a:r>
          </a:p>
          <a:p>
            <a:r>
              <a:rPr lang="id-ID" sz="2000" dirty="0" smtClean="0"/>
              <a:t>Tugas ini diapresiasi dengan bobot nilai 30% dr nilai matkul.</a:t>
            </a:r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3304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Tahap-1 : Entery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Marketing jasa </a:t>
            </a:r>
            <a:r>
              <a:rPr lang="id-ID" dirty="0" smtClean="0"/>
              <a:t>profesional PO</a:t>
            </a:r>
            <a:endParaRPr lang="id-ID" dirty="0" smtClean="0"/>
          </a:p>
          <a:p>
            <a:r>
              <a:rPr lang="id-ID" dirty="0" smtClean="0"/>
              <a:t>Tujuan </a:t>
            </a:r>
            <a:r>
              <a:rPr lang="id-ID" dirty="0"/>
              <a:t>bagian ini </a:t>
            </a:r>
            <a:r>
              <a:rPr lang="id-ID" dirty="0" smtClean="0"/>
              <a:t>untuk </a:t>
            </a:r>
            <a:r>
              <a:rPr lang="id-ID" dirty="0"/>
              <a:t>memberikan dasar-dasar </a:t>
            </a:r>
            <a:r>
              <a:rPr lang="id-ID" dirty="0" smtClean="0"/>
              <a:t>identifikasi </a:t>
            </a:r>
            <a:r>
              <a:rPr lang="id-ID" dirty="0"/>
              <a:t>dan membangun daftar klien, serta </a:t>
            </a:r>
            <a:r>
              <a:rPr lang="id-ID" dirty="0" smtClean="0"/>
              <a:t>mendapatkan </a:t>
            </a:r>
            <a:r>
              <a:rPr lang="id-ID" dirty="0"/>
              <a:t>proyek baru</a:t>
            </a:r>
            <a:r>
              <a:rPr lang="id-ID" dirty="0" smtClean="0"/>
              <a:t>, baik </a:t>
            </a:r>
            <a:r>
              <a:rPr lang="id-ID" dirty="0"/>
              <a:t>secara internal maupun </a:t>
            </a:r>
            <a:r>
              <a:rPr lang="id-ID" dirty="0" smtClean="0"/>
              <a:t>eksternal.</a:t>
            </a:r>
          </a:p>
          <a:p>
            <a:r>
              <a:rPr lang="id-ID" dirty="0"/>
              <a:t>Pemasaran </a:t>
            </a:r>
            <a:r>
              <a:rPr lang="id-ID" dirty="0" smtClean="0"/>
              <a:t>jasa PO tidak </a:t>
            </a:r>
            <a:r>
              <a:rPr lang="id-ID" dirty="0"/>
              <a:t>boleh dipandang sebagai pengalaman </a:t>
            </a:r>
            <a:r>
              <a:rPr lang="id-ID" i="1" dirty="0"/>
              <a:t>point-in-time</a:t>
            </a:r>
            <a:r>
              <a:rPr lang="id-ID" dirty="0"/>
              <a:t> </a:t>
            </a:r>
            <a:r>
              <a:rPr lang="id-ID" dirty="0" smtClean="0"/>
              <a:t>tapi sebagai </a:t>
            </a:r>
            <a:r>
              <a:rPr lang="id-ID" dirty="0"/>
              <a:t>proses yang </a:t>
            </a:r>
            <a:r>
              <a:rPr lang="id-ID" dirty="0" smtClean="0"/>
              <a:t>berkelanjutan.</a:t>
            </a:r>
          </a:p>
          <a:p>
            <a:r>
              <a:rPr lang="sv-SE" dirty="0"/>
              <a:t>Ketergantungan pada satu atau beberapa klien bisa menjadi </a:t>
            </a:r>
            <a:r>
              <a:rPr lang="sv-SE" dirty="0" smtClean="0"/>
              <a:t>bencana</a:t>
            </a:r>
            <a:r>
              <a:rPr lang="id-ID" dirty="0" smtClean="0"/>
              <a:t> </a:t>
            </a:r>
            <a:r>
              <a:rPr lang="sv-SE" dirty="0" smtClean="0"/>
              <a:t>jika </a:t>
            </a:r>
            <a:r>
              <a:rPr lang="sv-SE" dirty="0"/>
              <a:t>klien tersebut memutuskan untuk menghentikan </a:t>
            </a:r>
            <a:r>
              <a:rPr lang="id-ID" dirty="0" smtClean="0"/>
              <a:t>hubungan.</a:t>
            </a:r>
          </a:p>
          <a:p>
            <a:r>
              <a:rPr lang="id-ID" dirty="0"/>
              <a:t>Untuk alasan ini, sebagian besar profesional OD harus terus memasarkan keahlian </a:t>
            </a:r>
            <a:r>
              <a:rPr lang="id-ID" dirty="0" smtClean="0"/>
              <a:t>dan layanan mereka untuk </a:t>
            </a:r>
            <a:r>
              <a:rPr lang="id-ID" dirty="0"/>
              <a:t>memastikan bahwa pekerjaan selalu tersedia</a:t>
            </a:r>
            <a:r>
              <a:rPr lang="id-ID" dirty="0" smtClean="0"/>
              <a:t>.</a:t>
            </a:r>
          </a:p>
          <a:p>
            <a:r>
              <a:rPr lang="id-ID" dirty="0"/>
              <a:t>Oleh karena itu, tidak mengherankan jika salah satu tantangan utama bagi setiap profesional OD adalah menemukan keseimbangan antara karya </a:t>
            </a:r>
            <a:r>
              <a:rPr lang="id-ID" dirty="0" smtClean="0"/>
              <a:t>OD itu </a:t>
            </a:r>
            <a:r>
              <a:rPr lang="id-ID" dirty="0"/>
              <a:t>sendiri dan </a:t>
            </a:r>
            <a:r>
              <a:rPr lang="id-ID" dirty="0" smtClean="0"/>
              <a:t>pemasarannya </a:t>
            </a:r>
            <a:r>
              <a:rPr lang="id-ID" dirty="0"/>
              <a:t>sehingga selalu </a:t>
            </a:r>
            <a:r>
              <a:rPr lang="id-ID" dirty="0" smtClean="0"/>
              <a:t>ada kedekatan </a:t>
            </a:r>
            <a:r>
              <a:rPr lang="id-ID" dirty="0"/>
              <a:t>dengan tingkat pekerjaan yang diinginkan, tanpa harus </a:t>
            </a:r>
            <a:r>
              <a:rPr lang="id-ID" dirty="0" smtClean="0"/>
              <a:t>juga banyak </a:t>
            </a:r>
            <a:r>
              <a:rPr lang="id-ID" dirty="0"/>
              <a:t>pekerjaan atau terlalu sedikit kerja</a:t>
            </a:r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220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r>
              <a:rPr lang="id-ID" dirty="0"/>
              <a:t>Mengidentifikasi Proyek </a:t>
            </a:r>
            <a:r>
              <a:rPr lang="id-ID" dirty="0" smtClean="0"/>
              <a:t>Klien Eksternal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b="1" dirty="0"/>
              <a:t>Word of Mouth</a:t>
            </a:r>
            <a:r>
              <a:rPr lang="id-ID" b="1" dirty="0" smtClean="0"/>
              <a:t>.</a:t>
            </a:r>
            <a:endParaRPr lang="id-ID" b="1" dirty="0"/>
          </a:p>
          <a:p>
            <a:pPr marL="901700" lvl="1" indent="-444500">
              <a:buNone/>
            </a:pPr>
            <a:r>
              <a:rPr lang="id-ID" dirty="0" smtClean="0"/>
              <a:t>+1  Rekomendasi </a:t>
            </a:r>
            <a:r>
              <a:rPr lang="id-ID" dirty="0"/>
              <a:t>dari klien </a:t>
            </a:r>
            <a:r>
              <a:rPr lang="id-ID" dirty="0" smtClean="0"/>
              <a:t>merupakan pendekatan </a:t>
            </a:r>
            <a:r>
              <a:rPr lang="id-ID" dirty="0"/>
              <a:t>yang sering digunakan </a:t>
            </a:r>
            <a:r>
              <a:rPr lang="id-ID" dirty="0" smtClean="0"/>
              <a:t>dan paling efektif </a:t>
            </a:r>
            <a:r>
              <a:rPr lang="id-ID" dirty="0"/>
              <a:t>untuk mendapatkan klien </a:t>
            </a:r>
            <a:r>
              <a:rPr lang="id-ID" dirty="0" smtClean="0"/>
              <a:t>baru</a:t>
            </a:r>
          </a:p>
          <a:p>
            <a:pPr marL="901700" lvl="1" indent="-444500">
              <a:buNone/>
            </a:pPr>
            <a:r>
              <a:rPr lang="id-ID" dirty="0" smtClean="0"/>
              <a:t>+2  Paling efektif dan efisien untuk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id-ID" dirty="0" smtClean="0"/>
              <a:t>pangsa</a:t>
            </a:r>
            <a:r>
              <a:rPr lang="en-US" dirty="0" smtClean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, </a:t>
            </a:r>
            <a:r>
              <a:rPr lang="en-US" dirty="0" err="1"/>
              <a:t>geografi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tingkat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 smtClean="0"/>
              <a:t>kerjanya</a:t>
            </a:r>
            <a:r>
              <a:rPr lang="id-ID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. </a:t>
            </a:r>
            <a:endParaRPr lang="id-ID" dirty="0" smtClean="0"/>
          </a:p>
          <a:p>
            <a:pPr marL="901700" lvl="1" indent="-444500">
              <a:buNone/>
            </a:pPr>
            <a:r>
              <a:rPr lang="id-ID" dirty="0" smtClean="0"/>
              <a:t>Namun, </a:t>
            </a:r>
          </a:p>
          <a:p>
            <a:pPr marL="901700" lvl="1" indent="-444500">
              <a:buNone/>
            </a:pPr>
            <a:r>
              <a:rPr lang="id-ID" dirty="0" smtClean="0"/>
              <a:t>-1   Dapat berdampak negatif pada bisnis Anda saat beredar berita bahwa proyek </a:t>
            </a:r>
            <a:r>
              <a:rPr lang="id-ID" dirty="0"/>
              <a:t>yang Anda </a:t>
            </a:r>
            <a:r>
              <a:rPr lang="id-ID" dirty="0" smtClean="0"/>
              <a:t>kelola gagal.</a:t>
            </a:r>
          </a:p>
          <a:p>
            <a:pPr marL="457200" lvl="1" indent="0">
              <a:buNone/>
            </a:pPr>
            <a:r>
              <a:rPr lang="id-ID" dirty="0" smtClean="0"/>
              <a:t>-2   Sulit dikendalikan (uncontrollable) dan acak.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/>
              <a:t>Networking</a:t>
            </a:r>
            <a:r>
              <a:rPr lang="id-ID" b="1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bisnis </a:t>
            </a:r>
            <a:r>
              <a:rPr lang="id-ID" dirty="0" smtClean="0"/>
              <a:t>dijalankan melalui </a:t>
            </a:r>
            <a:r>
              <a:rPr lang="id-ID" dirty="0"/>
              <a:t>hubungan </a:t>
            </a:r>
            <a:r>
              <a:rPr lang="id-ID" dirty="0" smtClean="0"/>
              <a:t>kerelasian.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preferensi diberikan </a:t>
            </a:r>
            <a:r>
              <a:rPr lang="id-ID" dirty="0" smtClean="0"/>
              <a:t>pada orang </a:t>
            </a:r>
            <a:r>
              <a:rPr lang="id-ID" dirty="0"/>
              <a:t>yang berasal dari tempat yang sama, </a:t>
            </a:r>
            <a:r>
              <a:rPr lang="id-ID" dirty="0" smtClean="0"/>
              <a:t>lulus dari sekolah yang sama, </a:t>
            </a:r>
            <a:r>
              <a:rPr lang="id-ID" dirty="0"/>
              <a:t>atau yang tergabung dalam komunitas religius yang </a:t>
            </a:r>
            <a:r>
              <a:rPr lang="id-ID" dirty="0" smtClean="0"/>
              <a:t>sama.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Manfaat diberikan kepada mereka yang diketahui secara </a:t>
            </a:r>
            <a:r>
              <a:rPr lang="id-ID" dirty="0" smtClean="0"/>
              <a:t>pribadi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Jejaring bisa dikembangkan </a:t>
            </a:r>
            <a:r>
              <a:rPr lang="id-ID" dirty="0"/>
              <a:t>melalui partisipasi dalam organisasi profesi </a:t>
            </a:r>
            <a:r>
              <a:rPr lang="id-ID" dirty="0" smtClean="0"/>
              <a:t>jejaring PO, komunitas organisasi </a:t>
            </a:r>
            <a:r>
              <a:rPr lang="id-ID" dirty="0"/>
              <a:t>(mis., dewan, kelompok agama, </a:t>
            </a:r>
            <a:r>
              <a:rPr lang="id-ID" dirty="0" smtClean="0"/>
              <a:t>pekerja </a:t>
            </a:r>
            <a:r>
              <a:rPr lang="id-ID" dirty="0"/>
              <a:t>sukarela), </a:t>
            </a:r>
            <a:r>
              <a:rPr lang="id-ID" dirty="0" smtClean="0"/>
              <a:t>atau organisasi </a:t>
            </a:r>
            <a:r>
              <a:rPr lang="id-ID" dirty="0"/>
              <a:t>profesional komunitas (mis., Kiwanis, Rotary Club</a:t>
            </a:r>
            <a:r>
              <a:rPr lang="id-ID" dirty="0" smtClean="0"/>
              <a:t>, Kamar </a:t>
            </a:r>
            <a:r>
              <a:rPr lang="id-ID" dirty="0"/>
              <a:t>Dagang</a:t>
            </a:r>
            <a:r>
              <a:rPr lang="id-ID" dirty="0" smtClean="0"/>
              <a:t>).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Pendekatan </a:t>
            </a:r>
            <a:r>
              <a:rPr lang="id-ID" dirty="0"/>
              <a:t>ini </a:t>
            </a:r>
            <a:r>
              <a:rPr lang="id-ID" dirty="0" smtClean="0"/>
              <a:t>manipulatif dan </a:t>
            </a:r>
            <a:r>
              <a:rPr lang="id-ID" dirty="0"/>
              <a:t>tidak </a:t>
            </a:r>
            <a:r>
              <a:rPr lang="id-ID" dirty="0" smtClean="0"/>
              <a:t>tulus,  </a:t>
            </a:r>
            <a:r>
              <a:rPr lang="id-ID" dirty="0"/>
              <a:t>penting untuk </a:t>
            </a:r>
            <a:r>
              <a:rPr lang="id-ID" dirty="0" smtClean="0"/>
              <a:t>menunjukkan ketulusan, kejujuran, </a:t>
            </a:r>
            <a:r>
              <a:rPr lang="id-ID" dirty="0"/>
              <a:t>dan berkomitmen pada kelompok yang Anda </a:t>
            </a:r>
            <a:r>
              <a:rPr lang="id-ID" dirty="0" smtClean="0"/>
              <a:t>jejaringkan.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62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0" y="56964"/>
            <a:ext cx="6400799" cy="669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4200"/>
            <a:ext cx="10515600" cy="5592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b="1" dirty="0" smtClean="0"/>
              <a:t>Mantan Majikan (Prior Employers).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Profesional PO yang keluar dari tempat kerjanya dan menjadi konsultan eksternal sering menjadikan mantan bosnya sebagai klien pertama. 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Ketika </a:t>
            </a:r>
            <a:r>
              <a:rPr lang="id-ID" dirty="0"/>
              <a:t>seseorang meninggalkan majikan, pekerjaan yang </a:t>
            </a:r>
            <a:r>
              <a:rPr lang="id-ID" dirty="0" smtClean="0"/>
              <a:t>ditinggalkan seringkali tidak segera diisi oleh penggantinya. Majikan </a:t>
            </a:r>
            <a:r>
              <a:rPr lang="id-ID" dirty="0"/>
              <a:t>mengetahui kualitas </a:t>
            </a:r>
            <a:r>
              <a:rPr lang="id-ID" dirty="0" smtClean="0"/>
              <a:t>pekerjaan mantan pegawainya.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d-ID" b="1" dirty="0"/>
              <a:t>Web Sites.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Hampir </a:t>
            </a:r>
            <a:r>
              <a:rPr lang="id-ID" dirty="0"/>
              <a:t>tidak </a:t>
            </a:r>
            <a:r>
              <a:rPr lang="id-ID" dirty="0" smtClean="0"/>
              <a:t>mungkin PO profesional </a:t>
            </a:r>
            <a:r>
              <a:rPr lang="id-ID" dirty="0"/>
              <a:t>tanpa memiliki situs </a:t>
            </a:r>
            <a:r>
              <a:rPr lang="id-ID" dirty="0" smtClean="0"/>
              <a:t>Web, namun perlu upaya khusus untuk mengundang orang mengunjungi situs Anda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Informasi yang perlu ditampilkan dalam di web site meliputi: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misi</a:t>
            </a:r>
            <a:r>
              <a:rPr lang="id-ID" dirty="0"/>
              <a:t>, visi, dan nilai organisasi Anda;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personil </a:t>
            </a:r>
            <a:r>
              <a:rPr lang="id-ID" dirty="0"/>
              <a:t>kunci dalam organisasi Anda-nama, kualifikasi</a:t>
            </a:r>
            <a:r>
              <a:rPr lang="id-ID" dirty="0" smtClean="0"/>
              <a:t>, foto</a:t>
            </a:r>
            <a:r>
              <a:rPr lang="id-ID" dirty="0"/>
              <a:t>;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 </a:t>
            </a:r>
            <a:r>
              <a:rPr lang="id-ID" dirty="0"/>
              <a:t>jenis pekerjaan yang Anda lakukan;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daftar </a:t>
            </a:r>
            <a:r>
              <a:rPr lang="id-ID" dirty="0"/>
              <a:t>klien sebelumnya </a:t>
            </a:r>
            <a:r>
              <a:rPr lang="id-ID" dirty="0" smtClean="0"/>
              <a:t>(minta izin </a:t>
            </a:r>
            <a:r>
              <a:rPr lang="id-ID" dirty="0"/>
              <a:t>mereka);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uraian </a:t>
            </a:r>
            <a:r>
              <a:rPr lang="id-ID" dirty="0"/>
              <a:t>singkat tentang kasus-kasus </a:t>
            </a:r>
            <a:r>
              <a:rPr lang="id-ID" dirty="0" smtClean="0"/>
              <a:t>pernah ditangani 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publikasi </a:t>
            </a:r>
            <a:r>
              <a:rPr lang="id-ID" dirty="0"/>
              <a:t>yang dimiliki oleh personel di organisasi </a:t>
            </a:r>
            <a:r>
              <a:rPr lang="id-ID" dirty="0" smtClean="0"/>
              <a:t>dengan mencantumkan </a:t>
            </a:r>
            <a:r>
              <a:rPr lang="id-ID" dirty="0"/>
              <a:t>link, </a:t>
            </a:r>
            <a:endParaRPr lang="id-ID" dirty="0" smtClean="0"/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/>
              <a:t>produk yang ditawarkan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>
                <a:solidFill>
                  <a:prstClr val="black"/>
                </a:solidFill>
              </a:rPr>
              <a:t>e-mail</a:t>
            </a:r>
            <a:r>
              <a:rPr lang="id-ID" dirty="0">
                <a:solidFill>
                  <a:prstClr val="black"/>
                </a:solidFill>
              </a:rPr>
              <a:t>, telepon, nomor, nomor faks, </a:t>
            </a:r>
            <a:r>
              <a:rPr lang="id-ID" dirty="0" smtClean="0">
                <a:solidFill>
                  <a:prstClr val="black"/>
                </a:solidFill>
              </a:rPr>
              <a:t>alamat </a:t>
            </a:r>
          </a:p>
          <a:p>
            <a:pPr marL="1371600" lvl="2" indent="-457200">
              <a:buFont typeface="+mj-lt"/>
              <a:buAutoNum type="arabicPeriod"/>
            </a:pPr>
            <a:r>
              <a:rPr lang="id-ID" dirty="0" smtClean="0">
                <a:solidFill>
                  <a:prstClr val="black"/>
                </a:solidFill>
              </a:rPr>
              <a:t>kesaksian </a:t>
            </a:r>
            <a:r>
              <a:rPr lang="id-ID" dirty="0">
                <a:solidFill>
                  <a:prstClr val="black"/>
                </a:solidFill>
              </a:rPr>
              <a:t>dari klien sebelumnya.</a:t>
            </a:r>
          </a:p>
          <a:p>
            <a:pPr marL="1371600" lvl="2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145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227" y="-8207"/>
            <a:ext cx="7555673" cy="7956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472" y="825501"/>
            <a:ext cx="7528792" cy="23494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1435" y="3229074"/>
            <a:ext cx="7515829" cy="293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300"/>
            <a:ext cx="10515600" cy="6477000"/>
          </a:xfrm>
        </p:spPr>
        <p:txBody>
          <a:bodyPr>
            <a:normAutofit fontScale="85000" lnSpcReduction="20000"/>
          </a:bodyPr>
          <a:lstStyle/>
          <a:p>
            <a:pPr marL="444500" indent="-444500">
              <a:buFont typeface="+mj-lt"/>
              <a:buAutoNum type="arabicPeriod" startAt="5"/>
            </a:pPr>
            <a:r>
              <a:rPr lang="id-ID" sz="2600" b="1" dirty="0"/>
              <a:t>Material Tercetak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Periklanan</a:t>
            </a:r>
            <a:r>
              <a:rPr lang="id-ID" dirty="0"/>
              <a:t>, pengarsipan dan penyampaian informasi, komunikasi, </a:t>
            </a:r>
            <a:r>
              <a:rPr lang="id-ID" dirty="0" smtClean="0"/>
              <a:t>dan penagihan</a:t>
            </a:r>
            <a:r>
              <a:rPr lang="id-ID" dirty="0"/>
              <a:t>, pentingnya bahan cetak telah berkurang. 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Kartu nama dan </a:t>
            </a:r>
            <a:r>
              <a:rPr lang="id-ID" dirty="0"/>
              <a:t>alat tulis Anda harus berkomunikasi secara profesional </a:t>
            </a:r>
            <a:r>
              <a:rPr lang="id-ID" dirty="0" smtClean="0"/>
              <a:t>dan berisi </a:t>
            </a:r>
            <a:r>
              <a:rPr lang="id-ID" dirty="0"/>
              <a:t>semua informasi kontak yang diperlukan</a:t>
            </a:r>
            <a:r>
              <a:rPr lang="id-ID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Sulit </a:t>
            </a:r>
            <a:r>
              <a:rPr lang="id-ID" dirty="0"/>
              <a:t>dan mahal untuk </a:t>
            </a:r>
            <a:r>
              <a:rPr lang="id-ID" dirty="0" smtClean="0"/>
              <a:t>menentukan calon </a:t>
            </a:r>
            <a:r>
              <a:rPr lang="id-ID" dirty="0"/>
              <a:t>klien </a:t>
            </a:r>
            <a:r>
              <a:rPr lang="id-ID" dirty="0" smtClean="0"/>
              <a:t>yang akan dikirimi brosur.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Brosur untuk mengundang klien berkunjung ke situs </a:t>
            </a:r>
            <a:r>
              <a:rPr lang="id-ID" dirty="0"/>
              <a:t>web.</a:t>
            </a:r>
            <a:r>
              <a:rPr lang="id-ID" dirty="0" smtClean="0"/>
              <a:t> </a:t>
            </a:r>
          </a:p>
          <a:p>
            <a:pPr marL="444500" indent="-444500">
              <a:buFont typeface="+mj-lt"/>
              <a:buAutoNum type="arabicPeriod" startAt="5"/>
            </a:pPr>
            <a:r>
              <a:rPr lang="id-ID" sz="2600" b="1" dirty="0"/>
              <a:t>Permintaan Proposal (RFP). 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Organisasi </a:t>
            </a:r>
            <a:r>
              <a:rPr lang="id-ID" dirty="0"/>
              <a:t>khususnya instansi pemerintah, </a:t>
            </a:r>
            <a:r>
              <a:rPr lang="id-ID" dirty="0" smtClean="0"/>
              <a:t>terkadang mengeluarkan </a:t>
            </a:r>
            <a:r>
              <a:rPr lang="id-ID" dirty="0"/>
              <a:t>pengumuman kepada vendor untuk mengajukan penawaran dalam bentuk proposal. 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Organisasi </a:t>
            </a:r>
            <a:r>
              <a:rPr lang="id-ID" dirty="0"/>
              <a:t>menentukan pekerjaan yang dia inginkan dan proses yang harus diikuti. 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Organisasi </a:t>
            </a:r>
            <a:r>
              <a:rPr lang="id-ID" dirty="0"/>
              <a:t>ingin mendapatkan vendor dengan kualifikasi terbaik dengan biaya terendah atau paling tidak dengan biaya yang telah ditentukan. 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RFP </a:t>
            </a:r>
            <a:r>
              <a:rPr lang="id-ID" dirty="0"/>
              <a:t>dapat diposting pada situs web, atau dicetak sebagai pemberitahuan resmi di surat kabar. Berujuan untuk mendapatkan sebanyak mungkin calon vendor</a:t>
            </a:r>
            <a:r>
              <a:rPr lang="id-ID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OD profesional yang menulis proposal sebagai tanggapan terhadap RFP harus memperhatikan persyaratan yang tercantum dalam RFP</a:t>
            </a:r>
            <a:r>
              <a:rPr lang="id-ID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Gagal </a:t>
            </a:r>
            <a:r>
              <a:rPr lang="id-ID" dirty="0"/>
              <a:t>dalam memenuhi spesifikasi RFP berakibat   terkena diskualifikasi. 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Positifnya</a:t>
            </a:r>
            <a:r>
              <a:rPr lang="id-ID" dirty="0"/>
              <a:t>, OD profesional dapat mengetahui adanya pekerjaan dan kontrak yang akan diterbitkan. 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Negatifnya</a:t>
            </a:r>
            <a:r>
              <a:rPr lang="id-ID" dirty="0"/>
              <a:t>, Profesional PO tidak dapat mengetahui jumlah peserta RFP. Banyak yang sudah menghabiskan waktu dan sumber daya  untuk menulis proposal namun tidak pernah terpilih.</a:t>
            </a:r>
            <a:endParaRPr lang="id-ID" dirty="0" smtClean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56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1390</Words>
  <Application>Microsoft Office PowerPoint</Application>
  <PresentationFormat>Widescreen</PresentationFormat>
  <Paragraphs>153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OD WEEK-2</vt:lpstr>
      <vt:lpstr> Tahap-1: Entry </vt:lpstr>
      <vt:lpstr>Organization Development Process Model</vt:lpstr>
      <vt:lpstr>Tahap-1 : Entery</vt:lpstr>
      <vt:lpstr>Mengidentifikasi Proyek Klien Eksternal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Identifikasi Klien Internal</vt:lpstr>
      <vt:lpstr>PowerPoint Presentation</vt:lpstr>
      <vt:lpstr>PERTEMUAN PERTAMA DENGAN  KLIEN</vt:lpstr>
      <vt:lpstr>PowerPoint Presentation</vt:lpstr>
      <vt:lpstr>PowerPoint Presentation</vt:lpstr>
      <vt:lpstr>KONTRAK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WEEK-2</dc:title>
  <dc:creator>Sekretariat</dc:creator>
  <cp:lastModifiedBy>TEGUH WIDODO</cp:lastModifiedBy>
  <cp:revision>12</cp:revision>
  <dcterms:created xsi:type="dcterms:W3CDTF">2017-01-25T23:01:37Z</dcterms:created>
  <dcterms:modified xsi:type="dcterms:W3CDTF">2018-01-24T02:17:01Z</dcterms:modified>
</cp:coreProperties>
</file>