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4" r:id="rId4"/>
    <p:sldId id="257" r:id="rId5"/>
    <p:sldId id="258" r:id="rId6"/>
    <p:sldId id="262" r:id="rId7"/>
    <p:sldId id="266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id-ID" dirty="0" smtClean="0"/>
              <a:t>Badu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Buku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Sheet2!$J$1</c:f>
              <c:strCache>
                <c:ptCount val="1"/>
                <c:pt idx="0">
                  <c:v>Permintaan thd Buku</c:v>
                </c:pt>
              </c:strCache>
            </c:strRef>
          </c:tx>
          <c:xVal>
            <c:numRef>
              <c:f>Sheet2!$K$3:$K$7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30</c:v>
                </c:pt>
                <c:pt idx="4">
                  <c:v>45</c:v>
                </c:pt>
              </c:numCache>
            </c:numRef>
          </c:xVal>
          <c:yVal>
            <c:numRef>
              <c:f>Sheet2!$I$3:$I$7</c:f>
              <c:numCache>
                <c:formatCode>General</c:formatCode>
                <c:ptCount val="5"/>
                <c:pt idx="0">
                  <c:v>5000</c:v>
                </c:pt>
                <c:pt idx="1">
                  <c:v>4000</c:v>
                </c:pt>
                <c:pt idx="2">
                  <c:v>3000</c:v>
                </c:pt>
                <c:pt idx="3">
                  <c:v>2000</c:v>
                </c:pt>
                <c:pt idx="4">
                  <c:v>1000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775680"/>
        <c:axId val="90031232"/>
      </c:scatterChart>
      <c:valAx>
        <c:axId val="88775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 (ribu unit)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031232"/>
        <c:crosses val="autoZero"/>
        <c:crossBetween val="midCat"/>
      </c:valAx>
      <c:valAx>
        <c:axId val="900312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Price (IDR)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87756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Demand</c:v>
          </c:tx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v>Supply</c:v>
          </c:tx>
          <c:xVal>
            <c:numRef>
              <c:f>supply1!$C$3:$C$7</c:f>
              <c:numCache>
                <c:formatCode>General</c:formatCode>
                <c:ptCount val="5"/>
                <c:pt idx="0">
                  <c:v>8000</c:v>
                </c:pt>
                <c:pt idx="1">
                  <c:v>6000</c:v>
                </c:pt>
                <c:pt idx="2">
                  <c:v>4000</c:v>
                </c:pt>
                <c:pt idx="3">
                  <c:v>2000</c:v>
                </c:pt>
                <c:pt idx="4">
                  <c:v>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2"/>
          <c:order val="2"/>
          <c:xVal>
            <c:numRef>
              <c:f>supply1!$D$3:$D$7</c:f>
              <c:numCache>
                <c:formatCode>General</c:formatCode>
                <c:ptCount val="5"/>
                <c:pt idx="0">
                  <c:v>4000</c:v>
                </c:pt>
                <c:pt idx="1">
                  <c:v>5000</c:v>
                </c:pt>
                <c:pt idx="2">
                  <c:v>6000</c:v>
                </c:pt>
                <c:pt idx="3">
                  <c:v>7000</c:v>
                </c:pt>
                <c:pt idx="4">
                  <c:v>8000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50976"/>
        <c:axId val="91230976"/>
      </c:scatterChart>
      <c:valAx>
        <c:axId val="91150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91230976"/>
        <c:crosses val="autoZero"/>
        <c:crossBetween val="midCat"/>
      </c:valAx>
      <c:valAx>
        <c:axId val="912309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9115097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/>
              <a:t>Permintaan Pasar thd Buku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Sheet2!$L$3:$L$7</c:f>
              <c:numCache>
                <c:formatCode>General</c:formatCode>
                <c:ptCount val="5"/>
                <c:pt idx="0">
                  <c:v>20</c:v>
                </c:pt>
                <c:pt idx="1">
                  <c:v>30</c:v>
                </c:pt>
                <c:pt idx="2">
                  <c:v>50</c:v>
                </c:pt>
                <c:pt idx="3">
                  <c:v>80</c:v>
                </c:pt>
                <c:pt idx="4">
                  <c:v>115</c:v>
                </c:pt>
              </c:numCache>
            </c:numRef>
          </c:xVal>
          <c:yVal>
            <c:numRef>
              <c:f>Sheet2!$I$3:$I$7</c:f>
              <c:numCache>
                <c:formatCode>General</c:formatCode>
                <c:ptCount val="5"/>
                <c:pt idx="0">
                  <c:v>5000</c:v>
                </c:pt>
                <c:pt idx="1">
                  <c:v>4000</c:v>
                </c:pt>
                <c:pt idx="2">
                  <c:v>3000</c:v>
                </c:pt>
                <c:pt idx="3">
                  <c:v>2000</c:v>
                </c:pt>
                <c:pt idx="4">
                  <c:v>1000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891968"/>
        <c:axId val="89893888"/>
      </c:scatterChart>
      <c:valAx>
        <c:axId val="89891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 (ribu unit)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893888"/>
        <c:crosses val="autoZero"/>
        <c:crossBetween val="midCat"/>
      </c:valAx>
      <c:valAx>
        <c:axId val="898938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Price (IDR)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891968"/>
        <c:crosses val="autoZero"/>
        <c:crossBetween val="midCat"/>
      </c:valAx>
    </c:plotArea>
    <c:plotVisOnly val="1"/>
    <c:dispBlanksAs val="gap"/>
    <c:showDLblsOverMax val="0"/>
  </c:chart>
  <c:spPr>
    <a:gradFill rotWithShape="1">
      <a:gsLst>
        <a:gs pos="0">
          <a:schemeClr val="accent2">
            <a:shade val="51000"/>
            <a:satMod val="130000"/>
          </a:schemeClr>
        </a:gs>
        <a:gs pos="80000">
          <a:schemeClr val="accent2">
            <a:shade val="93000"/>
            <a:satMod val="130000"/>
          </a:schemeClr>
        </a:gs>
        <a:gs pos="100000">
          <a:schemeClr val="accent2">
            <a:shade val="94000"/>
            <a:satMod val="135000"/>
          </a:schemeClr>
        </a:gs>
      </a:gsLst>
      <a:lin ang="16200000" scaled="0"/>
    </a:gradFill>
    <a:ln>
      <a:noFill/>
    </a:ln>
    <a:effectLst>
      <a:outerShdw blurRad="40000" dist="23000" dir="5400000" rotWithShape="0">
        <a:srgbClr val="000000">
          <a:alpha val="35000"/>
        </a:srgbClr>
      </a:outerShdw>
    </a:effectLst>
    <a:scene3d>
      <a:camera prst="orthographicFront">
        <a:rot lat="0" lon="0" rev="0"/>
      </a:camera>
      <a:lightRig rig="threePt" dir="t">
        <a:rot lat="0" lon="0" rev="1200000"/>
      </a:lightRig>
    </a:scene3d>
    <a:sp3d>
      <a:bevelT w="63500" h="25400"/>
    </a:sp3d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id-ID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id-ID" smtClean="0"/>
              <a:t>Ali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Buku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demand1!$J$3:$J$7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30</c:v>
                </c:pt>
                <c:pt idx="3">
                  <c:v>50</c:v>
                </c:pt>
                <c:pt idx="4">
                  <c:v>70</c:v>
                </c:pt>
              </c:numCache>
            </c:numRef>
          </c:xVal>
          <c:yVal>
            <c:numRef>
              <c:f>demand1!$I$3:$I$7</c:f>
              <c:numCache>
                <c:formatCode>General</c:formatCode>
                <c:ptCount val="5"/>
                <c:pt idx="0">
                  <c:v>5000</c:v>
                </c:pt>
                <c:pt idx="1">
                  <c:v>4000</c:v>
                </c:pt>
                <c:pt idx="2">
                  <c:v>3000</c:v>
                </c:pt>
                <c:pt idx="3">
                  <c:v>2000</c:v>
                </c:pt>
                <c:pt idx="4">
                  <c:v>1000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666880"/>
        <c:axId val="90669440"/>
      </c:scatterChart>
      <c:valAx>
        <c:axId val="9066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 (ribu unit)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669440"/>
        <c:crosses val="autoZero"/>
        <c:crossBetween val="midCat"/>
      </c:valAx>
      <c:valAx>
        <c:axId val="9066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Price (IDR)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666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5"/>
    </mc:Choice>
    <mc:Fallback>
      <c:style val="45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d-ID" sz="1600" dirty="0" smtClean="0"/>
              <a:t>The Market Demand Curve</a:t>
            </a:r>
            <a:endParaRPr lang="id-ID" sz="16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rendline>
            <c:spPr>
              <a:ln>
                <a:noFill/>
              </a:ln>
            </c:spPr>
            <c:trendlineType val="linear"/>
            <c:dispRSqr val="0"/>
            <c:dispEq val="1"/>
            <c:trendlineLbl>
              <c:layout>
                <c:manualLayout>
                  <c:x val="-0.23210071770074384"/>
                  <c:y val="-8.936971420239137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id-ID" sz="1600" baseline="0" dirty="0" smtClean="0"/>
                      <a:t>P</a:t>
                    </a:r>
                    <a:r>
                      <a:rPr lang="id-ID" sz="1600" baseline="-25000" dirty="0" smtClean="0"/>
                      <a:t>d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/>
                      <a:t>= -0,001</a:t>
                    </a:r>
                    <a:r>
                      <a:rPr lang="id-ID" sz="1600" baseline="0" dirty="0" smtClean="0"/>
                      <a:t>*Q</a:t>
                    </a:r>
                    <a:r>
                      <a:rPr lang="id-ID" sz="1600" baseline="-25000" dirty="0" smtClean="0"/>
                      <a:t>d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/>
                      <a:t>+ 8</a:t>
                    </a:r>
                    <a:endParaRPr lang="en-US" sz="1600" dirty="0"/>
                  </a:p>
                </c:rich>
              </c:tx>
              <c:numFmt formatCode="General" sourceLinked="0"/>
            </c:trendlineLbl>
          </c:trendline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898560"/>
        <c:axId val="88905216"/>
      </c:scatterChart>
      <c:valAx>
        <c:axId val="88898560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8905216"/>
        <c:crosses val="autoZero"/>
        <c:crossBetween val="midCat"/>
      </c:valAx>
      <c:valAx>
        <c:axId val="889052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Price</a:t>
                </a:r>
                <a:r>
                  <a:rPr lang="id-ID"/>
                  <a:t> ($)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8898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8"/>
    </mc:Choice>
    <mc:Fallback>
      <c:style val="4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id-ID" sz="1600" dirty="0" smtClean="0"/>
              <a:t>The Market Supply Curve</a:t>
            </a:r>
            <a:endParaRPr lang="id-ID" sz="16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trendline>
            <c:spPr>
              <a:ln>
                <a:solidFill>
                  <a:schemeClr val="accent6">
                    <a:lumMod val="75000"/>
                  </a:schemeClr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2.4000656167979001E-2"/>
                  <c:y val="0.25946850393700788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id-ID" sz="1600" baseline="0" dirty="0" smtClean="0"/>
                      <a:t>P</a:t>
                    </a:r>
                    <a:r>
                      <a:rPr lang="id-ID" sz="1600" baseline="-25000" dirty="0" smtClean="0"/>
                      <a:t>s</a:t>
                    </a:r>
                    <a:r>
                      <a:rPr lang="id-ID" sz="1600" baseline="0" dirty="0" smtClean="0"/>
                      <a:t> </a:t>
                    </a:r>
                    <a:r>
                      <a:rPr lang="en-US" sz="1600" baseline="0" dirty="0"/>
                      <a:t>= 0,05</a:t>
                    </a:r>
                    <a:r>
                      <a:rPr lang="id-ID" sz="1600" baseline="0" dirty="0" smtClean="0"/>
                      <a:t>*Q</a:t>
                    </a:r>
                    <a:r>
                      <a:rPr lang="id-ID" sz="1600" baseline="-25000" dirty="0" smtClean="0"/>
                      <a:t>s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/>
                      <a:t>+ 2</a:t>
                    </a:r>
                    <a:endParaRPr lang="en-US" sz="1600" dirty="0"/>
                  </a:p>
                </c:rich>
              </c:tx>
              <c:numFmt formatCode="General" sourceLinked="0"/>
            </c:trendlineLbl>
          </c:trendline>
          <c:xVal>
            <c:numRef>
              <c:f>supply1!$C$3:$C$7</c:f>
              <c:numCache>
                <c:formatCode>General</c:formatCode>
                <c:ptCount val="5"/>
                <c:pt idx="0">
                  <c:v>8000</c:v>
                </c:pt>
                <c:pt idx="1">
                  <c:v>6000</c:v>
                </c:pt>
                <c:pt idx="2">
                  <c:v>4000</c:v>
                </c:pt>
                <c:pt idx="3">
                  <c:v>2000</c:v>
                </c:pt>
                <c:pt idx="4">
                  <c:v>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930560"/>
        <c:axId val="88945024"/>
      </c:scatterChart>
      <c:valAx>
        <c:axId val="88930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945024"/>
        <c:crosses val="autoZero"/>
        <c:crossBetween val="midCat"/>
      </c:valAx>
      <c:valAx>
        <c:axId val="889450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8930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/>
              <a:t>The Equilibrium</a:t>
            </a:r>
            <a:r>
              <a:rPr lang="id-ID" baseline="0"/>
              <a:t> Price </a:t>
            </a:r>
            <a:endParaRPr lang="id-ID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Demand</c:v>
          </c:tx>
          <c:spPr>
            <a:ln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marker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v>Supply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xVal>
            <c:numRef>
              <c:f>supply1!$C$3:$C$7</c:f>
              <c:numCache>
                <c:formatCode>General</c:formatCode>
                <c:ptCount val="5"/>
                <c:pt idx="0">
                  <c:v>8000</c:v>
                </c:pt>
                <c:pt idx="1">
                  <c:v>6000</c:v>
                </c:pt>
                <c:pt idx="2">
                  <c:v>4000</c:v>
                </c:pt>
                <c:pt idx="3">
                  <c:v>2000</c:v>
                </c:pt>
                <c:pt idx="4">
                  <c:v>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449408"/>
        <c:axId val="90456064"/>
      </c:scatterChart>
      <c:valAx>
        <c:axId val="90449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456064"/>
        <c:crosses val="autoZero"/>
        <c:crossBetween val="midCat"/>
      </c:valAx>
      <c:valAx>
        <c:axId val="904560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id-ID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449408"/>
        <c:crosses val="autoZero"/>
        <c:crossBetween val="midCat"/>
      </c:valAx>
    </c:plotArea>
    <c:plotVisOnly val="1"/>
    <c:dispBlanksAs val="gap"/>
    <c:showDLblsOverMax val="0"/>
  </c:chart>
  <c:spPr>
    <a:ln>
      <a:prstDash val="lgDash"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Shifting</a:t>
            </a:r>
            <a:r>
              <a:rPr lang="id-ID" baseline="0" dirty="0" smtClean="0"/>
              <a:t> of Demand Curve</a:t>
            </a:r>
            <a:endParaRPr lang="id-ID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rendline>
            <c:trendlineType val="linear"/>
            <c:dispRSqr val="0"/>
            <c:dispEq val="1"/>
            <c:trendlineLbl>
              <c:layout>
                <c:manualLayout>
                  <c:x val="0.12478667169567527"/>
                  <c:y val="4.8359836156638331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id-ID" sz="1600" baseline="0" dirty="0" smtClean="0"/>
                      <a:t>P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/>
                      <a:t>= -0,001</a:t>
                    </a:r>
                    <a:r>
                      <a:rPr lang="id-ID" sz="1600" baseline="0" dirty="0" smtClean="0"/>
                      <a:t>*Q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baseline="0" dirty="0"/>
                      <a:t>+ 8</a:t>
                    </a:r>
                    <a:endParaRPr lang="en-US" sz="1600" dirty="0"/>
                  </a:p>
                </c:rich>
              </c:tx>
              <c:numFmt formatCode="General" sourceLinked="0"/>
            </c:trendlineLbl>
          </c:trendline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2"/>
          <c:order val="2"/>
          <c:xVal>
            <c:numRef>
              <c:f>supply1!$D$3:$D$7</c:f>
              <c:numCache>
                <c:formatCode>General</c:formatCode>
                <c:ptCount val="5"/>
                <c:pt idx="0">
                  <c:v>4000</c:v>
                </c:pt>
                <c:pt idx="1">
                  <c:v>5000</c:v>
                </c:pt>
                <c:pt idx="2">
                  <c:v>6000</c:v>
                </c:pt>
                <c:pt idx="3">
                  <c:v>7000</c:v>
                </c:pt>
                <c:pt idx="4">
                  <c:v>8000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3"/>
          <c:order val="3"/>
          <c:xVal>
            <c:numRef>
              <c:f>supply1!$E$3:$E$7</c:f>
              <c:numCache>
                <c:formatCode>General</c:formatCode>
                <c:ptCount val="5"/>
                <c:pt idx="0">
                  <c:v>500</c:v>
                </c:pt>
                <c:pt idx="1">
                  <c:v>1500</c:v>
                </c:pt>
                <c:pt idx="2">
                  <c:v>2500</c:v>
                </c:pt>
                <c:pt idx="3">
                  <c:v>3500</c:v>
                </c:pt>
                <c:pt idx="4">
                  <c:v>4500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074688"/>
        <c:axId val="89080960"/>
      </c:scatterChart>
      <c:valAx>
        <c:axId val="89074688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89080960"/>
        <c:crosses val="autoZero"/>
        <c:crossBetween val="midCat"/>
      </c:valAx>
      <c:valAx>
        <c:axId val="890809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Price</a:t>
                </a:r>
                <a:r>
                  <a:rPr lang="id-ID" sz="1600"/>
                  <a:t> ($)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8907468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/>
              <a:t>Shifting</a:t>
            </a:r>
            <a:r>
              <a:rPr lang="id-ID" baseline="0"/>
              <a:t> of Supply Curve</a:t>
            </a:r>
            <a:endParaRPr lang="id-ID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rendline>
            <c:trendlineType val="linear"/>
            <c:dispRSqr val="1"/>
            <c:dispEq val="1"/>
            <c:trendlineLbl>
              <c:layout>
                <c:manualLayout>
                  <c:x val="-0.12334339457567804"/>
                  <c:y val="3.9372850670893862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id-ID" sz="1400" baseline="0"/>
                      <a:t>Q </a:t>
                    </a:r>
                    <a:r>
                      <a:rPr lang="en-US" sz="1400" baseline="0"/>
                      <a:t>= 0,05</a:t>
                    </a:r>
                    <a:r>
                      <a:rPr lang="id-ID" sz="1400" baseline="0"/>
                      <a:t>*P</a:t>
                    </a:r>
                    <a:r>
                      <a:rPr lang="en-US" sz="1400" baseline="0"/>
                      <a:t> + 2</a:t>
                    </a:r>
                    <a:endParaRPr lang="en-US" sz="1400"/>
                  </a:p>
                </c:rich>
              </c:tx>
              <c:numFmt formatCode="General" sourceLinked="0"/>
            </c:trendlineLbl>
          </c:trendline>
          <c:xVal>
            <c:numRef>
              <c:f>supply1!$C$3:$C$7</c:f>
              <c:numCache>
                <c:formatCode>General</c:formatCode>
                <c:ptCount val="5"/>
                <c:pt idx="0">
                  <c:v>8000</c:v>
                </c:pt>
                <c:pt idx="1">
                  <c:v>6000</c:v>
                </c:pt>
                <c:pt idx="2">
                  <c:v>4000</c:v>
                </c:pt>
                <c:pt idx="3">
                  <c:v>2000</c:v>
                </c:pt>
                <c:pt idx="4">
                  <c:v>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xVal>
            <c:numRef>
              <c:f>supply1!$F$3:$F$7</c:f>
              <c:numCache>
                <c:formatCode>General</c:formatCode>
                <c:ptCount val="5"/>
                <c:pt idx="0">
                  <c:v>10000</c:v>
                </c:pt>
                <c:pt idx="1">
                  <c:v>8000</c:v>
                </c:pt>
                <c:pt idx="2">
                  <c:v>6000</c:v>
                </c:pt>
                <c:pt idx="3">
                  <c:v>4000</c:v>
                </c:pt>
                <c:pt idx="4">
                  <c:v>2000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063040"/>
        <c:axId val="91064960"/>
      </c:scatterChart>
      <c:valAx>
        <c:axId val="91063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064960"/>
        <c:crosses val="autoZero"/>
        <c:crossBetween val="midCat"/>
      </c:valAx>
      <c:valAx>
        <c:axId val="910649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91063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Demand</c:v>
          </c:tx>
          <c:xVal>
            <c:numRef>
              <c:f>supply1!$B$3:$B$7</c:f>
              <c:numCache>
                <c:formatCode>General</c:formatCode>
                <c:ptCount val="5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v>Supply</c:v>
          </c:tx>
          <c:marker>
            <c:spPr>
              <a:ln w="9525">
                <a:noFill/>
              </a:ln>
            </c:spPr>
          </c:marker>
          <c:xVal>
            <c:numRef>
              <c:f>supply1!$C$3:$C$7</c:f>
              <c:numCache>
                <c:formatCode>General</c:formatCode>
                <c:ptCount val="5"/>
                <c:pt idx="0">
                  <c:v>8000</c:v>
                </c:pt>
                <c:pt idx="1">
                  <c:v>6000</c:v>
                </c:pt>
                <c:pt idx="2">
                  <c:v>4000</c:v>
                </c:pt>
                <c:pt idx="3">
                  <c:v>2000</c:v>
                </c:pt>
                <c:pt idx="4">
                  <c:v>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2"/>
          <c:order val="2"/>
          <c:xVal>
            <c:numRef>
              <c:f>supply1!$D$3:$D$7</c:f>
              <c:numCache>
                <c:formatCode>General</c:formatCode>
                <c:ptCount val="5"/>
                <c:pt idx="0">
                  <c:v>4000</c:v>
                </c:pt>
                <c:pt idx="1">
                  <c:v>5000</c:v>
                </c:pt>
                <c:pt idx="2">
                  <c:v>6000</c:v>
                </c:pt>
                <c:pt idx="3">
                  <c:v>7000</c:v>
                </c:pt>
                <c:pt idx="4">
                  <c:v>8000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ser>
          <c:idx val="3"/>
          <c:order val="3"/>
          <c:xVal>
            <c:numRef>
              <c:f>supply1!$F$3:$F$7</c:f>
              <c:numCache>
                <c:formatCode>General</c:formatCode>
                <c:ptCount val="5"/>
                <c:pt idx="0">
                  <c:v>10000</c:v>
                </c:pt>
                <c:pt idx="1">
                  <c:v>8000</c:v>
                </c:pt>
                <c:pt idx="2">
                  <c:v>6000</c:v>
                </c:pt>
                <c:pt idx="3">
                  <c:v>4000</c:v>
                </c:pt>
                <c:pt idx="4">
                  <c:v>2000</c:v>
                </c:pt>
              </c:numCache>
            </c:numRef>
          </c:xVal>
          <c:yVal>
            <c:numRef>
              <c:f>supply1!$A$3:$A$7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118208"/>
        <c:axId val="91120384"/>
      </c:scatterChart>
      <c:valAx>
        <c:axId val="91118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Quantities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91120384"/>
        <c:crosses val="autoZero"/>
        <c:crossBetween val="midCat"/>
      </c:valAx>
      <c:valAx>
        <c:axId val="911203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id-ID" sz="1600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911182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0.6943</cdr:x>
      <cdr:y>0.48691</cdr:y>
    </cdr:from>
    <cdr:to>
      <cdr:x>0.87116</cdr:x>
      <cdr:y>0.62155</cdr:y>
    </cdr:to>
    <cdr:sp macro="" textlink="">
      <cdr:nvSpPr>
        <cdr:cNvPr id="2" name="TextBox 17"/>
        <cdr:cNvSpPr txBox="1"/>
      </cdr:nvSpPr>
      <cdr:spPr>
        <a:xfrm xmlns:a="http://schemas.openxmlformats.org/drawingml/2006/main">
          <a:off x="3024336" y="1335694"/>
          <a:ext cx="77040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dirty="0" smtClean="0">
              <a:solidFill>
                <a:schemeClr val="bg1"/>
              </a:solidFill>
            </a:rPr>
            <a:t>D</a:t>
          </a:r>
          <a:r>
            <a:rPr lang="id-ID" baseline="-25000" dirty="0" smtClean="0">
              <a:solidFill>
                <a:schemeClr val="bg1"/>
              </a:solidFill>
            </a:rPr>
            <a:t>market</a:t>
          </a:r>
          <a:endParaRPr lang="id-ID" baseline="-25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0.61164</cdr:x>
      <cdr:y>0.59062</cdr:y>
    </cdr:from>
    <cdr:to>
      <cdr:x>0.61164</cdr:x>
      <cdr:y>0.78749</cdr:y>
    </cdr:to>
    <cdr:cxnSp macro="">
      <cdr:nvCxnSpPr>
        <cdr:cNvPr id="4" name="Straight Connector 3"/>
        <cdr:cNvCxnSpPr/>
      </cdr:nvCxnSpPr>
      <cdr:spPr>
        <a:xfrm xmlns:a="http://schemas.openxmlformats.org/drawingml/2006/main">
          <a:off x="2664296" y="1620180"/>
          <a:ext cx="0" cy="540060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0.16531</cdr:x>
      <cdr:y>0.59062</cdr:y>
    </cdr:from>
    <cdr:to>
      <cdr:x>0.61164</cdr:x>
      <cdr:y>0.59062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>
          <a:off x="720080" y="1620180"/>
          <a:ext cx="1944216" cy="0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0.32643</cdr:x>
      <cdr:y>0.66465</cdr:y>
    </cdr:from>
    <cdr:to>
      <cdr:x>0.4104</cdr:x>
      <cdr:y>0.77685</cdr:y>
    </cdr:to>
    <cdr:sp macro="" textlink="">
      <cdr:nvSpPr>
        <cdr:cNvPr id="9" name="TextBox 1035"/>
        <cdr:cNvSpPr txBox="1"/>
      </cdr:nvSpPr>
      <cdr:spPr>
        <a:xfrm xmlns:a="http://schemas.openxmlformats.org/drawingml/2006/main">
          <a:off x="1421904" y="1823279"/>
          <a:ext cx="36580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sz="1400" dirty="0" smtClean="0">
              <a:solidFill>
                <a:schemeClr val="bg1"/>
              </a:solidFill>
            </a:rPr>
            <a:t>Q</a:t>
          </a:r>
          <a:r>
            <a:rPr lang="id-ID" sz="1400" baseline="-25000" dirty="0" smtClean="0">
              <a:solidFill>
                <a:schemeClr val="bg1"/>
              </a:solidFill>
            </a:rPr>
            <a:t>1</a:t>
          </a:r>
          <a:endParaRPr lang="id-ID" sz="14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0.18901</cdr:x>
      <cdr:y>0.395</cdr:y>
    </cdr:from>
    <cdr:to>
      <cdr:x>0.32613</cdr:x>
      <cdr:y>0.395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>
          <a:off x="755189" y="1083568"/>
          <a:ext cx="547899" cy="0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0.7605</cdr:x>
      <cdr:y>0.48876</cdr:y>
    </cdr:from>
    <cdr:to>
      <cdr:x>0.88169</cdr:x>
      <cdr:y>0.6234</cdr:y>
    </cdr:to>
    <cdr:sp macro="" textlink="">
      <cdr:nvSpPr>
        <cdr:cNvPr id="6" name="TextBox 17"/>
        <cdr:cNvSpPr txBox="1"/>
      </cdr:nvSpPr>
      <cdr:spPr>
        <a:xfrm xmlns:a="http://schemas.openxmlformats.org/drawingml/2006/main">
          <a:off x="3038615" y="1340766"/>
          <a:ext cx="48423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dirty="0" smtClean="0">
              <a:solidFill>
                <a:schemeClr val="bg1"/>
              </a:solidFill>
            </a:rPr>
            <a:t>D</a:t>
          </a:r>
          <a:r>
            <a:rPr lang="id-ID" baseline="-25000" dirty="0" smtClean="0">
              <a:solidFill>
                <a:schemeClr val="bg1"/>
              </a:solidFill>
            </a:rPr>
            <a:t>Ali</a:t>
          </a:r>
          <a:endParaRPr lang="id-ID" baseline="-25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0.3422</cdr:x>
      <cdr:y>0.395</cdr:y>
    </cdr:from>
    <cdr:to>
      <cdr:x>0.3422</cdr:x>
      <cdr:y>0.78875</cdr:y>
    </cdr:to>
    <cdr:cxnSp macro="">
      <cdr:nvCxnSpPr>
        <cdr:cNvPr id="12" name="Straight Connector 11"/>
        <cdr:cNvCxnSpPr/>
      </cdr:nvCxnSpPr>
      <cdr:spPr>
        <a:xfrm xmlns:a="http://schemas.openxmlformats.org/drawingml/2006/main">
          <a:off x="1367257" y="1083568"/>
          <a:ext cx="0" cy="108012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0.77966</cdr:x>
      <cdr:y>0.55124</cdr:y>
    </cdr:from>
    <cdr:to>
      <cdr:x>0.99489</cdr:x>
      <cdr:y>0.88458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12368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d-ID" sz="3200" dirty="0" smtClean="0">
              <a:solidFill>
                <a:schemeClr val="bg1"/>
              </a:solidFill>
            </a:rPr>
            <a:t>????</a:t>
          </a:r>
          <a:endParaRPr lang="id-ID" sz="3200" dirty="0">
            <a:solidFill>
              <a:schemeClr val="bg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0.11572</cdr:x>
      <cdr:y>0.32168</cdr:y>
    </cdr:from>
    <cdr:to>
      <cdr:x>0.1927</cdr:x>
      <cdr:y>0.43388</cdr:y>
    </cdr:to>
    <cdr:sp macro="" textlink="">
      <cdr:nvSpPr>
        <cdr:cNvPr id="2" name="TextBox 1035"/>
        <cdr:cNvSpPr txBox="1"/>
      </cdr:nvSpPr>
      <cdr:spPr>
        <a:xfrm xmlns:a="http://schemas.openxmlformats.org/drawingml/2006/main">
          <a:off x="504056" y="882435"/>
          <a:ext cx="33534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sz="1400" dirty="0" smtClean="0">
              <a:solidFill>
                <a:schemeClr val="bg1"/>
              </a:solidFill>
            </a:rPr>
            <a:t>P</a:t>
          </a:r>
          <a:r>
            <a:rPr lang="id-ID" sz="1400" baseline="-25000" dirty="0">
              <a:solidFill>
                <a:schemeClr val="bg1"/>
              </a:solidFill>
            </a:rPr>
            <a:t>E</a:t>
          </a:r>
          <a:endParaRPr lang="id-ID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0.4491</cdr:x>
      <cdr:y>0.68918</cdr:y>
    </cdr:from>
    <cdr:to>
      <cdr:x>0.53235</cdr:x>
      <cdr:y>0.80137</cdr:y>
    </cdr:to>
    <cdr:sp macro="" textlink="">
      <cdr:nvSpPr>
        <cdr:cNvPr id="3" name="TextBox 1035"/>
        <cdr:cNvSpPr txBox="1"/>
      </cdr:nvSpPr>
      <cdr:spPr>
        <a:xfrm xmlns:a="http://schemas.openxmlformats.org/drawingml/2006/main">
          <a:off x="1956289" y="1890547"/>
          <a:ext cx="3626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sz="1400" dirty="0" smtClean="0">
              <a:solidFill>
                <a:schemeClr val="bg1"/>
              </a:solidFill>
            </a:rPr>
            <a:t>Q</a:t>
          </a:r>
          <a:r>
            <a:rPr lang="id-ID" sz="1400" baseline="-25000" dirty="0" smtClean="0">
              <a:solidFill>
                <a:schemeClr val="bg1"/>
              </a:solidFill>
            </a:rPr>
            <a:t>E</a:t>
          </a:r>
          <a:endParaRPr lang="id-ID" sz="1400" dirty="0">
            <a:solidFill>
              <a:schemeClr val="bg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0.35396</cdr:x>
      <cdr:y>0.34125</cdr:y>
    </cdr:from>
    <cdr:to>
      <cdr:x>0.41391</cdr:x>
      <cdr:y>0.46466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2093688" y="936104"/>
          <a:ext cx="35458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id-ID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d-ID" sz="1600" dirty="0" smtClean="0">
              <a:solidFill>
                <a:schemeClr val="bg1"/>
              </a:solidFill>
            </a:rPr>
            <a:t>E</a:t>
          </a:r>
          <a:r>
            <a:rPr lang="id-ID" sz="1600" baseline="-25000" dirty="0" smtClean="0">
              <a:solidFill>
                <a:schemeClr val="bg1"/>
              </a:solidFill>
            </a:rPr>
            <a:t>0</a:t>
          </a:r>
          <a:endParaRPr lang="id-ID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0.49912</cdr:x>
      <cdr:y>0.34125</cdr:y>
    </cdr:from>
    <cdr:to>
      <cdr:x>0.55999</cdr:x>
      <cdr:y>0.47249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52328" y="936104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d-ID" sz="1400" dirty="0" smtClean="0">
              <a:solidFill>
                <a:schemeClr val="bg1"/>
              </a:solidFill>
            </a:rPr>
            <a:t>E</a:t>
          </a:r>
          <a:r>
            <a:rPr lang="id-ID" sz="1400" baseline="-25000" dirty="0" smtClean="0">
              <a:solidFill>
                <a:schemeClr val="bg1"/>
              </a:solidFill>
            </a:rPr>
            <a:t>2</a:t>
          </a:r>
          <a:endParaRPr lang="id-ID" sz="1400" dirty="0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0.52947</cdr:x>
      <cdr:y>0.25251</cdr:y>
    </cdr:from>
    <cdr:to>
      <cdr:x>0.63904</cdr:x>
      <cdr:y>0.43965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31840" y="692696"/>
          <a:ext cx="648072" cy="513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d-ID" sz="1600" dirty="0" smtClean="0">
              <a:solidFill>
                <a:schemeClr val="bg1"/>
              </a:solidFill>
            </a:rPr>
            <a:t>E</a:t>
          </a:r>
          <a:r>
            <a:rPr lang="id-ID" sz="1600" baseline="-25000" dirty="0" smtClean="0">
              <a:solidFill>
                <a:schemeClr val="bg1"/>
              </a:solidFill>
            </a:rPr>
            <a:t>1</a:t>
          </a:r>
          <a:endParaRPr lang="id-ID" sz="16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5FD6-8E74-419F-BF9E-D4467DD4D4D2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8CE25-31A6-4308-9AC5-BE1DCF6A32B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618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8CE25-31A6-4308-9AC5-BE1DCF6A32B1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256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40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62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245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91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513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141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31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828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86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88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705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CD5B1-2073-418D-9A77-89716717C54E}" type="datetimeFigureOut">
              <a:rPr lang="id-ID" smtClean="0"/>
              <a:t>13/04/2013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74E2C-B1B3-44A7-AC6C-D895F454DE1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35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id-ID" dirty="0" smtClean="0"/>
              <a:t>THE BASIC OF DEMAND, SUPPLY AND EQUILIBRIUM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Lecture for MM program </a:t>
            </a:r>
          </a:p>
          <a:p>
            <a:r>
              <a:rPr lang="id-ID" dirty="0" smtClean="0"/>
              <a:t>Bandung, 13 -4- 13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264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Scope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Demand side of market</a:t>
            </a:r>
          </a:p>
          <a:p>
            <a:pPr lvl="1"/>
            <a:r>
              <a:rPr lang="id-ID" dirty="0" smtClean="0"/>
              <a:t>Demand theory and curve</a:t>
            </a:r>
          </a:p>
          <a:p>
            <a:pPr lvl="1"/>
            <a:r>
              <a:rPr lang="id-ID" dirty="0" smtClean="0"/>
              <a:t>Effect of non-price to demand</a:t>
            </a:r>
          </a:p>
          <a:p>
            <a:r>
              <a:rPr lang="id-ID" dirty="0" smtClean="0"/>
              <a:t>Supply side of market</a:t>
            </a:r>
          </a:p>
          <a:p>
            <a:pPr lvl="1"/>
            <a:r>
              <a:rPr lang="id-ID" dirty="0" smtClean="0"/>
              <a:t>Supply teory and curve</a:t>
            </a:r>
          </a:p>
          <a:p>
            <a:pPr lvl="1"/>
            <a:r>
              <a:rPr lang="id-ID" dirty="0" smtClean="0"/>
              <a:t>Effect of non-price to supply</a:t>
            </a:r>
          </a:p>
          <a:p>
            <a:r>
              <a:rPr lang="id-ID" dirty="0" smtClean="0"/>
              <a:t>Equilibrium </a:t>
            </a:r>
          </a:p>
          <a:p>
            <a:r>
              <a:rPr lang="id-ID" dirty="0" smtClean="0"/>
              <a:t>Change of equilibrium</a:t>
            </a:r>
          </a:p>
          <a:p>
            <a:pPr marL="5715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579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07504" y="764704"/>
            <a:ext cx="8856984" cy="59766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ounded Rectangle 2"/>
          <p:cNvSpPr/>
          <p:nvPr/>
        </p:nvSpPr>
        <p:spPr>
          <a:xfrm>
            <a:off x="2771800" y="908720"/>
            <a:ext cx="352839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 smtClean="0"/>
              <a:t>Management Decision Problem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364088" y="2420888"/>
            <a:ext cx="3240360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d-ID" sz="1600" u="sng" dirty="0" smtClean="0"/>
              <a:t>Decesion Science:</a:t>
            </a:r>
          </a:p>
          <a:p>
            <a:pPr lvl="0" algn="ctr"/>
            <a:r>
              <a:rPr lang="id-ID" sz="1600" dirty="0" smtClean="0"/>
              <a:t>Math. Economics</a:t>
            </a:r>
          </a:p>
          <a:p>
            <a:pPr lvl="0" algn="ctr"/>
            <a:r>
              <a:rPr lang="id-ID" sz="1600" dirty="0" smtClean="0"/>
              <a:t>Econometrics</a:t>
            </a:r>
            <a:endParaRPr lang="id-ID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539552" y="2420888"/>
            <a:ext cx="316835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id-ID" sz="1600" u="sng" dirty="0" smtClean="0"/>
              <a:t>Economic Theory</a:t>
            </a:r>
            <a:r>
              <a:rPr lang="id-ID" sz="1600" dirty="0" smtClean="0"/>
              <a:t>: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id-ID" sz="1600" dirty="0" smtClean="0"/>
              <a:t>Microeconomics, </a:t>
            </a:r>
          </a:p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id-ID" sz="1600" dirty="0" smtClean="0"/>
              <a:t>Macroeconomics</a:t>
            </a:r>
            <a:endParaRPr lang="id-ID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771800" y="4005064"/>
            <a:ext cx="3528392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u="sng" dirty="0" smtClean="0"/>
              <a:t>MANAGERIAL ECONOMICS</a:t>
            </a:r>
          </a:p>
          <a:p>
            <a:pPr algn="ctr"/>
            <a:r>
              <a:rPr lang="id-ID" sz="1600" dirty="0" smtClean="0"/>
              <a:t>Aplication of economic theory and decision science tool s to solve managerial decision problems</a:t>
            </a:r>
            <a:endParaRPr lang="id-ID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2771800" y="5733256"/>
            <a:ext cx="352839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dirty="0" smtClean="0"/>
              <a:t>OPTIMAL SOLUTION TO MANAGERIAL DECISION PROBLEM</a:t>
            </a:r>
            <a:endParaRPr lang="id-ID" sz="1600" dirty="0"/>
          </a:p>
        </p:txBody>
      </p:sp>
      <p:cxnSp>
        <p:nvCxnSpPr>
          <p:cNvPr id="9" name="Straight Arrow Connector 8"/>
          <p:cNvCxnSpPr>
            <a:stCxn id="3" idx="2"/>
            <a:endCxn id="5" idx="0"/>
          </p:cNvCxnSpPr>
          <p:nvPr/>
        </p:nvCxnSpPr>
        <p:spPr>
          <a:xfrm flipH="1">
            <a:off x="2123728" y="1772816"/>
            <a:ext cx="241226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>
            <a:off x="4535996" y="1772816"/>
            <a:ext cx="2448272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2123728" y="3284984"/>
            <a:ext cx="2412268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6" idx="0"/>
          </p:cNvCxnSpPr>
          <p:nvPr/>
        </p:nvCxnSpPr>
        <p:spPr>
          <a:xfrm flipH="1">
            <a:off x="4535996" y="3284984"/>
            <a:ext cx="244827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7" idx="0"/>
          </p:cNvCxnSpPr>
          <p:nvPr/>
        </p:nvCxnSpPr>
        <p:spPr>
          <a:xfrm>
            <a:off x="4535996" y="5157192"/>
            <a:ext cx="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31640" y="107921"/>
            <a:ext cx="6326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The Nature of Managerial Economics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8096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693438"/>
              </p:ext>
            </p:extLst>
          </p:nvPr>
        </p:nvGraphicFramePr>
        <p:xfrm>
          <a:off x="179512" y="188640"/>
          <a:ext cx="381642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150046"/>
              </p:ext>
            </p:extLst>
          </p:nvPr>
        </p:nvGraphicFramePr>
        <p:xfrm>
          <a:off x="4590256" y="3641576"/>
          <a:ext cx="4355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893985"/>
              </p:ext>
            </p:extLst>
          </p:nvPr>
        </p:nvGraphicFramePr>
        <p:xfrm>
          <a:off x="4644008" y="1052736"/>
          <a:ext cx="4248472" cy="1920240"/>
        </p:xfrm>
        <a:graphic>
          <a:graphicData uri="http://schemas.openxmlformats.org/drawingml/2006/table">
            <a:tbl>
              <a:tblPr firstRow="1" lastCol="1">
                <a:tableStyleId>{08FB837D-C827-4EFA-A057-4D05807E0F7C}</a:tableStyleId>
              </a:tblPr>
              <a:tblGrid>
                <a:gridCol w="1011541"/>
                <a:gridCol w="1315361"/>
                <a:gridCol w="960785"/>
                <a:gridCol w="960785"/>
              </a:tblGrid>
              <a:tr h="23659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Harga </a:t>
                      </a:r>
                      <a:r>
                        <a:rPr lang="id-ID" sz="1800" u="none" strike="noStrike" dirty="0" smtClean="0">
                          <a:effectLst/>
                        </a:rPr>
                        <a:t>(</a:t>
                      </a:r>
                      <a:r>
                        <a:rPr lang="id-ID" sz="1800" u="none" strike="noStrike" dirty="0">
                          <a:effectLst/>
                        </a:rPr>
                        <a:t>IDR)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Buku  yg diminta ( ribu unit)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3659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Ali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Badu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Pasar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5000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10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10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20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4000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15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3000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30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20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50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2000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50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30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>
                          <a:effectLst/>
                        </a:rPr>
                        <a:t>80</a:t>
                      </a:r>
                      <a:endParaRPr lang="id-ID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659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1000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70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45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115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6" name="Equal 15"/>
          <p:cNvSpPr/>
          <p:nvPr/>
        </p:nvSpPr>
        <p:spPr>
          <a:xfrm>
            <a:off x="4139952" y="4869160"/>
            <a:ext cx="360040" cy="432048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7" name="Plus 16"/>
          <p:cNvSpPr/>
          <p:nvPr/>
        </p:nvSpPr>
        <p:spPr>
          <a:xfrm>
            <a:off x="1763688" y="3140968"/>
            <a:ext cx="576064" cy="432048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2987824" y="15475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</a:t>
            </a:r>
            <a:r>
              <a:rPr lang="id-ID" baseline="-25000" dirty="0" smtClean="0">
                <a:solidFill>
                  <a:schemeClr val="bg1"/>
                </a:solidFill>
              </a:rPr>
              <a:t>Badu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20530" y="5013176"/>
            <a:ext cx="47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>
                <a:solidFill>
                  <a:schemeClr val="bg1"/>
                </a:solidFill>
              </a:rPr>
              <a:t>D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4008" y="260648"/>
            <a:ext cx="42484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PERMINTAAN</a:t>
            </a:r>
            <a:endParaRPr lang="id-ID" sz="2400" dirty="0"/>
          </a:p>
        </p:txBody>
      </p:sp>
      <p:sp>
        <p:nvSpPr>
          <p:cNvPr id="22" name="32-Point Star 21"/>
          <p:cNvSpPr/>
          <p:nvPr/>
        </p:nvSpPr>
        <p:spPr>
          <a:xfrm>
            <a:off x="3347864" y="2780928"/>
            <a:ext cx="1872208" cy="1008112"/>
          </a:xfrm>
          <a:prstGeom prst="star3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accent1"/>
                </a:solidFill>
              </a:rPr>
              <a:t>Ceteris Paribus</a:t>
            </a:r>
            <a:endParaRPr lang="id-ID" dirty="0">
              <a:solidFill>
                <a:schemeClr val="accent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971600" y="1268760"/>
            <a:ext cx="79208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688" y="1268760"/>
            <a:ext cx="0" cy="11521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71600" y="1844824"/>
            <a:ext cx="165618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627784" y="1844824"/>
            <a:ext cx="0" cy="57606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971600" y="4797152"/>
            <a:ext cx="828092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Connector 1024"/>
          <p:cNvCxnSpPr/>
          <p:nvPr/>
        </p:nvCxnSpPr>
        <p:spPr>
          <a:xfrm flipH="1">
            <a:off x="971600" y="5301208"/>
            <a:ext cx="165618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Connector 1027"/>
          <p:cNvCxnSpPr/>
          <p:nvPr/>
        </p:nvCxnSpPr>
        <p:spPr>
          <a:xfrm flipH="1">
            <a:off x="5292080" y="4797152"/>
            <a:ext cx="72008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Connector 1029"/>
          <p:cNvCxnSpPr/>
          <p:nvPr/>
        </p:nvCxnSpPr>
        <p:spPr>
          <a:xfrm>
            <a:off x="6012160" y="4797152"/>
            <a:ext cx="0" cy="108012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613336"/>
              </p:ext>
            </p:extLst>
          </p:nvPr>
        </p:nvGraphicFramePr>
        <p:xfrm>
          <a:off x="387" y="3713584"/>
          <a:ext cx="39955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32" name="Straight Connector 1031"/>
          <p:cNvCxnSpPr/>
          <p:nvPr/>
        </p:nvCxnSpPr>
        <p:spPr>
          <a:xfrm flipH="1">
            <a:off x="755576" y="5337212"/>
            <a:ext cx="187220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Connector 1033"/>
          <p:cNvCxnSpPr/>
          <p:nvPr/>
        </p:nvCxnSpPr>
        <p:spPr>
          <a:xfrm>
            <a:off x="2627784" y="5337212"/>
            <a:ext cx="0" cy="54006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xtBox 1035"/>
          <p:cNvSpPr txBox="1"/>
          <p:nvPr/>
        </p:nvSpPr>
        <p:spPr>
          <a:xfrm>
            <a:off x="5241558" y="4561383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</a:rPr>
              <a:t>P</a:t>
            </a:r>
            <a:r>
              <a:rPr lang="id-ID" sz="1400" baseline="-25000" dirty="0" smtClean="0">
                <a:solidFill>
                  <a:schemeClr val="bg1"/>
                </a:solidFill>
              </a:rPr>
              <a:t>1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41558" y="4993431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</a:rPr>
              <a:t>P</a:t>
            </a:r>
            <a:r>
              <a:rPr lang="id-ID" sz="1400" baseline="-25000" dirty="0">
                <a:solidFill>
                  <a:schemeClr val="bg1"/>
                </a:solidFill>
              </a:rPr>
              <a:t>2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257782" y="5517232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dirty="0" smtClean="0">
                <a:solidFill>
                  <a:schemeClr val="bg1"/>
                </a:solidFill>
              </a:rPr>
              <a:t>Q</a:t>
            </a:r>
            <a:r>
              <a:rPr lang="id-ID" sz="1400" baseline="-25000" dirty="0">
                <a:solidFill>
                  <a:schemeClr val="bg1"/>
                </a:solidFill>
              </a:rPr>
              <a:t>2</a:t>
            </a:r>
            <a:endParaRPr lang="id-ID" sz="1400" dirty="0">
              <a:solidFill>
                <a:schemeClr val="bg1"/>
              </a:solidFill>
            </a:endParaRPr>
          </a:p>
        </p:txBody>
      </p:sp>
      <p:sp>
        <p:nvSpPr>
          <p:cNvPr id="1037" name="TextBox 1036"/>
          <p:cNvSpPr txBox="1"/>
          <p:nvPr/>
        </p:nvSpPr>
        <p:spPr>
          <a:xfrm>
            <a:off x="5410835" y="3284984"/>
            <a:ext cx="1834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Efek harga thd permintaan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380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780692"/>
              </p:ext>
            </p:extLst>
          </p:nvPr>
        </p:nvGraphicFramePr>
        <p:xfrm>
          <a:off x="179512" y="404664"/>
          <a:ext cx="4248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420289"/>
              </p:ext>
            </p:extLst>
          </p:nvPr>
        </p:nvGraphicFramePr>
        <p:xfrm>
          <a:off x="4716016" y="404664"/>
          <a:ext cx="42484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95313"/>
              </p:ext>
            </p:extLst>
          </p:nvPr>
        </p:nvGraphicFramePr>
        <p:xfrm>
          <a:off x="179512" y="4005808"/>
          <a:ext cx="3456383" cy="1943472"/>
        </p:xfrm>
        <a:graphic>
          <a:graphicData uri="http://schemas.openxmlformats.org/drawingml/2006/table">
            <a:tbl>
              <a:tblPr firstRow="1" firstCol="1" bandCol="1">
                <a:tableStyleId>{69C7853C-536D-4A76-A0AE-DD22124D55A5}</a:tableStyleId>
              </a:tblPr>
              <a:tblGrid>
                <a:gridCol w="958997"/>
                <a:gridCol w="1338599"/>
                <a:gridCol w="1158787"/>
              </a:tblGrid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effectLst/>
                        </a:rPr>
                        <a:t>P ($)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effectLst/>
                        </a:rPr>
                        <a:t>Q demand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u="none" strike="noStrike" dirty="0">
                          <a:effectLst/>
                        </a:rPr>
                        <a:t>Q supply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6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2000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8000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3000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>
                          <a:effectLst/>
                        </a:rPr>
                        <a:t>6000</a:t>
                      </a:r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4000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4000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</a:tr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5000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2000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391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6000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683567" y="6165304"/>
            <a:ext cx="504056" cy="432049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1259631" y="6218620"/>
            <a:ext cx="270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The Equilibrium Price at 4$</a:t>
            </a:r>
            <a:endParaRPr lang="id-ID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830007"/>
              </p:ext>
            </p:extLst>
          </p:nvPr>
        </p:nvGraphicFramePr>
        <p:xfrm>
          <a:off x="4644008" y="3966980"/>
          <a:ext cx="4355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588224" y="5157192"/>
            <a:ext cx="0" cy="1008112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88224" y="51571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48064" y="5157192"/>
            <a:ext cx="1440160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88224" y="494116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smtClean="0">
                <a:solidFill>
                  <a:schemeClr val="bg1"/>
                </a:solidFill>
              </a:rPr>
              <a:t>E</a:t>
            </a:r>
            <a:endParaRPr lang="id-ID" sz="2000">
              <a:solidFill>
                <a:schemeClr val="bg1"/>
              </a:solidFill>
            </a:endParaRPr>
          </a:p>
        </p:txBody>
      </p:sp>
      <p:sp>
        <p:nvSpPr>
          <p:cNvPr id="23" name="32-Point Star 22"/>
          <p:cNvSpPr/>
          <p:nvPr/>
        </p:nvSpPr>
        <p:spPr>
          <a:xfrm>
            <a:off x="3131840" y="3212976"/>
            <a:ext cx="1872208" cy="1008112"/>
          </a:xfrm>
          <a:prstGeom prst="star32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accent1"/>
                </a:solidFill>
              </a:rPr>
              <a:t>Ceteris Paribus</a:t>
            </a:r>
            <a:endParaRPr lang="id-ID" dirty="0">
              <a:solidFill>
                <a:schemeClr val="accent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868144" y="4725144"/>
            <a:ext cx="20882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8144" y="5445224"/>
            <a:ext cx="102978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7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375895"/>
              </p:ext>
            </p:extLst>
          </p:nvPr>
        </p:nvGraphicFramePr>
        <p:xfrm>
          <a:off x="899592" y="116632"/>
          <a:ext cx="72008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4139952" y="134076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843808" y="1340768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1002" y="668033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</a:t>
            </a:r>
            <a:r>
              <a:rPr lang="id-ID" baseline="-25000" dirty="0" smtClean="0">
                <a:solidFill>
                  <a:schemeClr val="bg1"/>
                </a:solidFill>
              </a:rPr>
              <a:t>1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3952" y="668033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</a:t>
            </a:r>
            <a:r>
              <a:rPr lang="id-ID" baseline="-25000" dirty="0" smtClean="0">
                <a:solidFill>
                  <a:schemeClr val="bg1"/>
                </a:solidFill>
              </a:rPr>
              <a:t>0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94112" y="68683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</a:t>
            </a:r>
            <a:r>
              <a:rPr lang="id-ID" baseline="-25000" dirty="0">
                <a:solidFill>
                  <a:schemeClr val="bg1"/>
                </a:solidFill>
              </a:rPr>
              <a:t>2</a:t>
            </a:r>
            <a:endParaRPr lang="id-ID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1691680" y="1916832"/>
            <a:ext cx="468052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95936" y="1916832"/>
            <a:ext cx="0" cy="8640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6056" y="1916832"/>
            <a:ext cx="0" cy="8640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2200" y="1916832"/>
            <a:ext cx="0" cy="86409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899592" y="3789040"/>
            <a:ext cx="701410" cy="2924944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1800" b="1" dirty="0" smtClean="0">
                <a:solidFill>
                  <a:schemeClr val="bg1"/>
                </a:solidFill>
              </a:rPr>
              <a:t>The Effect of Non-Price to Demand Curve</a:t>
            </a:r>
            <a:endParaRPr lang="id-ID" sz="1800" b="1" dirty="0">
              <a:solidFill>
                <a:schemeClr val="bg1"/>
              </a:solidFill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601002" y="3789040"/>
            <a:ext cx="6499390" cy="2952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HARGA BARANG LAIN</a:t>
            </a:r>
          </a:p>
          <a:p>
            <a:pPr lvl="1"/>
            <a:r>
              <a:rPr lang="id-ID" dirty="0" smtClean="0"/>
              <a:t>Barang pengganti (kopi – teh)</a:t>
            </a:r>
          </a:p>
          <a:p>
            <a:pPr lvl="1"/>
            <a:r>
              <a:rPr lang="id-ID" dirty="0" smtClean="0"/>
              <a:t>Barang pelengkap (gula – kopi/teh)</a:t>
            </a:r>
          </a:p>
          <a:p>
            <a:pPr lvl="1"/>
            <a:r>
              <a:rPr lang="id-ID" dirty="0" smtClean="0"/>
              <a:t>Barang netral (beras – buku tulis)</a:t>
            </a:r>
          </a:p>
          <a:p>
            <a:r>
              <a:rPr lang="id-ID" dirty="0" smtClean="0"/>
              <a:t>PENDAPATAN PARA PEMBELI</a:t>
            </a:r>
          </a:p>
          <a:p>
            <a:pPr lvl="1"/>
            <a:r>
              <a:rPr lang="id-ID" dirty="0" smtClean="0"/>
              <a:t>Barang inferior (gaplek): negatif</a:t>
            </a:r>
          </a:p>
          <a:p>
            <a:pPr lvl="1"/>
            <a:r>
              <a:rPr lang="id-ID" dirty="0" smtClean="0"/>
              <a:t>Barang esensial (sembako): netral</a:t>
            </a:r>
          </a:p>
          <a:p>
            <a:pPr lvl="1"/>
            <a:r>
              <a:rPr lang="id-ID" dirty="0" smtClean="0"/>
              <a:t>Barang normal (pakaian): positif</a:t>
            </a:r>
          </a:p>
          <a:p>
            <a:pPr lvl="1"/>
            <a:r>
              <a:rPr lang="id-ID" dirty="0" smtClean="0"/>
              <a:t>Barang mewah (mobil): positif</a:t>
            </a:r>
          </a:p>
          <a:p>
            <a:r>
              <a:rPr lang="id-ID" dirty="0" smtClean="0"/>
              <a:t>FAKTOR LAIN</a:t>
            </a:r>
          </a:p>
          <a:p>
            <a:pPr lvl="1"/>
            <a:r>
              <a:rPr lang="id-ID" dirty="0" smtClean="0"/>
              <a:t>Distribusi pendapatan</a:t>
            </a:r>
          </a:p>
          <a:p>
            <a:pPr lvl="1"/>
            <a:r>
              <a:rPr lang="id-ID" dirty="0" smtClean="0"/>
              <a:t>Citra rasa masyarakat</a:t>
            </a:r>
          </a:p>
          <a:p>
            <a:pPr lvl="1"/>
            <a:r>
              <a:rPr lang="id-ID" dirty="0" smtClean="0"/>
              <a:t>Jumlah penduduk</a:t>
            </a:r>
          </a:p>
          <a:p>
            <a:pPr lvl="1"/>
            <a:r>
              <a:rPr lang="id-ID" dirty="0" smtClean="0"/>
              <a:t>Ekspektasi masa depan</a:t>
            </a:r>
          </a:p>
          <a:p>
            <a:pPr lvl="1"/>
            <a:endParaRPr lang="id-ID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67970"/>
              </p:ext>
            </p:extLst>
          </p:nvPr>
        </p:nvGraphicFramePr>
        <p:xfrm>
          <a:off x="1187624" y="332656"/>
          <a:ext cx="669674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907704" y="4077072"/>
            <a:ext cx="5976664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dirty="0" smtClean="0"/>
              <a:t>KENAIKAN HARGA BARANG LAIN </a:t>
            </a:r>
            <a:r>
              <a:rPr lang="id-ID" dirty="0" smtClean="0">
                <a:sym typeface="Wingdings" pitchFamily="2" charset="2"/>
              </a:rPr>
              <a:t></a:t>
            </a:r>
            <a:endParaRPr lang="id-ID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/>
              <a:t>BIAYA FAKTOR PRODUKSI </a:t>
            </a:r>
            <a:r>
              <a:rPr lang="id-ID" dirty="0" smtClean="0">
                <a:sym typeface="Wingdings" pitchFamily="2" charset="2"/>
              </a:rPr>
              <a:t>--</a:t>
            </a:r>
            <a:endParaRPr lang="id-ID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/>
              <a:t>TUJUAN OPERASI PERUSAHAAN --</a:t>
            </a:r>
            <a:r>
              <a:rPr lang="id-ID" dirty="0" smtClean="0">
                <a:sym typeface="Wingdings" pitchFamily="2" charset="2"/>
              </a:rPr>
              <a:t></a:t>
            </a:r>
            <a:endParaRPr lang="id-ID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id-ID" dirty="0" smtClean="0"/>
              <a:t>Profit optimation.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d-ID" dirty="0" smtClean="0"/>
              <a:t>Profit maximation.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dirty="0" smtClean="0"/>
              <a:t>TINGKAT TEKNOLOGI YG DIGUNAKAN --</a:t>
            </a:r>
            <a:r>
              <a:rPr lang="id-ID" dirty="0" smtClean="0">
                <a:sym typeface="Wingdings" pitchFamily="2" charset="2"/>
              </a:rPr>
              <a:t></a:t>
            </a:r>
            <a:endParaRPr lang="id-ID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id-ID" dirty="0" smtClean="0"/>
              <a:t>Increasing production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d-ID" dirty="0" smtClean="0"/>
              <a:t>Cost efficiency </a:t>
            </a:r>
            <a:r>
              <a:rPr lang="id-ID" dirty="0" smtClean="0">
                <a:sym typeface="Wingdings" pitchFamily="2" charset="2"/>
              </a:rPr>
              <a:t> increasing profit.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id-ID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87624" y="4077072"/>
            <a:ext cx="720080" cy="2585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The Effect of Non-Price to Supply Curve</a:t>
            </a:r>
          </a:p>
          <a:p>
            <a:pPr algn="ctr"/>
            <a:endParaRPr lang="id-ID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896036" y="1556792"/>
            <a:ext cx="61206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7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456465"/>
              </p:ext>
            </p:extLst>
          </p:nvPr>
        </p:nvGraphicFramePr>
        <p:xfrm>
          <a:off x="395536" y="3789040"/>
          <a:ext cx="5915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995787"/>
              </p:ext>
            </p:extLst>
          </p:nvPr>
        </p:nvGraphicFramePr>
        <p:xfrm>
          <a:off x="395536" y="476672"/>
          <a:ext cx="59150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284984"/>
            <a:ext cx="590465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400" dirty="0" smtClean="0"/>
              <a:t>The Equilibrium Shifting</a:t>
            </a:r>
            <a:endParaRPr lang="id-ID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43808" y="1412776"/>
            <a:ext cx="354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600" dirty="0" smtClean="0">
                <a:solidFill>
                  <a:schemeClr val="bg1"/>
                </a:solidFill>
              </a:rPr>
              <a:t>E</a:t>
            </a:r>
            <a:r>
              <a:rPr lang="id-ID" sz="1600" baseline="-25000" dirty="0" smtClean="0">
                <a:solidFill>
                  <a:schemeClr val="bg1"/>
                </a:solidFill>
              </a:rPr>
              <a:t>0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372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BASIC OF DEMAND, SUPPLY AND EQUILIBRIUM</vt:lpstr>
      <vt:lpstr>Scope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41</cp:revision>
  <dcterms:created xsi:type="dcterms:W3CDTF">2013-04-12T06:15:32Z</dcterms:created>
  <dcterms:modified xsi:type="dcterms:W3CDTF">2013-04-13T09:00:30Z</dcterms:modified>
</cp:coreProperties>
</file>