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58" r:id="rId6"/>
    <p:sldId id="264" r:id="rId7"/>
    <p:sldId id="265" r:id="rId8"/>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2" autoAdjust="0"/>
    <p:restoredTop sz="94660"/>
  </p:normalViewPr>
  <p:slideViewPr>
    <p:cSldViewPr snapToGrid="0">
      <p:cViewPr varScale="1">
        <p:scale>
          <a:sx n="57" d="100"/>
          <a:sy n="57" d="100"/>
        </p:scale>
        <p:origin x="78" y="4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DAED378-9E6D-4407-8DDA-DAE95CD47ED4}" type="datetimeFigureOut">
              <a:rPr lang="id-ID" smtClean="0"/>
              <a:t>23/02/2017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4D0BF9-1970-4C26-BAAD-574B130B6883}" type="slidenum">
              <a:rPr lang="id-ID" smtClean="0"/>
              <a:t>‹#›</a:t>
            </a:fld>
            <a:endParaRPr lang="id-ID"/>
          </a:p>
        </p:txBody>
      </p:sp>
    </p:spTree>
    <p:extLst>
      <p:ext uri="{BB962C8B-B14F-4D97-AF65-F5344CB8AC3E}">
        <p14:creationId xmlns:p14="http://schemas.microsoft.com/office/powerpoint/2010/main" val="3713339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DAED378-9E6D-4407-8DDA-DAE95CD47ED4}" type="datetimeFigureOut">
              <a:rPr lang="id-ID" smtClean="0"/>
              <a:t>23/02/2017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4D0BF9-1970-4C26-BAAD-574B130B6883}" type="slidenum">
              <a:rPr lang="id-ID" smtClean="0"/>
              <a:t>‹#›</a:t>
            </a:fld>
            <a:endParaRPr lang="id-ID"/>
          </a:p>
        </p:txBody>
      </p:sp>
    </p:spTree>
    <p:extLst>
      <p:ext uri="{BB962C8B-B14F-4D97-AF65-F5344CB8AC3E}">
        <p14:creationId xmlns:p14="http://schemas.microsoft.com/office/powerpoint/2010/main" val="68665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DAED378-9E6D-4407-8DDA-DAE95CD47ED4}" type="datetimeFigureOut">
              <a:rPr lang="id-ID" smtClean="0"/>
              <a:t>23/02/2017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4D0BF9-1970-4C26-BAAD-574B130B6883}" type="slidenum">
              <a:rPr lang="id-ID" smtClean="0"/>
              <a:t>‹#›</a:t>
            </a:fld>
            <a:endParaRPr lang="id-ID"/>
          </a:p>
        </p:txBody>
      </p:sp>
    </p:spTree>
    <p:extLst>
      <p:ext uri="{BB962C8B-B14F-4D97-AF65-F5344CB8AC3E}">
        <p14:creationId xmlns:p14="http://schemas.microsoft.com/office/powerpoint/2010/main" val="249905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DAED378-9E6D-4407-8DDA-DAE95CD47ED4}" type="datetimeFigureOut">
              <a:rPr lang="id-ID" smtClean="0"/>
              <a:t>23/02/2017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4D0BF9-1970-4C26-BAAD-574B130B6883}" type="slidenum">
              <a:rPr lang="id-ID" smtClean="0"/>
              <a:t>‹#›</a:t>
            </a:fld>
            <a:endParaRPr lang="id-ID"/>
          </a:p>
        </p:txBody>
      </p:sp>
    </p:spTree>
    <p:extLst>
      <p:ext uri="{BB962C8B-B14F-4D97-AF65-F5344CB8AC3E}">
        <p14:creationId xmlns:p14="http://schemas.microsoft.com/office/powerpoint/2010/main" val="1480860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AED378-9E6D-4407-8DDA-DAE95CD47ED4}" type="datetimeFigureOut">
              <a:rPr lang="id-ID" smtClean="0"/>
              <a:t>23/02/2017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54D0BF9-1970-4C26-BAAD-574B130B6883}" type="slidenum">
              <a:rPr lang="id-ID" smtClean="0"/>
              <a:t>‹#›</a:t>
            </a:fld>
            <a:endParaRPr lang="id-ID"/>
          </a:p>
        </p:txBody>
      </p:sp>
    </p:spTree>
    <p:extLst>
      <p:ext uri="{BB962C8B-B14F-4D97-AF65-F5344CB8AC3E}">
        <p14:creationId xmlns:p14="http://schemas.microsoft.com/office/powerpoint/2010/main" val="1618629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DAED378-9E6D-4407-8DDA-DAE95CD47ED4}" type="datetimeFigureOut">
              <a:rPr lang="id-ID" smtClean="0"/>
              <a:t>23/02/2017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4D0BF9-1970-4C26-BAAD-574B130B6883}" type="slidenum">
              <a:rPr lang="id-ID" smtClean="0"/>
              <a:t>‹#›</a:t>
            </a:fld>
            <a:endParaRPr lang="id-ID"/>
          </a:p>
        </p:txBody>
      </p:sp>
    </p:spTree>
    <p:extLst>
      <p:ext uri="{BB962C8B-B14F-4D97-AF65-F5344CB8AC3E}">
        <p14:creationId xmlns:p14="http://schemas.microsoft.com/office/powerpoint/2010/main" val="2185993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DAED378-9E6D-4407-8DDA-DAE95CD47ED4}" type="datetimeFigureOut">
              <a:rPr lang="id-ID" smtClean="0"/>
              <a:t>23/02/2017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54D0BF9-1970-4C26-BAAD-574B130B6883}" type="slidenum">
              <a:rPr lang="id-ID" smtClean="0"/>
              <a:t>‹#›</a:t>
            </a:fld>
            <a:endParaRPr lang="id-ID"/>
          </a:p>
        </p:txBody>
      </p:sp>
    </p:spTree>
    <p:extLst>
      <p:ext uri="{BB962C8B-B14F-4D97-AF65-F5344CB8AC3E}">
        <p14:creationId xmlns:p14="http://schemas.microsoft.com/office/powerpoint/2010/main" val="3705313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DAED378-9E6D-4407-8DDA-DAE95CD47ED4}" type="datetimeFigureOut">
              <a:rPr lang="id-ID" smtClean="0"/>
              <a:t>23/02/2017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54D0BF9-1970-4C26-BAAD-574B130B6883}" type="slidenum">
              <a:rPr lang="id-ID" smtClean="0"/>
              <a:t>‹#›</a:t>
            </a:fld>
            <a:endParaRPr lang="id-ID"/>
          </a:p>
        </p:txBody>
      </p:sp>
    </p:spTree>
    <p:extLst>
      <p:ext uri="{BB962C8B-B14F-4D97-AF65-F5344CB8AC3E}">
        <p14:creationId xmlns:p14="http://schemas.microsoft.com/office/powerpoint/2010/main" val="3829314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AED378-9E6D-4407-8DDA-DAE95CD47ED4}" type="datetimeFigureOut">
              <a:rPr lang="id-ID" smtClean="0"/>
              <a:t>23/02/2017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54D0BF9-1970-4C26-BAAD-574B130B6883}" type="slidenum">
              <a:rPr lang="id-ID" smtClean="0"/>
              <a:t>‹#›</a:t>
            </a:fld>
            <a:endParaRPr lang="id-ID"/>
          </a:p>
        </p:txBody>
      </p:sp>
    </p:spTree>
    <p:extLst>
      <p:ext uri="{BB962C8B-B14F-4D97-AF65-F5344CB8AC3E}">
        <p14:creationId xmlns:p14="http://schemas.microsoft.com/office/powerpoint/2010/main" val="3149379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AED378-9E6D-4407-8DDA-DAE95CD47ED4}" type="datetimeFigureOut">
              <a:rPr lang="id-ID" smtClean="0"/>
              <a:t>23/02/2017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4D0BF9-1970-4C26-BAAD-574B130B6883}" type="slidenum">
              <a:rPr lang="id-ID" smtClean="0"/>
              <a:t>‹#›</a:t>
            </a:fld>
            <a:endParaRPr lang="id-ID"/>
          </a:p>
        </p:txBody>
      </p:sp>
    </p:spTree>
    <p:extLst>
      <p:ext uri="{BB962C8B-B14F-4D97-AF65-F5344CB8AC3E}">
        <p14:creationId xmlns:p14="http://schemas.microsoft.com/office/powerpoint/2010/main" val="1763792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AED378-9E6D-4407-8DDA-DAE95CD47ED4}" type="datetimeFigureOut">
              <a:rPr lang="id-ID" smtClean="0"/>
              <a:t>23/02/2017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54D0BF9-1970-4C26-BAAD-574B130B6883}" type="slidenum">
              <a:rPr lang="id-ID" smtClean="0"/>
              <a:t>‹#›</a:t>
            </a:fld>
            <a:endParaRPr lang="id-ID"/>
          </a:p>
        </p:txBody>
      </p:sp>
    </p:spTree>
    <p:extLst>
      <p:ext uri="{BB962C8B-B14F-4D97-AF65-F5344CB8AC3E}">
        <p14:creationId xmlns:p14="http://schemas.microsoft.com/office/powerpoint/2010/main" val="1400948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AED378-9E6D-4407-8DDA-DAE95CD47ED4}" type="datetimeFigureOut">
              <a:rPr lang="id-ID" smtClean="0"/>
              <a:t>23/02/2017</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4D0BF9-1970-4C26-BAAD-574B130B6883}" type="slidenum">
              <a:rPr lang="id-ID" smtClean="0"/>
              <a:t>‹#›</a:t>
            </a:fld>
            <a:endParaRPr lang="id-ID"/>
          </a:p>
        </p:txBody>
      </p:sp>
    </p:spTree>
    <p:extLst>
      <p:ext uri="{BB962C8B-B14F-4D97-AF65-F5344CB8AC3E}">
        <p14:creationId xmlns:p14="http://schemas.microsoft.com/office/powerpoint/2010/main" val="3844524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OD Week-6</a:t>
            </a:r>
            <a:endParaRPr lang="id-ID" dirty="0"/>
          </a:p>
        </p:txBody>
      </p:sp>
      <p:sp>
        <p:nvSpPr>
          <p:cNvPr id="3" name="Subtitle 2"/>
          <p:cNvSpPr>
            <a:spLocks noGrp="1"/>
          </p:cNvSpPr>
          <p:nvPr>
            <p:ph type="subTitle" idx="1"/>
          </p:nvPr>
        </p:nvSpPr>
        <p:spPr/>
        <p:txBody>
          <a:bodyPr/>
          <a:lstStyle/>
          <a:p>
            <a:r>
              <a:rPr lang="id-ID" dirty="0" smtClean="0"/>
              <a:t>23 February 2016</a:t>
            </a:r>
            <a:endParaRPr lang="id-ID" dirty="0"/>
          </a:p>
        </p:txBody>
      </p:sp>
    </p:spTree>
    <p:extLst>
      <p:ext uri="{BB962C8B-B14F-4D97-AF65-F5344CB8AC3E}">
        <p14:creationId xmlns:p14="http://schemas.microsoft.com/office/powerpoint/2010/main" val="2250249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5175"/>
          </a:xfrm>
        </p:spPr>
        <p:txBody>
          <a:bodyPr/>
          <a:lstStyle/>
          <a:p>
            <a:r>
              <a:rPr lang="id-ID" dirty="0" smtClean="0"/>
              <a:t>Ringkasan minggu lalu (W5)</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Implementation : Individual level</a:t>
            </a:r>
          </a:p>
          <a:p>
            <a:pPr marL="514350" indent="-514350">
              <a:buFont typeface="+mj-lt"/>
              <a:buAutoNum type="arabicPeriod"/>
            </a:pPr>
            <a:endParaRPr lang="id-ID" dirty="0" smtClean="0"/>
          </a:p>
          <a:p>
            <a:pPr marL="514350" indent="-514350">
              <a:buFont typeface="+mj-lt"/>
              <a:buAutoNum type="arabicPeriod"/>
            </a:pPr>
            <a:endParaRPr lang="id-ID" dirty="0"/>
          </a:p>
        </p:txBody>
      </p:sp>
    </p:spTree>
    <p:extLst>
      <p:ext uri="{BB962C8B-B14F-4D97-AF65-F5344CB8AC3E}">
        <p14:creationId xmlns:p14="http://schemas.microsoft.com/office/powerpoint/2010/main" val="2262105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61975"/>
          </a:xfrm>
          <a:ln>
            <a:solidFill>
              <a:srgbClr val="FFC000"/>
            </a:solidFill>
          </a:ln>
        </p:spPr>
        <p:txBody>
          <a:bodyPr>
            <a:normAutofit fontScale="90000"/>
          </a:bodyPr>
          <a:lstStyle/>
          <a:p>
            <a:pPr algn="ctr"/>
            <a:r>
              <a:rPr lang="id-ID" dirty="0" smtClean="0"/>
              <a:t>IMPLEMENTASI LEVEL INDIVIDU</a:t>
            </a:r>
            <a:endParaRPr lang="id-ID" dirty="0"/>
          </a:p>
        </p:txBody>
      </p:sp>
      <p:sp>
        <p:nvSpPr>
          <p:cNvPr id="3" name="Content Placeholder 2"/>
          <p:cNvSpPr>
            <a:spLocks noGrp="1"/>
          </p:cNvSpPr>
          <p:nvPr>
            <p:ph sz="half" idx="1"/>
          </p:nvPr>
        </p:nvSpPr>
        <p:spPr>
          <a:xfrm>
            <a:off x="838200" y="1016000"/>
            <a:ext cx="5181600" cy="5160963"/>
          </a:xfrm>
          <a:ln>
            <a:solidFill>
              <a:srgbClr val="FFC000"/>
            </a:solidFill>
          </a:ln>
        </p:spPr>
        <p:txBody>
          <a:bodyPr>
            <a:normAutofit fontScale="77500" lnSpcReduction="20000"/>
          </a:bodyPr>
          <a:lstStyle/>
          <a:p>
            <a:pPr marL="514350" indent="-514350">
              <a:buFont typeface="+mj-lt"/>
              <a:buAutoNum type="arabicPeriod"/>
            </a:pPr>
            <a:r>
              <a:rPr lang="id-ID" dirty="0" smtClean="0"/>
              <a:t>Coaching</a:t>
            </a:r>
          </a:p>
          <a:p>
            <a:pPr marL="514350" indent="-514350">
              <a:buFont typeface="+mj-lt"/>
              <a:buAutoNum type="arabicPeriod"/>
            </a:pPr>
            <a:r>
              <a:rPr lang="id-ID" dirty="0" smtClean="0"/>
              <a:t>Mentoring</a:t>
            </a:r>
          </a:p>
          <a:p>
            <a:pPr marL="514350" indent="-514350">
              <a:buFont typeface="+mj-lt"/>
              <a:buAutoNum type="arabicPeriod"/>
            </a:pPr>
            <a:r>
              <a:rPr lang="id-ID" dirty="0" smtClean="0"/>
              <a:t>Self-awareness tools: Johari Window, MBTI, DiSC</a:t>
            </a:r>
          </a:p>
          <a:p>
            <a:pPr marL="514350" indent="-514350">
              <a:buFont typeface="+mj-lt"/>
              <a:buAutoNum type="arabicPeriod"/>
            </a:pPr>
            <a:r>
              <a:rPr lang="id-ID" dirty="0" smtClean="0"/>
              <a:t>Reflection : </a:t>
            </a:r>
          </a:p>
          <a:p>
            <a:pPr marL="514350" indent="-514350">
              <a:buFont typeface="+mj-lt"/>
              <a:buAutoNum type="arabicPeriod"/>
            </a:pPr>
            <a:r>
              <a:rPr lang="id-ID" dirty="0" smtClean="0"/>
              <a:t>Training, education, and development.</a:t>
            </a:r>
          </a:p>
          <a:p>
            <a:pPr marL="514350" indent="-514350">
              <a:buFont typeface="+mj-lt"/>
              <a:buAutoNum type="arabicPeriod"/>
            </a:pPr>
            <a:r>
              <a:rPr lang="id-ID" dirty="0" smtClean="0"/>
              <a:t>Leadership development</a:t>
            </a:r>
          </a:p>
          <a:p>
            <a:pPr marL="514350" indent="-514350">
              <a:buFont typeface="+mj-lt"/>
              <a:buAutoNum type="arabicPeriod"/>
            </a:pPr>
            <a:r>
              <a:rPr lang="id-ID" dirty="0" smtClean="0"/>
              <a:t>Multurater (360-degree) feedback</a:t>
            </a:r>
          </a:p>
          <a:p>
            <a:pPr marL="514350" indent="-514350">
              <a:buFont typeface="+mj-lt"/>
              <a:buAutoNum type="arabicPeriod"/>
            </a:pPr>
            <a:r>
              <a:rPr lang="id-ID" dirty="0" smtClean="0"/>
              <a:t>Job design : cara mengorganisasikan sekumpulan tugas.</a:t>
            </a:r>
          </a:p>
          <a:p>
            <a:pPr marL="971550" lvl="1" indent="-514350">
              <a:buFont typeface="+mj-lt"/>
              <a:buAutoNum type="arabicPeriod"/>
            </a:pPr>
            <a:r>
              <a:rPr lang="id-ID" dirty="0" smtClean="0"/>
              <a:t>Job rotation</a:t>
            </a:r>
          </a:p>
          <a:p>
            <a:pPr marL="971550" lvl="1" indent="-514350">
              <a:buFont typeface="+mj-lt"/>
              <a:buAutoNum type="arabicPeriod"/>
            </a:pPr>
            <a:r>
              <a:rPr lang="id-ID" dirty="0" smtClean="0"/>
              <a:t>Job enlargment</a:t>
            </a:r>
          </a:p>
          <a:p>
            <a:pPr marL="971550" lvl="1" indent="-514350">
              <a:buFont typeface="+mj-lt"/>
              <a:buAutoNum type="arabicPeriod"/>
            </a:pPr>
            <a:r>
              <a:rPr lang="id-ID" dirty="0" smtClean="0"/>
              <a:t>Job enrichment</a:t>
            </a:r>
          </a:p>
          <a:p>
            <a:pPr marL="971550" lvl="1" indent="-514350">
              <a:buFont typeface="+mj-lt"/>
              <a:buAutoNum type="arabicPeriod"/>
            </a:pPr>
            <a:r>
              <a:rPr lang="id-ID" dirty="0" smtClean="0"/>
              <a:t>Work break</a:t>
            </a:r>
            <a:endParaRPr lang="id-ID" dirty="0" smtClean="0"/>
          </a:p>
        </p:txBody>
      </p:sp>
      <p:sp>
        <p:nvSpPr>
          <p:cNvPr id="4" name="Content Placeholder 3"/>
          <p:cNvSpPr>
            <a:spLocks noGrp="1"/>
          </p:cNvSpPr>
          <p:nvPr>
            <p:ph sz="half" idx="2"/>
          </p:nvPr>
        </p:nvSpPr>
        <p:spPr>
          <a:xfrm>
            <a:off x="6172200" y="1016000"/>
            <a:ext cx="5181600" cy="5160963"/>
          </a:xfrm>
          <a:ln>
            <a:solidFill>
              <a:srgbClr val="FFC000"/>
            </a:solidFill>
          </a:ln>
        </p:spPr>
        <p:txBody>
          <a:bodyPr>
            <a:normAutofit fontScale="77500" lnSpcReduction="20000"/>
          </a:bodyPr>
          <a:lstStyle/>
          <a:p>
            <a:pPr marL="514350" indent="-514350">
              <a:buFont typeface="+mj-lt"/>
              <a:buAutoNum type="arabicPeriod" startAt="9"/>
            </a:pPr>
            <a:r>
              <a:rPr lang="id-ID" dirty="0" smtClean="0"/>
              <a:t>Job description (job title, position start date, job location, contact information, number of position available, number of hours per week, required year of experience, required degree of formal education, required license, certificate, starting salary, benefit, report to...) </a:t>
            </a:r>
          </a:p>
          <a:p>
            <a:pPr marL="514350" indent="-514350">
              <a:buFont typeface="+mj-lt"/>
              <a:buAutoNum type="arabicPeriod" startAt="9"/>
            </a:pPr>
            <a:r>
              <a:rPr lang="id-ID" dirty="0" smtClean="0"/>
              <a:t>Responsibility Charting (SCRI, RACI...)</a:t>
            </a:r>
          </a:p>
          <a:p>
            <a:pPr marL="514350" indent="-514350">
              <a:buFont typeface="+mj-lt"/>
              <a:buAutoNum type="arabicPeriod" startAt="9"/>
            </a:pPr>
            <a:r>
              <a:rPr lang="id-ID" dirty="0" smtClean="0"/>
              <a:t>Polices Manual</a:t>
            </a:r>
          </a:p>
          <a:p>
            <a:pPr marL="514350" indent="-514350">
              <a:buFont typeface="+mj-lt"/>
              <a:buAutoNum type="arabicPeriod" startAt="9"/>
            </a:pPr>
            <a:r>
              <a:rPr lang="id-ID" dirty="0" smtClean="0"/>
              <a:t>Value Clarification and Value Integration</a:t>
            </a:r>
          </a:p>
          <a:p>
            <a:pPr marL="514350" indent="-514350">
              <a:buFont typeface="+mj-lt"/>
              <a:buAutoNum type="arabicPeriod" startAt="9"/>
            </a:pPr>
            <a:r>
              <a:rPr lang="id-ID" dirty="0" smtClean="0"/>
              <a:t>Conflict Management</a:t>
            </a:r>
          </a:p>
          <a:p>
            <a:pPr marL="514350" indent="-514350">
              <a:buFont typeface="+mj-lt"/>
              <a:buAutoNum type="arabicPeriod" startAt="9"/>
            </a:pPr>
            <a:r>
              <a:rPr lang="id-ID" dirty="0" smtClean="0"/>
              <a:t>Action Learning</a:t>
            </a:r>
          </a:p>
          <a:p>
            <a:pPr marL="514350" indent="-514350">
              <a:buFont typeface="+mj-lt"/>
              <a:buAutoNum type="arabicPeriod" startAt="9"/>
            </a:pPr>
            <a:r>
              <a:rPr lang="id-ID" dirty="0" smtClean="0"/>
              <a:t>Connecting Assessment Result to Specific Interventions</a:t>
            </a:r>
          </a:p>
          <a:p>
            <a:endParaRPr lang="id-ID" dirty="0"/>
          </a:p>
        </p:txBody>
      </p:sp>
    </p:spTree>
    <p:extLst>
      <p:ext uri="{BB962C8B-B14F-4D97-AF65-F5344CB8AC3E}">
        <p14:creationId xmlns:p14="http://schemas.microsoft.com/office/powerpoint/2010/main" val="3343234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exercise</a:t>
            </a:r>
            <a:endParaRPr lang="id-ID" dirty="0"/>
          </a:p>
        </p:txBody>
      </p:sp>
      <p:sp>
        <p:nvSpPr>
          <p:cNvPr id="3" name="Content Placeholder 2"/>
          <p:cNvSpPr>
            <a:spLocks noGrp="1"/>
          </p:cNvSpPr>
          <p:nvPr>
            <p:ph idx="1"/>
          </p:nvPr>
        </p:nvSpPr>
        <p:spPr/>
        <p:txBody>
          <a:bodyPr/>
          <a:lstStyle/>
          <a:p>
            <a:r>
              <a:rPr lang="id-ID" dirty="0" smtClean="0"/>
              <a:t>Buat Kartu Tanggung Jawab (Responsibility Chart)</a:t>
            </a:r>
          </a:p>
          <a:p>
            <a:r>
              <a:rPr lang="id-ID" dirty="0" smtClean="0"/>
              <a:t>Buat Lembar Kerja Klarifikasi Nilai</a:t>
            </a:r>
          </a:p>
          <a:p>
            <a:endParaRPr lang="id-ID" dirty="0"/>
          </a:p>
        </p:txBody>
      </p:sp>
    </p:spTree>
    <p:extLst>
      <p:ext uri="{BB962C8B-B14F-4D97-AF65-F5344CB8AC3E}">
        <p14:creationId xmlns:p14="http://schemas.microsoft.com/office/powerpoint/2010/main" val="3313993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6200000">
            <a:off x="-1503133" y="3028388"/>
            <a:ext cx="6522557" cy="792279"/>
          </a:xfrm>
        </p:spPr>
        <p:txBody>
          <a:bodyPr>
            <a:noAutofit/>
          </a:bodyPr>
          <a:lstStyle/>
          <a:p>
            <a:pPr algn="ctr"/>
            <a:r>
              <a:rPr lang="id-ID" sz="2800" b="1" i="1" dirty="0"/>
              <a:t>Organization Development Process Model</a:t>
            </a:r>
            <a:endParaRPr lang="id-ID" sz="2800" dirty="0"/>
          </a:p>
        </p:txBody>
      </p:sp>
      <p:pic>
        <p:nvPicPr>
          <p:cNvPr id="3" name="Picture 2"/>
          <p:cNvPicPr>
            <a:picLocks noChangeAspect="1"/>
          </p:cNvPicPr>
          <p:nvPr/>
        </p:nvPicPr>
        <p:blipFill>
          <a:blip r:embed="rId2"/>
          <a:stretch>
            <a:fillRect/>
          </a:stretch>
        </p:blipFill>
        <p:spPr>
          <a:xfrm>
            <a:off x="2215515" y="192931"/>
            <a:ext cx="7347770" cy="6492875"/>
          </a:xfrm>
          <a:prstGeom prst="rect">
            <a:avLst/>
          </a:prstGeom>
        </p:spPr>
      </p:pic>
      <p:sp>
        <p:nvSpPr>
          <p:cNvPr id="4" name="TextBox 3"/>
          <p:cNvSpPr txBox="1"/>
          <p:nvPr/>
        </p:nvSpPr>
        <p:spPr>
          <a:xfrm>
            <a:off x="3451760" y="2444560"/>
            <a:ext cx="486888" cy="307777"/>
          </a:xfrm>
          <a:prstGeom prst="rect">
            <a:avLst/>
          </a:prstGeom>
          <a:noFill/>
        </p:spPr>
        <p:txBody>
          <a:bodyPr wrap="square" rtlCol="0">
            <a:spAutoFit/>
          </a:bodyPr>
          <a:lstStyle/>
          <a:p>
            <a:r>
              <a:rPr lang="id-ID" sz="1400" dirty="0" smtClean="0">
                <a:solidFill>
                  <a:srgbClr val="FF0000"/>
                </a:solidFill>
              </a:rPr>
              <a:t>W1.</a:t>
            </a:r>
            <a:endParaRPr lang="id-ID" sz="1400" dirty="0">
              <a:solidFill>
                <a:srgbClr val="FF0000"/>
              </a:solidFill>
            </a:endParaRPr>
          </a:p>
        </p:txBody>
      </p:sp>
      <p:sp>
        <p:nvSpPr>
          <p:cNvPr id="5" name="TextBox 4"/>
          <p:cNvSpPr txBox="1"/>
          <p:nvPr/>
        </p:nvSpPr>
        <p:spPr>
          <a:xfrm>
            <a:off x="5088352" y="2444560"/>
            <a:ext cx="486888" cy="307777"/>
          </a:xfrm>
          <a:prstGeom prst="rect">
            <a:avLst/>
          </a:prstGeom>
          <a:noFill/>
        </p:spPr>
        <p:txBody>
          <a:bodyPr wrap="square" rtlCol="0">
            <a:spAutoFit/>
          </a:bodyPr>
          <a:lstStyle/>
          <a:p>
            <a:r>
              <a:rPr lang="id-ID" sz="1400" dirty="0" smtClean="0">
                <a:solidFill>
                  <a:srgbClr val="FF0000"/>
                </a:solidFill>
              </a:rPr>
              <a:t>W2</a:t>
            </a:r>
            <a:endParaRPr lang="id-ID" sz="1400" dirty="0">
              <a:solidFill>
                <a:srgbClr val="FF0000"/>
              </a:solidFill>
            </a:endParaRPr>
          </a:p>
        </p:txBody>
      </p:sp>
      <p:sp>
        <p:nvSpPr>
          <p:cNvPr id="7" name="TextBox 6"/>
          <p:cNvSpPr txBox="1"/>
          <p:nvPr/>
        </p:nvSpPr>
        <p:spPr>
          <a:xfrm>
            <a:off x="5438137" y="3010401"/>
            <a:ext cx="486888" cy="307777"/>
          </a:xfrm>
          <a:prstGeom prst="rect">
            <a:avLst/>
          </a:prstGeom>
          <a:noFill/>
        </p:spPr>
        <p:txBody>
          <a:bodyPr wrap="square" rtlCol="0">
            <a:spAutoFit/>
          </a:bodyPr>
          <a:lstStyle/>
          <a:p>
            <a:r>
              <a:rPr lang="id-ID" sz="1400" dirty="0" smtClean="0">
                <a:solidFill>
                  <a:srgbClr val="FF0000"/>
                </a:solidFill>
              </a:rPr>
              <a:t>W3</a:t>
            </a:r>
            <a:endParaRPr lang="id-ID" sz="1400" dirty="0">
              <a:solidFill>
                <a:srgbClr val="FF0000"/>
              </a:solidFill>
            </a:endParaRPr>
          </a:p>
        </p:txBody>
      </p:sp>
      <p:sp>
        <p:nvSpPr>
          <p:cNvPr id="8" name="TextBox 7"/>
          <p:cNvSpPr txBox="1"/>
          <p:nvPr/>
        </p:nvSpPr>
        <p:spPr>
          <a:xfrm>
            <a:off x="5791045" y="3590097"/>
            <a:ext cx="486888" cy="307777"/>
          </a:xfrm>
          <a:prstGeom prst="rect">
            <a:avLst/>
          </a:prstGeom>
          <a:noFill/>
        </p:spPr>
        <p:txBody>
          <a:bodyPr wrap="square" rtlCol="0">
            <a:spAutoFit/>
          </a:bodyPr>
          <a:lstStyle/>
          <a:p>
            <a:r>
              <a:rPr lang="id-ID" sz="1400" dirty="0" smtClean="0">
                <a:solidFill>
                  <a:srgbClr val="FF0000"/>
                </a:solidFill>
              </a:rPr>
              <a:t>W4</a:t>
            </a:r>
            <a:endParaRPr lang="id-ID" sz="1400" dirty="0">
              <a:solidFill>
                <a:srgbClr val="FF0000"/>
              </a:solidFill>
            </a:endParaRPr>
          </a:p>
        </p:txBody>
      </p:sp>
      <p:sp>
        <p:nvSpPr>
          <p:cNvPr id="9" name="TextBox 8"/>
          <p:cNvSpPr txBox="1"/>
          <p:nvPr/>
        </p:nvSpPr>
        <p:spPr>
          <a:xfrm>
            <a:off x="6277933" y="1452955"/>
            <a:ext cx="486888" cy="307777"/>
          </a:xfrm>
          <a:prstGeom prst="rect">
            <a:avLst/>
          </a:prstGeom>
          <a:noFill/>
        </p:spPr>
        <p:txBody>
          <a:bodyPr wrap="square" rtlCol="0">
            <a:spAutoFit/>
          </a:bodyPr>
          <a:lstStyle/>
          <a:p>
            <a:r>
              <a:rPr lang="id-ID" sz="1400" dirty="0" smtClean="0">
                <a:solidFill>
                  <a:srgbClr val="FF0000"/>
                </a:solidFill>
              </a:rPr>
              <a:t>W5</a:t>
            </a:r>
            <a:endParaRPr lang="id-ID" sz="1400" dirty="0">
              <a:solidFill>
                <a:srgbClr val="FF0000"/>
              </a:solidFill>
            </a:endParaRPr>
          </a:p>
        </p:txBody>
      </p:sp>
      <p:sp>
        <p:nvSpPr>
          <p:cNvPr id="10" name="TextBox 9"/>
          <p:cNvSpPr txBox="1"/>
          <p:nvPr/>
        </p:nvSpPr>
        <p:spPr>
          <a:xfrm>
            <a:off x="7845475" y="2324533"/>
            <a:ext cx="486888" cy="307777"/>
          </a:xfrm>
          <a:prstGeom prst="rect">
            <a:avLst/>
          </a:prstGeom>
          <a:noFill/>
        </p:spPr>
        <p:txBody>
          <a:bodyPr wrap="square" rtlCol="0">
            <a:spAutoFit/>
          </a:bodyPr>
          <a:lstStyle/>
          <a:p>
            <a:r>
              <a:rPr lang="id-ID" sz="1400" dirty="0" smtClean="0">
                <a:solidFill>
                  <a:srgbClr val="FF0000"/>
                </a:solidFill>
              </a:rPr>
              <a:t>W9</a:t>
            </a:r>
            <a:endParaRPr lang="id-ID" sz="1400" dirty="0">
              <a:solidFill>
                <a:srgbClr val="FF0000"/>
              </a:solidFill>
            </a:endParaRPr>
          </a:p>
        </p:txBody>
      </p:sp>
      <p:sp>
        <p:nvSpPr>
          <p:cNvPr id="12" name="TextBox 11"/>
          <p:cNvSpPr txBox="1"/>
          <p:nvPr/>
        </p:nvSpPr>
        <p:spPr>
          <a:xfrm>
            <a:off x="6788571" y="1818453"/>
            <a:ext cx="486888" cy="307777"/>
          </a:xfrm>
          <a:prstGeom prst="rect">
            <a:avLst/>
          </a:prstGeom>
          <a:noFill/>
        </p:spPr>
        <p:txBody>
          <a:bodyPr wrap="square" rtlCol="0">
            <a:spAutoFit/>
          </a:bodyPr>
          <a:lstStyle/>
          <a:p>
            <a:r>
              <a:rPr lang="id-ID" sz="1400" dirty="0" smtClean="0">
                <a:solidFill>
                  <a:srgbClr val="FF0000"/>
                </a:solidFill>
              </a:rPr>
              <a:t>W6</a:t>
            </a:r>
            <a:endParaRPr lang="id-ID" sz="1400" dirty="0">
              <a:solidFill>
                <a:srgbClr val="FF0000"/>
              </a:solidFill>
            </a:endParaRPr>
          </a:p>
        </p:txBody>
      </p:sp>
      <p:sp>
        <p:nvSpPr>
          <p:cNvPr id="13" name="TextBox 12"/>
          <p:cNvSpPr txBox="1"/>
          <p:nvPr/>
        </p:nvSpPr>
        <p:spPr>
          <a:xfrm>
            <a:off x="8597423" y="2856512"/>
            <a:ext cx="550224" cy="307777"/>
          </a:xfrm>
          <a:prstGeom prst="rect">
            <a:avLst/>
          </a:prstGeom>
          <a:noFill/>
        </p:spPr>
        <p:txBody>
          <a:bodyPr wrap="square" rtlCol="0">
            <a:spAutoFit/>
          </a:bodyPr>
          <a:lstStyle/>
          <a:p>
            <a:r>
              <a:rPr lang="id-ID" sz="1400" dirty="0" smtClean="0">
                <a:solidFill>
                  <a:srgbClr val="FF0000"/>
                </a:solidFill>
              </a:rPr>
              <a:t>W10</a:t>
            </a:r>
            <a:endParaRPr lang="id-ID" sz="1400" dirty="0">
              <a:solidFill>
                <a:srgbClr val="FF0000"/>
              </a:solidFill>
            </a:endParaRPr>
          </a:p>
        </p:txBody>
      </p:sp>
      <p:sp>
        <p:nvSpPr>
          <p:cNvPr id="14" name="TextBox 13"/>
          <p:cNvSpPr txBox="1"/>
          <p:nvPr/>
        </p:nvSpPr>
        <p:spPr>
          <a:xfrm>
            <a:off x="9293121" y="3164289"/>
            <a:ext cx="540328" cy="307777"/>
          </a:xfrm>
          <a:prstGeom prst="rect">
            <a:avLst/>
          </a:prstGeom>
          <a:noFill/>
        </p:spPr>
        <p:txBody>
          <a:bodyPr wrap="square" rtlCol="0">
            <a:spAutoFit/>
          </a:bodyPr>
          <a:lstStyle/>
          <a:p>
            <a:r>
              <a:rPr lang="id-ID" sz="1400" dirty="0" smtClean="0">
                <a:solidFill>
                  <a:srgbClr val="FF0000"/>
                </a:solidFill>
              </a:rPr>
              <a:t>W11</a:t>
            </a:r>
            <a:endParaRPr lang="id-ID" sz="1400" dirty="0">
              <a:solidFill>
                <a:srgbClr val="FF0000"/>
              </a:solidFill>
            </a:endParaRPr>
          </a:p>
        </p:txBody>
      </p:sp>
      <p:sp>
        <p:nvSpPr>
          <p:cNvPr id="15" name="TextBox 14"/>
          <p:cNvSpPr txBox="1"/>
          <p:nvPr/>
        </p:nvSpPr>
        <p:spPr>
          <a:xfrm>
            <a:off x="8886884" y="6053575"/>
            <a:ext cx="585850" cy="307777"/>
          </a:xfrm>
          <a:prstGeom prst="rect">
            <a:avLst/>
          </a:prstGeom>
          <a:noFill/>
        </p:spPr>
        <p:txBody>
          <a:bodyPr wrap="square" rtlCol="0">
            <a:spAutoFit/>
          </a:bodyPr>
          <a:lstStyle/>
          <a:p>
            <a:r>
              <a:rPr lang="id-ID" sz="1400" dirty="0" smtClean="0">
                <a:solidFill>
                  <a:srgbClr val="FF0000"/>
                </a:solidFill>
              </a:rPr>
              <a:t>W14</a:t>
            </a:r>
            <a:endParaRPr lang="id-ID" sz="1400" dirty="0">
              <a:solidFill>
                <a:srgbClr val="FF0000"/>
              </a:solidFill>
            </a:endParaRPr>
          </a:p>
        </p:txBody>
      </p:sp>
      <p:sp>
        <p:nvSpPr>
          <p:cNvPr id="16" name="Right Brace 15"/>
          <p:cNvSpPr/>
          <p:nvPr/>
        </p:nvSpPr>
        <p:spPr>
          <a:xfrm>
            <a:off x="7612083" y="2185064"/>
            <a:ext cx="225631" cy="579147"/>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17" name="TextBox 16"/>
          <p:cNvSpPr txBox="1"/>
          <p:nvPr/>
        </p:nvSpPr>
        <p:spPr>
          <a:xfrm>
            <a:off x="8371790" y="4378099"/>
            <a:ext cx="540328" cy="307777"/>
          </a:xfrm>
          <a:prstGeom prst="rect">
            <a:avLst/>
          </a:prstGeom>
          <a:noFill/>
        </p:spPr>
        <p:txBody>
          <a:bodyPr wrap="square" rtlCol="0">
            <a:spAutoFit/>
          </a:bodyPr>
          <a:lstStyle/>
          <a:p>
            <a:r>
              <a:rPr lang="id-ID" sz="1400" dirty="0" smtClean="0">
                <a:solidFill>
                  <a:srgbClr val="FF0000"/>
                </a:solidFill>
              </a:rPr>
              <a:t>W12</a:t>
            </a:r>
            <a:endParaRPr lang="id-ID" sz="1400" dirty="0">
              <a:solidFill>
                <a:srgbClr val="FF0000"/>
              </a:solidFill>
            </a:endParaRPr>
          </a:p>
        </p:txBody>
      </p:sp>
      <p:sp>
        <p:nvSpPr>
          <p:cNvPr id="18" name="TextBox 17"/>
          <p:cNvSpPr txBox="1"/>
          <p:nvPr/>
        </p:nvSpPr>
        <p:spPr>
          <a:xfrm>
            <a:off x="8601381" y="4917978"/>
            <a:ext cx="601683" cy="307777"/>
          </a:xfrm>
          <a:prstGeom prst="rect">
            <a:avLst/>
          </a:prstGeom>
          <a:noFill/>
        </p:spPr>
        <p:txBody>
          <a:bodyPr wrap="square" rtlCol="0">
            <a:spAutoFit/>
          </a:bodyPr>
          <a:lstStyle/>
          <a:p>
            <a:r>
              <a:rPr lang="id-ID" sz="1400" dirty="0" smtClean="0">
                <a:solidFill>
                  <a:srgbClr val="FF0000"/>
                </a:solidFill>
              </a:rPr>
              <a:t>W13</a:t>
            </a:r>
            <a:endParaRPr lang="id-ID" sz="1400" dirty="0">
              <a:solidFill>
                <a:srgbClr val="FF0000"/>
              </a:solidFill>
            </a:endParaRPr>
          </a:p>
        </p:txBody>
      </p:sp>
    </p:spTree>
    <p:extLst>
      <p:ext uri="{BB962C8B-B14F-4D97-AF65-F5344CB8AC3E}">
        <p14:creationId xmlns:p14="http://schemas.microsoft.com/office/powerpoint/2010/main" val="692379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Implementasi pada level Team </a:t>
            </a:r>
            <a:endParaRPr lang="id-ID" dirty="0"/>
          </a:p>
        </p:txBody>
      </p:sp>
      <p:sp>
        <p:nvSpPr>
          <p:cNvPr id="3" name="Content Placeholder 2"/>
          <p:cNvSpPr>
            <a:spLocks noGrp="1"/>
          </p:cNvSpPr>
          <p:nvPr>
            <p:ph idx="1"/>
          </p:nvPr>
        </p:nvSpPr>
        <p:spPr/>
        <p:txBody>
          <a:bodyPr/>
          <a:lstStyle/>
          <a:p>
            <a:r>
              <a:rPr lang="id-ID" dirty="0" smtClean="0"/>
              <a:t>Sesi dialog</a:t>
            </a:r>
          </a:p>
          <a:p>
            <a:r>
              <a:rPr lang="id-ID" dirty="0" smtClean="0"/>
              <a:t>Team building</a:t>
            </a:r>
          </a:p>
          <a:p>
            <a:r>
              <a:rPr lang="id-ID" dirty="0" smtClean="0"/>
              <a:t>Process Consultation</a:t>
            </a:r>
          </a:p>
          <a:p>
            <a:r>
              <a:rPr lang="id-ID" dirty="0" smtClean="0"/>
              <a:t>Meeting Falitation</a:t>
            </a:r>
          </a:p>
          <a:p>
            <a:r>
              <a:rPr lang="id-ID" dirty="0" smtClean="0"/>
              <a:t>Fishbowl</a:t>
            </a:r>
          </a:p>
          <a:p>
            <a:r>
              <a:rPr lang="id-ID" dirty="0" smtClean="0"/>
              <a:t>Brainstorming</a:t>
            </a:r>
          </a:p>
          <a:p>
            <a:r>
              <a:rPr lang="id-ID" dirty="0" smtClean="0"/>
              <a:t>Interteam Conflict Management</a:t>
            </a:r>
          </a:p>
          <a:p>
            <a:r>
              <a:rPr lang="id-ID" dirty="0" smtClean="0"/>
              <a:t>Strategic Alignment Assessment</a:t>
            </a:r>
            <a:endParaRPr lang="id-ID" dirty="0"/>
          </a:p>
        </p:txBody>
      </p:sp>
    </p:spTree>
    <p:extLst>
      <p:ext uri="{BB962C8B-B14F-4D97-AF65-F5344CB8AC3E}">
        <p14:creationId xmlns:p14="http://schemas.microsoft.com/office/powerpoint/2010/main" val="559470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28025935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TotalTime>
  <Words>187</Words>
  <Application>Microsoft Office PowerPoint</Application>
  <PresentationFormat>Widescreen</PresentationFormat>
  <Paragraphs>49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OD Week-6</vt:lpstr>
      <vt:lpstr>Ringkasan minggu lalu (W5)</vt:lpstr>
      <vt:lpstr>IMPLEMENTASI LEVEL INDIVIDU</vt:lpstr>
      <vt:lpstr>exercise</vt:lpstr>
      <vt:lpstr>Organization Development Process Model</vt:lpstr>
      <vt:lpstr>Implementasi pada level Team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 Week-6</dc:title>
  <dc:creator>Sekretariat</dc:creator>
  <cp:lastModifiedBy>Sekretariat</cp:lastModifiedBy>
  <cp:revision>2</cp:revision>
  <dcterms:created xsi:type="dcterms:W3CDTF">2017-02-22T23:16:57Z</dcterms:created>
  <dcterms:modified xsi:type="dcterms:W3CDTF">2017-02-23T02:37:31Z</dcterms:modified>
</cp:coreProperties>
</file>