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62" r:id="rId3"/>
    <p:sldId id="263" r:id="rId4"/>
    <p:sldId id="264" r:id="rId5"/>
    <p:sldId id="258" r:id="rId6"/>
    <p:sldId id="259" r:id="rId7"/>
    <p:sldId id="257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8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82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75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54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23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53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7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9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5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FB84-E115-4838-9D88-3AD1514CEFF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6C0911-F1A8-49F4-97A3-D39E5C4E0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1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penclipart.org/image/2400px/svg_to_png/227918/Video-Game-Controller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184246"/>
            <a:ext cx="4919222" cy="491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48257" y="4470493"/>
            <a:ext cx="7766936" cy="1646302"/>
          </a:xfrm>
        </p:spPr>
        <p:txBody>
          <a:bodyPr/>
          <a:lstStyle/>
          <a:p>
            <a:r>
              <a:rPr lang="en-ID" dirty="0" smtClean="0"/>
              <a:t>WORLDWIDE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7366" y="5293644"/>
            <a:ext cx="7766936" cy="1564356"/>
          </a:xfrm>
        </p:spPr>
        <p:txBody>
          <a:bodyPr>
            <a:normAutofit lnSpcReduction="10000"/>
          </a:bodyPr>
          <a:lstStyle/>
          <a:p>
            <a:r>
              <a:rPr lang="en-ID" dirty="0" smtClean="0"/>
              <a:t>ADITIA WIRAYUDA</a:t>
            </a:r>
          </a:p>
          <a:p>
            <a:r>
              <a:rPr lang="en-ID" dirty="0" smtClean="0"/>
              <a:t>ELNANDA ARIANT</a:t>
            </a:r>
          </a:p>
          <a:p>
            <a:r>
              <a:rPr lang="en-ID" dirty="0" smtClean="0"/>
              <a:t>HERU TRIATMAJA</a:t>
            </a:r>
          </a:p>
          <a:p>
            <a:pPr algn="l"/>
            <a:r>
              <a:rPr lang="en-ID" dirty="0" smtClean="0"/>
              <a:t>MAGISTER MANAJEMEN TELKOM WE3</a:t>
            </a:r>
            <a:endParaRPr lang="en-ID" dirty="0"/>
          </a:p>
          <a:p>
            <a:endParaRPr lang="en-ID" dirty="0" smtClean="0"/>
          </a:p>
          <a:p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Technology and</a:t>
            </a:r>
            <a:br>
              <a:rPr lang="en-US" b="1" dirty="0"/>
            </a:br>
            <a:r>
              <a:rPr lang="en-US" b="1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Technology</a:t>
            </a:r>
            <a:r>
              <a:rPr lang="en-US" dirty="0"/>
              <a:t> </a:t>
            </a:r>
          </a:p>
          <a:p>
            <a:pPr marL="457200" lvl="1" indent="0">
              <a:buNone/>
              <a:defRPr/>
            </a:pPr>
            <a:r>
              <a:rPr lang="en-US" dirty="0"/>
              <a:t>The systematic application of scientific knowledge to a new product, process, or </a:t>
            </a:r>
            <a:r>
              <a:rPr lang="en-US" dirty="0" smtClean="0"/>
              <a:t>service</a:t>
            </a:r>
            <a:endParaRPr lang="en-US" dirty="0"/>
          </a:p>
          <a:p>
            <a:pPr>
              <a:defRPr/>
            </a:pPr>
            <a:r>
              <a:rPr lang="en-US" b="1" dirty="0"/>
              <a:t>Innovation </a:t>
            </a:r>
          </a:p>
          <a:p>
            <a:pPr lvl="1">
              <a:defRPr/>
            </a:pPr>
            <a:r>
              <a:rPr lang="en-US" dirty="0"/>
              <a:t>change in method or technology</a:t>
            </a:r>
          </a:p>
          <a:p>
            <a:pPr lvl="1">
              <a:defRPr/>
            </a:pPr>
            <a:r>
              <a:rPr lang="en-US" dirty="0"/>
              <a:t>positive, useful departure from previous ways of doing things.</a:t>
            </a:r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4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Forces Driving </a:t>
            </a:r>
            <a:br>
              <a:rPr lang="en-US" dirty="0"/>
            </a:br>
            <a:r>
              <a:rPr lang="en-US" dirty="0"/>
              <a:t>Technological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800080"/>
              </a:buClr>
              <a:buFont typeface="Calibri" pitchFamily="34" charset="0"/>
              <a:buAutoNum type="arabicPeriod"/>
              <a:defRPr/>
            </a:pPr>
            <a:r>
              <a:rPr lang="en-US" dirty="0"/>
              <a:t>Must be a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need</a:t>
            </a:r>
            <a:r>
              <a:rPr lang="en-US" dirty="0"/>
              <a:t>, 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demand</a:t>
            </a:r>
            <a:r>
              <a:rPr lang="en-US" dirty="0"/>
              <a:t>, for the technology</a:t>
            </a:r>
          </a:p>
          <a:p>
            <a:pPr marL="514350" indent="-514350">
              <a:buClr>
                <a:srgbClr val="800080"/>
              </a:buClr>
              <a:buFont typeface="Calibri" pitchFamily="34" charset="0"/>
              <a:buAutoNum type="arabicPeriod"/>
              <a:defRPr/>
            </a:pPr>
            <a:r>
              <a:rPr lang="en-US" dirty="0"/>
              <a:t>Meeting the need must be theoretically possible, and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</a:t>
            </a:r>
            <a:r>
              <a:rPr lang="en-US" dirty="0"/>
              <a:t> to do so must be available from basic science</a:t>
            </a:r>
          </a:p>
          <a:p>
            <a:pPr marL="514350" indent="-514350">
              <a:buClr>
                <a:srgbClr val="800080"/>
              </a:buClr>
              <a:buFont typeface="Calibri" pitchFamily="34" charset="0"/>
              <a:buAutoNum type="arabicPeriod"/>
              <a:defRPr/>
            </a:pPr>
            <a:r>
              <a:rPr lang="en-US" dirty="0"/>
              <a:t>Must be able to convert the scientific knowledge into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practice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in both engineering and economic </a:t>
            </a:r>
            <a:r>
              <a:rPr lang="en-US" dirty="0" smtClean="0"/>
              <a:t>terms</a:t>
            </a:r>
          </a:p>
          <a:p>
            <a:pPr marL="514350" indent="-514350">
              <a:buClr>
                <a:srgbClr val="800080"/>
              </a:buClr>
              <a:buFont typeface="Calibri" pitchFamily="34" charset="0"/>
              <a:buAutoNum type="arabicPeriod" startAt="4"/>
              <a:defRPr/>
            </a:pPr>
            <a:r>
              <a:rPr lang="en-US" dirty="0"/>
              <a:t>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funding</a:t>
            </a:r>
            <a:r>
              <a:rPr lang="en-US" dirty="0"/>
              <a:t>, skilled labor, time, space, and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other resources </a:t>
            </a:r>
            <a:r>
              <a:rPr lang="en-US" dirty="0"/>
              <a:t>needed to develop the technology must be available</a:t>
            </a:r>
          </a:p>
          <a:p>
            <a:pPr marL="514350" indent="-514350">
              <a:buClr>
                <a:srgbClr val="800080"/>
              </a:buClr>
              <a:buFont typeface="Calibri" pitchFamily="34" charset="0"/>
              <a:buAutoNum type="arabicPeriod" startAt="4"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Entrepreneurial initiative </a:t>
            </a:r>
            <a:r>
              <a:rPr lang="en-US" dirty="0"/>
              <a:t>is needed to identify and pull all the necessary elements together.</a:t>
            </a:r>
          </a:p>
          <a:p>
            <a:pPr marL="514350" indent="-514350">
              <a:buClr>
                <a:srgbClr val="800080"/>
              </a:buClr>
              <a:buFont typeface="Calibri" pitchFamily="34" charset="0"/>
              <a:buAutoNum type="arabicPeriod"/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Technology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Technology life cycle </a:t>
            </a:r>
          </a:p>
          <a:p>
            <a:pPr lvl="1">
              <a:defRPr/>
            </a:pPr>
            <a:r>
              <a:rPr lang="en-US" dirty="0"/>
              <a:t>A predictable pattern followed by a technological innovation, from its inception and development to market saturation and replacement</a:t>
            </a:r>
          </a:p>
        </p:txBody>
      </p:sp>
    </p:spTree>
    <p:extLst>
      <p:ext uri="{BB962C8B-B14F-4D97-AF65-F5344CB8AC3E}">
        <p14:creationId xmlns:p14="http://schemas.microsoft.com/office/powerpoint/2010/main" val="128306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889" y="434810"/>
            <a:ext cx="8596668" cy="1320800"/>
          </a:xfrm>
        </p:spPr>
        <p:txBody>
          <a:bodyPr/>
          <a:lstStyle/>
          <a:p>
            <a:r>
              <a:rPr lang="en-ID" dirty="0"/>
              <a:t>PREVIEW WORLDWIDE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/>
              <a:t>Perusahaan hardware </a:t>
            </a:r>
            <a:r>
              <a:rPr lang="en-ID" dirty="0" err="1"/>
              <a:t>berlomba</a:t>
            </a:r>
            <a:r>
              <a:rPr lang="en-ID" dirty="0"/>
              <a:t> </a:t>
            </a:r>
            <a:r>
              <a:rPr lang="en-ID" dirty="0" err="1"/>
              <a:t>lomba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id-ID" dirty="0"/>
              <a:t> pengalaman game-playing yang lebih intens, lebih hidup, atau yang lebih kompleks, </a:t>
            </a:r>
            <a:r>
              <a:rPr lang="en-ID" dirty="0"/>
              <a:t>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memuaskan</a:t>
            </a:r>
            <a:r>
              <a:rPr lang="en-ID" dirty="0"/>
              <a:t> </a:t>
            </a:r>
            <a:r>
              <a:rPr lang="id-ID" dirty="0"/>
              <a:t>mereka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id-ID" dirty="0"/>
              <a:t>mendorong inovasi terus-menerus di seluruh dunia. Perusahaan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game </a:t>
            </a:r>
            <a:r>
              <a:rPr lang="id-ID" dirty="0"/>
              <a:t>telah mengembangkan kemajuan </a:t>
            </a:r>
            <a:r>
              <a:rPr lang="en-ID" dirty="0" err="1"/>
              <a:t>ukuran</a:t>
            </a:r>
            <a:r>
              <a:rPr lang="id-ID" dirty="0"/>
              <a:t> dalam resolusi layar, kecepatan prosesor, </a:t>
            </a:r>
            <a:r>
              <a:rPr lang="en-ID" dirty="0"/>
              <a:t>controller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id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id-ID" dirty="0"/>
              <a:t>alur cerita yang kreatif dan banyak lagi. </a:t>
            </a:r>
            <a:endParaRPr lang="en-US" dirty="0"/>
          </a:p>
          <a:p>
            <a:endParaRPr lang="en-US" dirty="0"/>
          </a:p>
          <a:p>
            <a:r>
              <a:rPr lang="en-ID" dirty="0"/>
              <a:t>D</a:t>
            </a:r>
            <a:r>
              <a:rPr lang="id-ID" dirty="0"/>
              <a:t>ivisi konsol berfokus pada teknologi hardware , dan divisi online berfokus pada perangkat lunak game baru yang kuat , sering melibatkan alur cerita yang rumit dimainkan oleh pelanggan di se</a:t>
            </a:r>
            <a:r>
              <a:rPr lang="en-ID" dirty="0" err="1"/>
              <a:t>luruh</a:t>
            </a:r>
            <a:r>
              <a:rPr lang="en-ID" dirty="0"/>
              <a:t> </a:t>
            </a:r>
            <a:r>
              <a:rPr lang="id-ID" dirty="0"/>
              <a:t>dunia , menggunakan Internet untuk berkolaborasi atau bersaing .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 smtClean="0"/>
              <a:t>kontiniu</a:t>
            </a:r>
            <a:r>
              <a:rPr lang="en-ID" dirty="0" smtClean="0"/>
              <a:t>.</a:t>
            </a:r>
            <a:r>
              <a:rPr lang="en-US" dirty="0"/>
              <a:t> </a:t>
            </a:r>
            <a:r>
              <a:rPr lang="en-ID" dirty="0" err="1" smtClean="0"/>
              <a:t>itulah</a:t>
            </a:r>
            <a:r>
              <a:rPr lang="en-ID" dirty="0" smtClean="0"/>
              <a:t> </a:t>
            </a:r>
            <a:r>
              <a:rPr lang="en-ID" dirty="0"/>
              <a:t>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b="1" dirty="0">
                <a:solidFill>
                  <a:srgbClr val="FF0000"/>
                </a:solidFill>
              </a:rPr>
              <a:t>WORLDWIDE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para </a:t>
            </a:r>
            <a:r>
              <a:rPr lang="en-ID" dirty="0" err="1"/>
              <a:t>pesaing</a:t>
            </a:r>
            <a:r>
              <a:rPr lang="en-ID" dirty="0"/>
              <a:t> </a:t>
            </a:r>
            <a:r>
              <a:rPr lang="en-ID" dirty="0" err="1"/>
              <a:t>utamanya</a:t>
            </a:r>
            <a:r>
              <a:rPr lang="en-ID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ID" dirty="0"/>
              <a:t>J</a:t>
            </a:r>
            <a:r>
              <a:rPr lang="id-ID" dirty="0"/>
              <a:t>ejaring sosial dan kemampuan koneksi internet broadband untuk memberikan audio dan video streaming secara </a:t>
            </a:r>
            <a:r>
              <a:rPr lang="en-ID" dirty="0"/>
              <a:t>c</a:t>
            </a:r>
            <a:r>
              <a:rPr lang="id-ID" dirty="0"/>
              <a:t>epat memungkinkan untuk orang orang bermain secara online. </a:t>
            </a:r>
            <a:r>
              <a:rPr lang="id-ID" b="1" dirty="0">
                <a:solidFill>
                  <a:srgbClr val="FF0000"/>
                </a:solidFill>
              </a:rPr>
              <a:t>Worldwide</a:t>
            </a:r>
            <a:r>
              <a:rPr lang="id-ID" b="1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divisi</a:t>
            </a:r>
            <a:r>
              <a:rPr lang="en-ID" dirty="0"/>
              <a:t> online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game yang </a:t>
            </a:r>
            <a:r>
              <a:rPr lang="en-ID" dirty="0" err="1"/>
              <a:t>isa</a:t>
            </a:r>
            <a:r>
              <a:rPr lang="en-ID" dirty="0"/>
              <a:t> </a:t>
            </a:r>
            <a:r>
              <a:rPr lang="en-ID" dirty="0" err="1"/>
              <a:t>dimainkan</a:t>
            </a:r>
            <a:r>
              <a:rPr lang="en-ID" dirty="0"/>
              <a:t> </a:t>
            </a:r>
            <a:r>
              <a:rPr lang="en-ID" dirty="0" err="1"/>
              <a:t>scara</a:t>
            </a:r>
            <a:r>
              <a:rPr lang="en-ID" dirty="0"/>
              <a:t> online </a:t>
            </a:r>
            <a:r>
              <a:rPr lang="en-ID" dirty="0" err="1"/>
              <a:t>melalui</a:t>
            </a:r>
            <a:r>
              <a:rPr lang="en-ID" dirty="0"/>
              <a:t> computer </a:t>
            </a:r>
            <a:r>
              <a:rPr lang="en-ID" dirty="0" err="1"/>
              <a:t>pribadi</a:t>
            </a:r>
            <a:r>
              <a:rPr lang="en-ID" dirty="0"/>
              <a:t> Ada </a:t>
            </a:r>
            <a:r>
              <a:rPr lang="en-ID" dirty="0" err="1"/>
              <a:t>biaya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bekerj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swasta</a:t>
            </a:r>
            <a:r>
              <a:rPr lang="en-ID" dirty="0"/>
              <a:t>. </a:t>
            </a:r>
            <a:r>
              <a:rPr lang="en-ID" dirty="0" err="1"/>
              <a:t>Pemain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menciptkan</a:t>
            </a:r>
            <a:r>
              <a:rPr lang="en-ID" dirty="0"/>
              <a:t> </a:t>
            </a:r>
            <a:r>
              <a:rPr lang="en-ID" dirty="0" err="1"/>
              <a:t>kustomisasi</a:t>
            </a:r>
            <a:r>
              <a:rPr lang="en-ID" dirty="0"/>
              <a:t> avatar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meninjau</a:t>
            </a:r>
            <a:r>
              <a:rPr lang="en-ID" dirty="0"/>
              <a:t> </a:t>
            </a:r>
            <a:r>
              <a:rPr lang="en-ID" dirty="0" err="1"/>
              <a:t>rekam</a:t>
            </a:r>
            <a:r>
              <a:rPr lang="en-ID" dirty="0"/>
              <a:t> </a:t>
            </a:r>
            <a:r>
              <a:rPr lang="en-ID" dirty="0" err="1"/>
              <a:t>jejak</a:t>
            </a:r>
            <a:r>
              <a:rPr lang="en-ID" dirty="0"/>
              <a:t> </a:t>
            </a:r>
            <a:r>
              <a:rPr lang="en-ID" dirty="0" err="1"/>
              <a:t>permainan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yang </a:t>
            </a:r>
            <a:r>
              <a:rPr lang="en-ID" dirty="0" err="1"/>
              <a:t>tersimpan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online.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cdn.mysitemyway.com/icons-watermarks/flat-rounded-square-white-on-red/classica/classica_video-game-controller/classica_video-game-controller_flat-rounded-square-white-on-red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8" y="57532"/>
            <a:ext cx="1406291" cy="140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62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PROBlEMS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1600" dirty="0" err="1">
                <a:latin typeface="Calibri" panose="020F0502020204030204" pitchFamily="34" charset="0"/>
              </a:rPr>
              <a:t>Namun,ada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masalah</a:t>
            </a:r>
            <a:r>
              <a:rPr lang="en-ID" sz="1600" dirty="0">
                <a:latin typeface="Calibri" panose="020F050202020403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</a:rPr>
              <a:t>muncul</a:t>
            </a:r>
            <a:r>
              <a:rPr lang="en-ID" sz="1600" dirty="0">
                <a:latin typeface="Calibri" panose="020F0502020204030204" pitchFamily="34" charset="0"/>
              </a:rPr>
              <a:t>, hacker </a:t>
            </a:r>
            <a:r>
              <a:rPr lang="en-ID" sz="1600" dirty="0" err="1">
                <a:latin typeface="Calibri" panose="020F0502020204030204" pitchFamily="34" charset="0"/>
              </a:rPr>
              <a:t>dapat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meretas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akun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pemain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dan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memperoleh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informasi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pemain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berbayar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lainnya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dan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melakukan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kecurangan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hingga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manipulasi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kartu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kredit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mereka</a:t>
            </a:r>
            <a:r>
              <a:rPr lang="en-ID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ID" sz="1600" dirty="0">
                <a:latin typeface="Calibri" panose="020F0502020204030204" pitchFamily="34" charset="0"/>
              </a:rPr>
              <a:t>Perusahaan </a:t>
            </a:r>
            <a:r>
              <a:rPr lang="en-ID" sz="1600" dirty="0" err="1">
                <a:latin typeface="Calibri" panose="020F0502020204030204" pitchFamily="34" charset="0"/>
              </a:rPr>
              <a:t>lalu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bertindak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untuk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menyelidiki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apakah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seluruh</a:t>
            </a:r>
            <a:r>
              <a:rPr lang="en-ID" sz="1600" dirty="0">
                <a:latin typeface="Calibri" panose="020F0502020204030204" pitchFamily="34" charset="0"/>
              </a:rPr>
              <a:t> database </a:t>
            </a:r>
            <a:r>
              <a:rPr lang="en-ID" sz="1600" dirty="0" err="1">
                <a:latin typeface="Calibri" panose="020F0502020204030204" pitchFamily="34" charset="0"/>
              </a:rPr>
              <a:t>telah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dihack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dan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memeriksa</a:t>
            </a:r>
            <a:r>
              <a:rPr lang="en-ID" sz="1600" dirty="0">
                <a:latin typeface="Calibri" panose="020F0502020204030204" pitchFamily="34" charset="0"/>
              </a:rPr>
              <a:t> worm hole </a:t>
            </a:r>
            <a:r>
              <a:rPr lang="en-ID" sz="1600" dirty="0" err="1">
                <a:latin typeface="Calibri" panose="020F0502020204030204" pitchFamily="34" charset="0"/>
              </a:rPr>
              <a:t>dan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memperbaiki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masalah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menambah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smtClean="0">
                <a:latin typeface="Calibri" panose="020F0502020204030204" pitchFamily="34" charset="0"/>
              </a:rPr>
              <a:t>firewall </a:t>
            </a:r>
            <a:r>
              <a:rPr lang="en-ID" sz="1600" dirty="0" err="1">
                <a:latin typeface="Calibri" panose="020F0502020204030204" pitchFamily="34" charset="0"/>
              </a:rPr>
              <a:t>dan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enkripsi,proses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ini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memakan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waktu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satu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bulan</a:t>
            </a:r>
            <a:r>
              <a:rPr lang="en-ID" sz="1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ID" sz="1600" dirty="0">
                <a:latin typeface="Calibri" panose="020F0502020204030204" pitchFamily="34" charset="0"/>
              </a:rPr>
              <a:t>P</a:t>
            </a:r>
            <a:r>
              <a:rPr lang="id-ID" sz="1600" dirty="0">
                <a:latin typeface="Calibri" panose="020F0502020204030204" pitchFamily="34" charset="0"/>
              </a:rPr>
              <a:t>erusahaan lalu meminta maaf dan memberikan akses gratis kepada konsumen dan memberikan akses 1 bulan </a:t>
            </a:r>
            <a:r>
              <a:rPr lang="en-ID" sz="1600" dirty="0" err="1">
                <a:latin typeface="Calibri" panose="020F0502020204030204" pitchFamily="34" charset="0"/>
              </a:rPr>
              <a:t>penuh</a:t>
            </a:r>
            <a:r>
              <a:rPr lang="en-ID" sz="1600" dirty="0">
                <a:latin typeface="Calibri" panose="020F050202020403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</a:rPr>
              <a:t>untuk</a:t>
            </a:r>
            <a:r>
              <a:rPr lang="en-ID" sz="1600" dirty="0">
                <a:latin typeface="Calibri" panose="020F0502020204030204" pitchFamily="34" charset="0"/>
              </a:rPr>
              <a:t> game yang </a:t>
            </a:r>
            <a:r>
              <a:rPr lang="en-ID" sz="1600" dirty="0" err="1" smtClean="0">
                <a:latin typeface="Calibri" panose="020F0502020204030204" pitchFamily="34" charset="0"/>
              </a:rPr>
              <a:t>berbayar</a:t>
            </a:r>
            <a:r>
              <a:rPr lang="en-US" sz="1600" dirty="0" smtClean="0">
                <a:latin typeface="Calibri" panose="020F0502020204030204" pitchFamily="34" charset="0"/>
              </a:rPr>
              <a:t>. </a:t>
            </a:r>
            <a:r>
              <a:rPr lang="en-US" sz="1600" dirty="0" err="1" smtClean="0">
                <a:latin typeface="Calibri" panose="020F0502020204030204" pitchFamily="34" charset="0"/>
              </a:rPr>
              <a:t>Namun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pelanggan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harus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mendownload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dan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mengupgrade</a:t>
            </a:r>
            <a:r>
              <a:rPr lang="en-US" sz="1600" dirty="0" smtClean="0">
                <a:latin typeface="Calibri" panose="020F0502020204030204" pitchFamily="34" charset="0"/>
              </a:rPr>
              <a:t> software, </a:t>
            </a:r>
            <a:r>
              <a:rPr lang="en-US" sz="1600" dirty="0" err="1" smtClean="0">
                <a:latin typeface="Calibri" panose="020F0502020204030204" pitchFamily="34" charset="0"/>
              </a:rPr>
              <a:t>dn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perusahaan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menderita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kerugian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hingga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jutaan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dolar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untuk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</a:rPr>
              <a:t>penyelidikan</a:t>
            </a:r>
            <a:r>
              <a:rPr lang="en-US" sz="1600" dirty="0" smtClean="0"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latin typeface="Calibri" panose="020F0502020204030204" pitchFamily="34" charset="0"/>
              </a:rPr>
              <a:t>upgradesystem</a:t>
            </a:r>
            <a:r>
              <a:rPr lang="en-US" sz="1600" dirty="0" smtClean="0"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latin typeface="Calibri" panose="020F0502020204030204" pitchFamily="34" charset="0"/>
              </a:rPr>
              <a:t>dan</a:t>
            </a:r>
            <a:r>
              <a:rPr lang="en-US" sz="1600" dirty="0" smtClean="0">
                <a:latin typeface="Calibri" panose="020F0502020204030204" pitchFamily="34" charset="0"/>
              </a:rPr>
              <a:t> loss selling.</a:t>
            </a:r>
          </a:p>
          <a:p>
            <a:pPr lvl="0"/>
            <a:r>
              <a:rPr lang="en-ID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Saat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sudah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kembali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ke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normal,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perusahaan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berupaya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mengurangi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resiko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mempekerjakan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seorang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eksekutif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keamanan</a:t>
            </a:r>
            <a:r>
              <a:rPr lang="id-ID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. Perusahaan ini mengumumkan bahwa mereka telah menyewa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chief information security yang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bertanggung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jawab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melaorkan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tranmisi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langung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CEO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003634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2" descr="http://cdn.mysitemyway.com/icons-watermarks/flat-rounded-square-white-on-red/classica/classica_video-game-controller/classica_video-game-controller_flat-rounded-square-white-on-red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99" y="228599"/>
            <a:ext cx="1406291" cy="140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01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QUESTIONS </a:t>
            </a:r>
            <a:endParaRPr lang="en-ID" dirty="0" smtClean="0"/>
          </a:p>
          <a:p>
            <a:r>
              <a:rPr lang="en-ID" dirty="0" smtClean="0"/>
              <a:t>1</a:t>
            </a:r>
            <a:r>
              <a:rPr lang="en-ID" dirty="0"/>
              <a:t>. Is Worldwide Games a technology leader or a technology follower? What are the risks and benefits of staking out this position? </a:t>
            </a:r>
            <a:endParaRPr lang="en-ID" dirty="0" smtClean="0"/>
          </a:p>
          <a:p>
            <a:r>
              <a:rPr lang="en-ID" dirty="0" smtClean="0"/>
              <a:t>2</a:t>
            </a:r>
            <a:r>
              <a:rPr lang="en-ID" dirty="0"/>
              <a:t>. What opportunities might Worldwide be missing by not having its chief information officer report directly to the CEO? </a:t>
            </a:r>
            <a:endParaRPr lang="en-ID" dirty="0" smtClean="0"/>
          </a:p>
          <a:p>
            <a:r>
              <a:rPr lang="en-ID" dirty="0" smtClean="0"/>
              <a:t>3</a:t>
            </a:r>
            <a:r>
              <a:rPr lang="en-ID" dirty="0"/>
              <a:t>. What makes innovation important for Worldwide? Following the hacking incident, how might bureaucracy be expected to interfere with innovation? How should Worldwide engage in bureaucracy busting? </a:t>
            </a:r>
            <a:endParaRPr lang="en-US" dirty="0"/>
          </a:p>
        </p:txBody>
      </p:sp>
      <p:pic>
        <p:nvPicPr>
          <p:cNvPr id="4" name="Picture 2" descr="http://cdn.mysitemyway.com/icons-watermarks/flat-rounded-square-white-on-red/classica/classica_video-game-controller/classica_video-game-controller_flat-rounded-square-white-on-red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566854"/>
            <a:ext cx="1406291" cy="140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8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56087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D" dirty="0" err="1" smtClean="0"/>
              <a:t>Worlwide</a:t>
            </a:r>
            <a:r>
              <a:rPr lang="en-ID" dirty="0" smtClean="0"/>
              <a:t> </a:t>
            </a:r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en-ID" dirty="0" err="1" smtClean="0"/>
              <a:t>kelompok</a:t>
            </a:r>
            <a:r>
              <a:rPr lang="en-ID" dirty="0" smtClean="0"/>
              <a:t> kami </a:t>
            </a:r>
            <a:r>
              <a:rPr lang="en-ID" dirty="0" err="1" smtClean="0"/>
              <a:t>adalahsalah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leader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salah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pemain</a:t>
            </a:r>
            <a:r>
              <a:rPr lang="en-ID" dirty="0" smtClean="0"/>
              <a:t> yang </a:t>
            </a:r>
            <a:r>
              <a:rPr lang="en-ID" dirty="0" err="1" smtClean="0"/>
              <a:t>duluan</a:t>
            </a:r>
            <a:r>
              <a:rPr lang="en-ID" dirty="0" smtClean="0"/>
              <a:t> </a:t>
            </a:r>
            <a:r>
              <a:rPr lang="en-ID" dirty="0" err="1" smtClean="0"/>
              <a:t>mengenalkan</a:t>
            </a:r>
            <a:r>
              <a:rPr lang="en-ID" dirty="0" smtClean="0"/>
              <a:t> system game online </a:t>
            </a:r>
            <a:r>
              <a:rPr lang="en-ID" dirty="0" err="1" smtClean="0"/>
              <a:t>berbayar</a:t>
            </a:r>
            <a:r>
              <a:rPr lang="en-ID" dirty="0" smtClean="0"/>
              <a:t> . </a:t>
            </a:r>
            <a:r>
              <a:rPr lang="en-ID" dirty="0" err="1" smtClean="0"/>
              <a:t>Keuntungannya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worldwide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diakui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teknologi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trendsetter. </a:t>
            </a:r>
            <a:r>
              <a:rPr lang="en-ID" dirty="0" err="1" smtClean="0"/>
              <a:t>Namun</a:t>
            </a:r>
            <a:r>
              <a:rPr lang="en-ID" dirty="0" smtClean="0"/>
              <a:t> </a:t>
            </a:r>
            <a:r>
              <a:rPr lang="en-ID" dirty="0" err="1" smtClean="0"/>
              <a:t>resikonya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struktur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system yang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sempurna</a:t>
            </a:r>
            <a:r>
              <a:rPr lang="en-ID" dirty="0" smtClean="0"/>
              <a:t> </a:t>
            </a:r>
            <a:r>
              <a:rPr lang="en-ID" dirty="0" err="1" smtClean="0"/>
              <a:t>memungkinkan</a:t>
            </a:r>
            <a:r>
              <a:rPr lang="en-ID" dirty="0" smtClean="0"/>
              <a:t> </a:t>
            </a:r>
            <a:r>
              <a:rPr lang="en-ID" dirty="0" err="1" smtClean="0"/>
              <a:t>fungsi</a:t>
            </a:r>
            <a:r>
              <a:rPr lang="en-ID" dirty="0" smtClean="0"/>
              <a:t> yang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maksimal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menyebabkan</a:t>
            </a:r>
            <a:r>
              <a:rPr lang="en-ID" dirty="0" smtClean="0"/>
              <a:t> </a:t>
            </a:r>
            <a:r>
              <a:rPr lang="en-ID" dirty="0" err="1" smtClean="0"/>
              <a:t>celah</a:t>
            </a:r>
            <a:r>
              <a:rPr lang="en-ID" dirty="0" smtClean="0"/>
              <a:t> orang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meretas</a:t>
            </a:r>
            <a:r>
              <a:rPr lang="en-ID" dirty="0" smtClean="0"/>
              <a:t> database </a:t>
            </a:r>
            <a:r>
              <a:rPr lang="en-ID" dirty="0" err="1" smtClean="0"/>
              <a:t>peruahaan</a:t>
            </a:r>
            <a:r>
              <a:rPr lang="en-ID" dirty="0" smtClean="0"/>
              <a:t> yang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merugikan</a:t>
            </a:r>
            <a:r>
              <a:rPr lang="en-ID" dirty="0" smtClean="0"/>
              <a:t> </a:t>
            </a:r>
            <a:r>
              <a:rPr lang="en-ID" dirty="0" err="1" smtClean="0"/>
              <a:t>peruahaann</a:t>
            </a:r>
            <a:endParaRPr lang="en-ID" dirty="0" smtClean="0"/>
          </a:p>
          <a:p>
            <a:pPr algn="just"/>
            <a:endParaRPr lang="en-ID" dirty="0" smtClean="0"/>
          </a:p>
          <a:p>
            <a:pPr algn="just"/>
            <a:r>
              <a:rPr lang="en-ID" dirty="0" err="1" smtClean="0"/>
              <a:t>Jika</a:t>
            </a:r>
            <a:r>
              <a:rPr lang="en-ID" dirty="0" smtClean="0"/>
              <a:t> CIO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melaporkan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yang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seputar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system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CEO 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menyebabkan</a:t>
            </a:r>
            <a:r>
              <a:rPr lang="en-ID" dirty="0" smtClean="0"/>
              <a:t> worldwide lack of integration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memperlama</a:t>
            </a:r>
            <a:r>
              <a:rPr lang="en-ID" dirty="0" smtClean="0"/>
              <a:t> decision making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</a:t>
            </a:r>
          </a:p>
          <a:p>
            <a:pPr algn="just"/>
            <a:endParaRPr lang="en-ID" dirty="0" smtClean="0"/>
          </a:p>
          <a:p>
            <a:pPr algn="just"/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yang </a:t>
            </a:r>
            <a:r>
              <a:rPr lang="en-ID" dirty="0" err="1" smtClean="0"/>
              <a:t>begerak</a:t>
            </a:r>
            <a:r>
              <a:rPr lang="en-ID" dirty="0" smtClean="0"/>
              <a:t> di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dirty="0" err="1" smtClean="0"/>
              <a:t>teknologi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seperti</a:t>
            </a:r>
            <a:r>
              <a:rPr lang="en-ID" dirty="0" smtClean="0"/>
              <a:t> worldwide, </a:t>
            </a:r>
            <a:r>
              <a:rPr lang="en-ID" dirty="0" err="1" smtClean="0"/>
              <a:t>inovasi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diperlukan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keberlangsugan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. Perusahaan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menjawab</a:t>
            </a:r>
            <a:r>
              <a:rPr lang="en-ID" dirty="0" smtClean="0"/>
              <a:t> </a:t>
            </a:r>
            <a:r>
              <a:rPr lang="en-ID" dirty="0" err="1" smtClean="0"/>
              <a:t>tantangan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solusi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permasalahan</a:t>
            </a:r>
            <a:r>
              <a:rPr lang="en-ID" dirty="0" smtClean="0"/>
              <a:t> yang </a:t>
            </a:r>
            <a:r>
              <a:rPr lang="en-ID" dirty="0" err="1" smtClean="0"/>
              <a:t>muncul</a:t>
            </a:r>
            <a:r>
              <a:rPr lang="en-ID" dirty="0" smtClean="0"/>
              <a:t>,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menciptakan</a:t>
            </a:r>
            <a:r>
              <a:rPr lang="en-ID" dirty="0" smtClean="0"/>
              <a:t> </a:t>
            </a:r>
            <a:r>
              <a:rPr lang="en-ID" dirty="0" err="1" smtClean="0"/>
              <a:t>peluang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yang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terpikirkan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orang lain. </a:t>
            </a:r>
            <a:r>
              <a:rPr lang="en-ID" dirty="0" err="1" smtClean="0"/>
              <a:t>Mereka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terus</a:t>
            </a:r>
            <a:r>
              <a:rPr lang="en-ID" dirty="0" smtClean="0"/>
              <a:t> </a:t>
            </a:r>
            <a:r>
              <a:rPr lang="en-ID" dirty="0" err="1" smtClean="0"/>
              <a:t>berinovasi</a:t>
            </a:r>
            <a:r>
              <a:rPr lang="en-ID" dirty="0" smtClean="0"/>
              <a:t> di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b="1" i="1" u="sng" dirty="0" smtClean="0"/>
              <a:t>billing system, database system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unsur</a:t>
            </a:r>
            <a:r>
              <a:rPr lang="en-ID" dirty="0" smtClean="0"/>
              <a:t> </a:t>
            </a:r>
            <a:r>
              <a:rPr lang="en-ID" dirty="0" err="1" smtClean="0"/>
              <a:t>tknis</a:t>
            </a:r>
            <a:r>
              <a:rPr lang="en-ID" dirty="0" smtClean="0"/>
              <a:t> </a:t>
            </a:r>
            <a:r>
              <a:rPr lang="en-ID" dirty="0" err="1" smtClean="0"/>
              <a:t>lainnya</a:t>
            </a:r>
            <a:r>
              <a:rPr lang="en-ID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,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hacking bias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  <a:endParaRPr lang="en-ID" dirty="0"/>
          </a:p>
        </p:txBody>
      </p:sp>
      <p:pic>
        <p:nvPicPr>
          <p:cNvPr id="4" name="Picture 2" descr="http://cdn.mysitemyway.com/icons-watermarks/flat-rounded-square-white-on-red/classica/classica_video-game-controller/classica_video-game-controller_flat-rounded-square-white-on-red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54" y="167426"/>
            <a:ext cx="1081825" cy="108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34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s://openclipart.org/image/2400px/svg_to_png/227918/Video-Game-Controller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164" y="866826"/>
            <a:ext cx="4919222" cy="491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003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752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WORLDWIDE GAMES</vt:lpstr>
      <vt:lpstr>Managing Technology and Innovation</vt:lpstr>
      <vt:lpstr>Forces Driving  Technological Development</vt:lpstr>
      <vt:lpstr>Technology Life Cycle</vt:lpstr>
      <vt:lpstr>PREVIEW WORLDWIDE GAMES</vt:lpstr>
      <vt:lpstr>PROBlEMS</vt:lpstr>
      <vt:lpstr>PowerPoint Presentation</vt:lpstr>
      <vt:lpstr>ANSWER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GAMES</dc:title>
  <dc:creator>heru tria</dc:creator>
  <cp:lastModifiedBy>elnanda ardiyant s</cp:lastModifiedBy>
  <cp:revision>6</cp:revision>
  <dcterms:created xsi:type="dcterms:W3CDTF">2016-06-26T12:53:06Z</dcterms:created>
  <dcterms:modified xsi:type="dcterms:W3CDTF">2016-06-30T10:05:29Z</dcterms:modified>
</cp:coreProperties>
</file>