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76" d="100"/>
          <a:sy n="76" d="100"/>
        </p:scale>
        <p:origin x="252" y="90"/>
      </p:cViewPr>
      <p:guideLst/>
    </p:cSldViewPr>
  </p:slideViewPr>
  <p:notesTextViewPr>
    <p:cViewPr>
      <p:scale>
        <a:sx n="1" d="1"/>
        <a:sy n="1" d="1"/>
      </p:scale>
      <p:origin x="0" y="0"/>
    </p:cViewPr>
  </p:notesTextViewPr>
  <p:sorterViewPr>
    <p:cViewPr>
      <p:scale>
        <a:sx n="100" d="100"/>
        <a:sy n="100" d="100"/>
      </p:scale>
      <p:origin x="0" y="-2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7D9B6F-F48B-4F07-826B-DDEBFE4483E0}" type="datetimeFigureOut">
              <a:rPr lang="id-ID" smtClean="0"/>
              <a:t>06/09/2018</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3763E9-CDAC-4593-ABEB-6221CA4B5CDB}" type="slidenum">
              <a:rPr lang="id-ID" smtClean="0"/>
              <a:t>‹#›</a:t>
            </a:fld>
            <a:endParaRPr lang="id-ID"/>
          </a:p>
        </p:txBody>
      </p:sp>
    </p:spTree>
    <p:extLst>
      <p:ext uri="{BB962C8B-B14F-4D97-AF65-F5344CB8AC3E}">
        <p14:creationId xmlns:p14="http://schemas.microsoft.com/office/powerpoint/2010/main" val="2400113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9FB83D-C6DC-443C-9E4C-46AF5EF1D8C6}" type="slidenum">
              <a:rPr lang="en-US" altLang="id-ID">
                <a:solidFill>
                  <a:srgbClr val="000000"/>
                </a:solidFill>
              </a:rPr>
              <a:pPr/>
              <a:t>9</a:t>
            </a:fld>
            <a:endParaRPr lang="en-US" altLang="id-ID">
              <a:solidFill>
                <a:srgbClr val="000000"/>
              </a:solidFill>
            </a:endParaRPr>
          </a:p>
        </p:txBody>
      </p:sp>
      <p:sp>
        <p:nvSpPr>
          <p:cNvPr id="138242" name="Rectangle 2"/>
          <p:cNvSpPr>
            <a:spLocks noRo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id-ID" altLang="id-ID"/>
          </a:p>
        </p:txBody>
      </p:sp>
    </p:spTree>
    <p:extLst>
      <p:ext uri="{BB962C8B-B14F-4D97-AF65-F5344CB8AC3E}">
        <p14:creationId xmlns:p14="http://schemas.microsoft.com/office/powerpoint/2010/main" val="1596593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4D1DEC-B87A-4372-907C-20B939699183}" type="slidenum">
              <a:rPr lang="en-US" altLang="id-ID">
                <a:solidFill>
                  <a:srgbClr val="000000"/>
                </a:solidFill>
              </a:rPr>
              <a:pPr/>
              <a:t>10</a:t>
            </a:fld>
            <a:endParaRPr lang="en-US" altLang="id-ID">
              <a:solidFill>
                <a:srgbClr val="000000"/>
              </a:solidFill>
            </a:endParaRPr>
          </a:p>
        </p:txBody>
      </p:sp>
      <p:sp>
        <p:nvSpPr>
          <p:cNvPr id="165890" name="Rectangle 2"/>
          <p:cNvSpPr>
            <a:spLocks noRo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id-ID" altLang="id-ID"/>
          </a:p>
        </p:txBody>
      </p:sp>
    </p:spTree>
    <p:extLst>
      <p:ext uri="{BB962C8B-B14F-4D97-AF65-F5344CB8AC3E}">
        <p14:creationId xmlns:p14="http://schemas.microsoft.com/office/powerpoint/2010/main" val="777502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FFDB998-69B7-45C4-8D5D-AAB366F2302B}" type="datetimeFigureOut">
              <a:rPr lang="id-ID" smtClean="0"/>
              <a:t>06/09/2018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FC0623-A218-4B8D-A13E-861A48BB59A9}" type="slidenum">
              <a:rPr lang="id-ID" smtClean="0"/>
              <a:t>‹#›</a:t>
            </a:fld>
            <a:endParaRPr lang="id-ID"/>
          </a:p>
        </p:txBody>
      </p:sp>
    </p:spTree>
    <p:extLst>
      <p:ext uri="{BB962C8B-B14F-4D97-AF65-F5344CB8AC3E}">
        <p14:creationId xmlns:p14="http://schemas.microsoft.com/office/powerpoint/2010/main" val="1836069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FFDB998-69B7-45C4-8D5D-AAB366F2302B}" type="datetimeFigureOut">
              <a:rPr lang="id-ID" smtClean="0"/>
              <a:t>06/09/2018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FC0623-A218-4B8D-A13E-861A48BB59A9}" type="slidenum">
              <a:rPr lang="id-ID" smtClean="0"/>
              <a:t>‹#›</a:t>
            </a:fld>
            <a:endParaRPr lang="id-ID"/>
          </a:p>
        </p:txBody>
      </p:sp>
    </p:spTree>
    <p:extLst>
      <p:ext uri="{BB962C8B-B14F-4D97-AF65-F5344CB8AC3E}">
        <p14:creationId xmlns:p14="http://schemas.microsoft.com/office/powerpoint/2010/main" val="901505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FFDB998-69B7-45C4-8D5D-AAB366F2302B}" type="datetimeFigureOut">
              <a:rPr lang="id-ID" smtClean="0"/>
              <a:t>06/09/2018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FC0623-A218-4B8D-A13E-861A48BB59A9}" type="slidenum">
              <a:rPr lang="id-ID" smtClean="0"/>
              <a:t>‹#›</a:t>
            </a:fld>
            <a:endParaRPr lang="id-ID"/>
          </a:p>
        </p:txBody>
      </p:sp>
    </p:spTree>
    <p:extLst>
      <p:ext uri="{BB962C8B-B14F-4D97-AF65-F5344CB8AC3E}">
        <p14:creationId xmlns:p14="http://schemas.microsoft.com/office/powerpoint/2010/main" val="2550660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pic>
        <p:nvPicPr>
          <p:cNvPr id="5148" name="Picture 2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431801"/>
            <a:ext cx="11988800" cy="488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38" name="Text Box 18"/>
          <p:cNvSpPr txBox="1">
            <a:spLocks noChangeArrowheads="1"/>
          </p:cNvSpPr>
          <p:nvPr userDrawn="1"/>
        </p:nvSpPr>
        <p:spPr bwMode="auto">
          <a:xfrm>
            <a:off x="9956800" y="2611439"/>
            <a:ext cx="1524000" cy="274637"/>
          </a:xfrm>
          <a:prstGeom prst="rect">
            <a:avLst/>
          </a:prstGeom>
          <a:noFill/>
          <a:ln>
            <a:noFill/>
          </a:ln>
          <a:effectLst>
            <a:outerShdw dist="17961" dir="2700000" algn="ctr" rotWithShape="0">
              <a:srgbClr val="C0C0C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rIns="0">
            <a:spAutoFit/>
          </a:bodyPr>
          <a:lstStyle/>
          <a:p>
            <a:pPr algn="r" fontAlgn="base">
              <a:spcBef>
                <a:spcPct val="50000"/>
              </a:spcBef>
              <a:spcAft>
                <a:spcPct val="0"/>
              </a:spcAft>
            </a:pPr>
            <a:r>
              <a:rPr lang="en-US" altLang="id-ID" sz="1200" b="1">
                <a:solidFill>
                  <a:srgbClr val="CC6600"/>
                </a:solidFill>
              </a:rPr>
              <a:t>ninth edition</a:t>
            </a:r>
          </a:p>
        </p:txBody>
      </p:sp>
      <p:sp>
        <p:nvSpPr>
          <p:cNvPr id="5139" name="Text Box 19"/>
          <p:cNvSpPr txBox="1">
            <a:spLocks noChangeArrowheads="1"/>
          </p:cNvSpPr>
          <p:nvPr userDrawn="1"/>
        </p:nvSpPr>
        <p:spPr bwMode="auto">
          <a:xfrm>
            <a:off x="4233333" y="2930525"/>
            <a:ext cx="3251200" cy="336550"/>
          </a:xfrm>
          <a:prstGeom prst="rect">
            <a:avLst/>
          </a:prstGeom>
          <a:noFill/>
          <a:ln>
            <a:noFill/>
          </a:ln>
          <a:effectLst>
            <a:outerShdw dist="17961" dir="2700000" algn="ctr" rotWithShape="0">
              <a:srgbClr val="C0C0C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fontAlgn="base">
              <a:spcBef>
                <a:spcPct val="50000"/>
              </a:spcBef>
              <a:spcAft>
                <a:spcPct val="0"/>
              </a:spcAft>
            </a:pPr>
            <a:r>
              <a:rPr lang="en-US" altLang="id-ID" sz="1600" b="1">
                <a:solidFill>
                  <a:srgbClr val="969696"/>
                </a:solidFill>
              </a:rPr>
              <a:t>STEPHEN P. ROBBINS</a:t>
            </a:r>
          </a:p>
        </p:txBody>
      </p:sp>
      <p:sp>
        <p:nvSpPr>
          <p:cNvPr id="5143" name="Rectangle 23"/>
          <p:cNvSpPr>
            <a:spLocks noGrp="1" noChangeArrowheads="1"/>
          </p:cNvSpPr>
          <p:nvPr>
            <p:ph type="ctrTitle" sz="quarter"/>
          </p:nvPr>
        </p:nvSpPr>
        <p:spPr>
          <a:xfrm>
            <a:off x="5181600" y="3724275"/>
            <a:ext cx="6197600" cy="584775"/>
          </a:xfrm>
        </p:spPr>
        <p:txBody>
          <a:bodyPr/>
          <a:lstStyle>
            <a:lvl1pPr>
              <a:defRPr>
                <a:solidFill>
                  <a:srgbClr val="CC6600"/>
                </a:solidFill>
              </a:defRPr>
            </a:lvl1pPr>
          </a:lstStyle>
          <a:p>
            <a:pPr lvl="0"/>
            <a:r>
              <a:rPr lang="en-US" altLang="id-ID" noProof="0" smtClean="0"/>
              <a:t>Click to edit Master title style</a:t>
            </a:r>
          </a:p>
        </p:txBody>
      </p:sp>
      <p:sp>
        <p:nvSpPr>
          <p:cNvPr id="5145" name="Rectangle 25"/>
          <p:cNvSpPr>
            <a:spLocks noGrp="1" noChangeArrowheads="1"/>
          </p:cNvSpPr>
          <p:nvPr>
            <p:ph type="ftr" sz="quarter" idx="3"/>
          </p:nvPr>
        </p:nvSpPr>
        <p:spPr>
          <a:xfrm>
            <a:off x="366184" y="6308726"/>
            <a:ext cx="3291416" cy="384175"/>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lIns="91440" rIns="91440"/>
          <a:lstStyle>
            <a:lvl1pPr>
              <a:defRPr sz="900">
                <a:solidFill>
                  <a:srgbClr val="000000"/>
                </a:solidFill>
                <a:effectLst>
                  <a:outerShdw blurRad="38100" dist="38100" dir="2700000" algn="tl">
                    <a:srgbClr val="C0C0C0"/>
                  </a:outerShdw>
                </a:effectLst>
              </a:defRPr>
            </a:lvl1pPr>
          </a:lstStyle>
          <a:p>
            <a:r>
              <a:rPr lang="en-US" altLang="id-ID"/>
              <a:t>© 2007 Prentice Hall, Inc. </a:t>
            </a:r>
            <a:br>
              <a:rPr lang="en-US" altLang="id-ID"/>
            </a:br>
            <a:r>
              <a:rPr lang="en-US" altLang="id-ID"/>
              <a:t>All rights reserved.</a:t>
            </a:r>
          </a:p>
        </p:txBody>
      </p:sp>
      <p:sp>
        <p:nvSpPr>
          <p:cNvPr id="5146" name="Text Box 26"/>
          <p:cNvSpPr txBox="1">
            <a:spLocks noChangeArrowheads="1"/>
          </p:cNvSpPr>
          <p:nvPr userDrawn="1"/>
        </p:nvSpPr>
        <p:spPr bwMode="auto">
          <a:xfrm>
            <a:off x="8534400" y="6327775"/>
            <a:ext cx="33718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tx1"/>
                  </a:outerShdw>
                </a:effectLst>
              </a14:hiddenEffects>
            </a:ext>
          </a:extLst>
        </p:spPr>
        <p:txBody>
          <a:bodyPr>
            <a:spAutoFit/>
          </a:bodyPr>
          <a:lstStyle/>
          <a:p>
            <a:pPr algn="r" fontAlgn="base">
              <a:spcBef>
                <a:spcPct val="50000"/>
              </a:spcBef>
              <a:spcAft>
                <a:spcPct val="0"/>
              </a:spcAft>
            </a:pPr>
            <a:r>
              <a:rPr lang="en-US" altLang="id-ID" sz="900" b="1">
                <a:solidFill>
                  <a:srgbClr val="000000"/>
                </a:solidFill>
                <a:effectLst>
                  <a:outerShdw blurRad="38100" dist="38100" dir="2700000" algn="tl">
                    <a:srgbClr val="C0C0C0"/>
                  </a:outerShdw>
                </a:effectLst>
              </a:rPr>
              <a:t>PowerPoint Presentation by Charlie Cook</a:t>
            </a:r>
            <a:br>
              <a:rPr lang="en-US" altLang="id-ID" sz="900" b="1">
                <a:solidFill>
                  <a:srgbClr val="000000"/>
                </a:solidFill>
                <a:effectLst>
                  <a:outerShdw blurRad="38100" dist="38100" dir="2700000" algn="tl">
                    <a:srgbClr val="C0C0C0"/>
                  </a:outerShdw>
                </a:effectLst>
              </a:rPr>
            </a:br>
            <a:r>
              <a:rPr lang="en-US" altLang="id-ID" sz="900" b="1">
                <a:solidFill>
                  <a:srgbClr val="000000"/>
                </a:solidFill>
                <a:effectLst>
                  <a:outerShdw blurRad="38100" dist="38100" dir="2700000" algn="tl">
                    <a:srgbClr val="C0C0C0"/>
                  </a:outerShdw>
                </a:effectLst>
              </a:rPr>
              <a:t>The University of West Alabama</a:t>
            </a:r>
          </a:p>
        </p:txBody>
      </p:sp>
      <p:pic>
        <p:nvPicPr>
          <p:cNvPr id="5147" name="Picture 27" descr="ph-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729818" y="6276975"/>
            <a:ext cx="732367" cy="414338"/>
          </a:xfrm>
          <a:prstGeom prst="rect">
            <a:avLst/>
          </a:prstGeom>
          <a:noFill/>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pic>
      <p:sp>
        <p:nvSpPr>
          <p:cNvPr id="5149" name="Text Box 29"/>
          <p:cNvSpPr txBox="1">
            <a:spLocks noChangeArrowheads="1"/>
          </p:cNvSpPr>
          <p:nvPr userDrawn="1"/>
        </p:nvSpPr>
        <p:spPr bwMode="auto">
          <a:xfrm>
            <a:off x="8940801" y="2930525"/>
            <a:ext cx="2681817" cy="336550"/>
          </a:xfrm>
          <a:prstGeom prst="rect">
            <a:avLst/>
          </a:prstGeom>
          <a:noFill/>
          <a:ln>
            <a:noFill/>
          </a:ln>
          <a:effectLst>
            <a:outerShdw dist="17961" dir="2700000" algn="ctr" rotWithShape="0">
              <a:srgbClr val="C0C0C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r" fontAlgn="base">
              <a:spcBef>
                <a:spcPct val="50000"/>
              </a:spcBef>
              <a:spcAft>
                <a:spcPct val="0"/>
              </a:spcAft>
            </a:pPr>
            <a:r>
              <a:rPr lang="en-US" altLang="id-ID" sz="1600" b="1">
                <a:solidFill>
                  <a:srgbClr val="969696"/>
                </a:solidFill>
              </a:rPr>
              <a:t>MARY COULTER</a:t>
            </a:r>
          </a:p>
        </p:txBody>
      </p:sp>
      <p:sp>
        <p:nvSpPr>
          <p:cNvPr id="5151" name="Rectangle 31"/>
          <p:cNvSpPr>
            <a:spLocks noGrp="1" noChangeArrowheads="1"/>
          </p:cNvSpPr>
          <p:nvPr>
            <p:ph type="subTitle" sz="quarter" idx="1"/>
          </p:nvPr>
        </p:nvSpPr>
        <p:spPr>
          <a:xfrm>
            <a:off x="2641600" y="3733800"/>
            <a:ext cx="2336800" cy="1752600"/>
          </a:xfrm>
        </p:spPr>
        <p:txBody>
          <a:bodyPr/>
          <a:lstStyle>
            <a:lvl1pPr marL="0" indent="0" algn="ctr">
              <a:buFontTx/>
              <a:buNone/>
              <a:defRPr>
                <a:solidFill>
                  <a:srgbClr val="3366CC"/>
                </a:solidFill>
              </a:defRPr>
            </a:lvl1pPr>
          </a:lstStyle>
          <a:p>
            <a:pPr lvl="0"/>
            <a:r>
              <a:rPr lang="en-US" altLang="id-ID" noProof="0" smtClean="0"/>
              <a:t>Click to edit Master subtitle style</a:t>
            </a:r>
          </a:p>
        </p:txBody>
      </p:sp>
    </p:spTree>
    <p:extLst>
      <p:ext uri="{BB962C8B-B14F-4D97-AF65-F5344CB8AC3E}">
        <p14:creationId xmlns:p14="http://schemas.microsoft.com/office/powerpoint/2010/main" val="3004882940"/>
      </p:ext>
    </p:extLst>
  </p:cSld>
  <p:clrMapOvr>
    <a:masterClrMapping/>
  </p:clrMapOvr>
  <p:transition>
    <p:random/>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Footer Placeholder 3"/>
          <p:cNvSpPr>
            <a:spLocks noGrp="1"/>
          </p:cNvSpPr>
          <p:nvPr>
            <p:ph type="ftr" sz="quarter" idx="10"/>
          </p:nvPr>
        </p:nvSpPr>
        <p:spPr/>
        <p:txBody>
          <a:bodyPr/>
          <a:lstStyle>
            <a:lvl1pPr>
              <a:defRPr/>
            </a:lvl1pPr>
          </a:lstStyle>
          <a:p>
            <a:r>
              <a:rPr lang="en-US" altLang="id-ID">
                <a:solidFill>
                  <a:srgbClr val="000000"/>
                </a:solidFill>
              </a:rPr>
              <a:t>© 2007 Prentice Hall, Inc. All rights reserved. </a:t>
            </a:r>
          </a:p>
        </p:txBody>
      </p:sp>
      <p:sp>
        <p:nvSpPr>
          <p:cNvPr id="5" name="Slide Number Placeholder 4"/>
          <p:cNvSpPr>
            <a:spLocks noGrp="1"/>
          </p:cNvSpPr>
          <p:nvPr>
            <p:ph type="sldNum" sz="quarter" idx="11"/>
          </p:nvPr>
        </p:nvSpPr>
        <p:spPr/>
        <p:txBody>
          <a:bodyPr/>
          <a:lstStyle>
            <a:lvl1pPr>
              <a:defRPr/>
            </a:lvl1pPr>
          </a:lstStyle>
          <a:p>
            <a:r>
              <a:rPr lang="en-US" altLang="id-ID">
                <a:solidFill>
                  <a:srgbClr val="000000"/>
                </a:solidFill>
              </a:rPr>
              <a:t>4–</a:t>
            </a:r>
            <a:fld id="{D524CAB4-0B1A-4804-888F-87FB89058DEF}" type="slidenum">
              <a:rPr lang="en-US" altLang="id-ID">
                <a:solidFill>
                  <a:srgbClr val="000000"/>
                </a:solidFill>
              </a:rPr>
              <a:pPr/>
              <a:t>‹#›</a:t>
            </a:fld>
            <a:endParaRPr lang="en-US" altLang="id-ID">
              <a:solidFill>
                <a:srgbClr val="000000"/>
              </a:solidFill>
            </a:endParaRPr>
          </a:p>
        </p:txBody>
      </p:sp>
    </p:spTree>
    <p:extLst>
      <p:ext uri="{BB962C8B-B14F-4D97-AF65-F5344CB8AC3E}">
        <p14:creationId xmlns:p14="http://schemas.microsoft.com/office/powerpoint/2010/main" val="2802699278"/>
      </p:ext>
    </p:extLst>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2623484"/>
            <a:ext cx="10515600" cy="1938992"/>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ltLang="id-ID">
                <a:solidFill>
                  <a:srgbClr val="000000"/>
                </a:solidFill>
              </a:rPr>
              <a:t>© 2007 Prentice Hall, Inc. All rights reserved. </a:t>
            </a:r>
          </a:p>
        </p:txBody>
      </p:sp>
      <p:sp>
        <p:nvSpPr>
          <p:cNvPr id="5" name="Slide Number Placeholder 4"/>
          <p:cNvSpPr>
            <a:spLocks noGrp="1"/>
          </p:cNvSpPr>
          <p:nvPr>
            <p:ph type="sldNum" sz="quarter" idx="11"/>
          </p:nvPr>
        </p:nvSpPr>
        <p:spPr/>
        <p:txBody>
          <a:bodyPr/>
          <a:lstStyle>
            <a:lvl1pPr>
              <a:defRPr/>
            </a:lvl1pPr>
          </a:lstStyle>
          <a:p>
            <a:r>
              <a:rPr lang="en-US" altLang="id-ID">
                <a:solidFill>
                  <a:srgbClr val="000000"/>
                </a:solidFill>
              </a:rPr>
              <a:t>4–</a:t>
            </a:r>
            <a:fld id="{BB2EB8D3-AA94-4DE0-8547-3A16FA82F0EA}" type="slidenum">
              <a:rPr lang="en-US" altLang="id-ID">
                <a:solidFill>
                  <a:srgbClr val="000000"/>
                </a:solidFill>
              </a:rPr>
              <a:pPr/>
              <a:t>‹#›</a:t>
            </a:fld>
            <a:endParaRPr lang="en-US" altLang="id-ID">
              <a:solidFill>
                <a:srgbClr val="000000"/>
              </a:solidFill>
            </a:endParaRPr>
          </a:p>
        </p:txBody>
      </p:sp>
    </p:spTree>
    <p:extLst>
      <p:ext uri="{BB962C8B-B14F-4D97-AF65-F5344CB8AC3E}">
        <p14:creationId xmlns:p14="http://schemas.microsoft.com/office/powerpoint/2010/main" val="484587452"/>
      </p:ext>
    </p:extLst>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711200" y="1066800"/>
            <a:ext cx="5300133"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214534" y="1066800"/>
            <a:ext cx="5300133"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Footer Placeholder 4"/>
          <p:cNvSpPr>
            <a:spLocks noGrp="1"/>
          </p:cNvSpPr>
          <p:nvPr>
            <p:ph type="ftr" sz="quarter" idx="10"/>
          </p:nvPr>
        </p:nvSpPr>
        <p:spPr/>
        <p:txBody>
          <a:bodyPr/>
          <a:lstStyle>
            <a:lvl1pPr>
              <a:defRPr/>
            </a:lvl1pPr>
          </a:lstStyle>
          <a:p>
            <a:r>
              <a:rPr lang="en-US" altLang="id-ID">
                <a:solidFill>
                  <a:srgbClr val="000000"/>
                </a:solidFill>
              </a:rPr>
              <a:t>© 2007 Prentice Hall, Inc. All rights reserved. </a:t>
            </a:r>
          </a:p>
        </p:txBody>
      </p:sp>
      <p:sp>
        <p:nvSpPr>
          <p:cNvPr id="6" name="Slide Number Placeholder 5"/>
          <p:cNvSpPr>
            <a:spLocks noGrp="1"/>
          </p:cNvSpPr>
          <p:nvPr>
            <p:ph type="sldNum" sz="quarter" idx="11"/>
          </p:nvPr>
        </p:nvSpPr>
        <p:spPr/>
        <p:txBody>
          <a:bodyPr/>
          <a:lstStyle>
            <a:lvl1pPr>
              <a:defRPr/>
            </a:lvl1pPr>
          </a:lstStyle>
          <a:p>
            <a:r>
              <a:rPr lang="en-US" altLang="id-ID">
                <a:solidFill>
                  <a:srgbClr val="000000"/>
                </a:solidFill>
              </a:rPr>
              <a:t>4–</a:t>
            </a:r>
            <a:fld id="{7F010193-098D-49E7-95B6-CBEA0B385002}" type="slidenum">
              <a:rPr lang="en-US" altLang="id-ID">
                <a:solidFill>
                  <a:srgbClr val="000000"/>
                </a:solidFill>
              </a:rPr>
              <a:pPr/>
              <a:t>‹#›</a:t>
            </a:fld>
            <a:endParaRPr lang="en-US" altLang="id-ID">
              <a:solidFill>
                <a:srgbClr val="000000"/>
              </a:solidFill>
            </a:endParaRPr>
          </a:p>
        </p:txBody>
      </p:sp>
    </p:spTree>
    <p:extLst>
      <p:ext uri="{BB962C8B-B14F-4D97-AF65-F5344CB8AC3E}">
        <p14:creationId xmlns:p14="http://schemas.microsoft.com/office/powerpoint/2010/main" val="134459522"/>
      </p:ext>
    </p:extLst>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584775"/>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Footer Placeholder 6"/>
          <p:cNvSpPr>
            <a:spLocks noGrp="1"/>
          </p:cNvSpPr>
          <p:nvPr>
            <p:ph type="ftr" sz="quarter" idx="10"/>
          </p:nvPr>
        </p:nvSpPr>
        <p:spPr/>
        <p:txBody>
          <a:bodyPr/>
          <a:lstStyle>
            <a:lvl1pPr>
              <a:defRPr/>
            </a:lvl1pPr>
          </a:lstStyle>
          <a:p>
            <a:r>
              <a:rPr lang="en-US" altLang="id-ID">
                <a:solidFill>
                  <a:srgbClr val="000000"/>
                </a:solidFill>
              </a:rPr>
              <a:t>© 2007 Prentice Hall, Inc. All rights reserved. </a:t>
            </a:r>
          </a:p>
        </p:txBody>
      </p:sp>
      <p:sp>
        <p:nvSpPr>
          <p:cNvPr id="8" name="Slide Number Placeholder 7"/>
          <p:cNvSpPr>
            <a:spLocks noGrp="1"/>
          </p:cNvSpPr>
          <p:nvPr>
            <p:ph type="sldNum" sz="quarter" idx="11"/>
          </p:nvPr>
        </p:nvSpPr>
        <p:spPr/>
        <p:txBody>
          <a:bodyPr/>
          <a:lstStyle>
            <a:lvl1pPr>
              <a:defRPr/>
            </a:lvl1pPr>
          </a:lstStyle>
          <a:p>
            <a:r>
              <a:rPr lang="en-US" altLang="id-ID">
                <a:solidFill>
                  <a:srgbClr val="000000"/>
                </a:solidFill>
              </a:rPr>
              <a:t>4–</a:t>
            </a:r>
            <a:fld id="{5FF4A5F8-6A78-4A86-81F5-C0B9FD06499D}" type="slidenum">
              <a:rPr lang="en-US" altLang="id-ID">
                <a:solidFill>
                  <a:srgbClr val="000000"/>
                </a:solidFill>
              </a:rPr>
              <a:pPr/>
              <a:t>‹#›</a:t>
            </a:fld>
            <a:endParaRPr lang="en-US" altLang="id-ID">
              <a:solidFill>
                <a:srgbClr val="000000"/>
              </a:solidFill>
            </a:endParaRPr>
          </a:p>
        </p:txBody>
      </p:sp>
    </p:spTree>
    <p:extLst>
      <p:ext uri="{BB962C8B-B14F-4D97-AF65-F5344CB8AC3E}">
        <p14:creationId xmlns:p14="http://schemas.microsoft.com/office/powerpoint/2010/main" val="3259053065"/>
      </p:ext>
    </p:extLst>
  </p:cSld>
  <p:clrMapOvr>
    <a:masterClrMapping/>
  </p:clrMapOvr>
  <p:transition>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Footer Placeholder 2"/>
          <p:cNvSpPr>
            <a:spLocks noGrp="1"/>
          </p:cNvSpPr>
          <p:nvPr>
            <p:ph type="ftr" sz="quarter" idx="10"/>
          </p:nvPr>
        </p:nvSpPr>
        <p:spPr/>
        <p:txBody>
          <a:bodyPr/>
          <a:lstStyle>
            <a:lvl1pPr>
              <a:defRPr/>
            </a:lvl1pPr>
          </a:lstStyle>
          <a:p>
            <a:r>
              <a:rPr lang="en-US" altLang="id-ID">
                <a:solidFill>
                  <a:srgbClr val="000000"/>
                </a:solidFill>
              </a:rPr>
              <a:t>© 2007 Prentice Hall, Inc. All rights reserved. </a:t>
            </a:r>
          </a:p>
        </p:txBody>
      </p:sp>
      <p:sp>
        <p:nvSpPr>
          <p:cNvPr id="4" name="Slide Number Placeholder 3"/>
          <p:cNvSpPr>
            <a:spLocks noGrp="1"/>
          </p:cNvSpPr>
          <p:nvPr>
            <p:ph type="sldNum" sz="quarter" idx="11"/>
          </p:nvPr>
        </p:nvSpPr>
        <p:spPr/>
        <p:txBody>
          <a:bodyPr/>
          <a:lstStyle>
            <a:lvl1pPr>
              <a:defRPr/>
            </a:lvl1pPr>
          </a:lstStyle>
          <a:p>
            <a:r>
              <a:rPr lang="en-US" altLang="id-ID">
                <a:solidFill>
                  <a:srgbClr val="000000"/>
                </a:solidFill>
              </a:rPr>
              <a:t>4–</a:t>
            </a:r>
            <a:fld id="{B4729BB7-1A65-4B9D-A22D-BE53FA10DA1D}" type="slidenum">
              <a:rPr lang="en-US" altLang="id-ID">
                <a:solidFill>
                  <a:srgbClr val="000000"/>
                </a:solidFill>
              </a:rPr>
              <a:pPr/>
              <a:t>‹#›</a:t>
            </a:fld>
            <a:endParaRPr lang="en-US" altLang="id-ID">
              <a:solidFill>
                <a:srgbClr val="000000"/>
              </a:solidFill>
            </a:endParaRPr>
          </a:p>
        </p:txBody>
      </p:sp>
    </p:spTree>
    <p:extLst>
      <p:ext uri="{BB962C8B-B14F-4D97-AF65-F5344CB8AC3E}">
        <p14:creationId xmlns:p14="http://schemas.microsoft.com/office/powerpoint/2010/main" val="375843778"/>
      </p:ext>
    </p:extLst>
  </p:cSld>
  <p:clrMapOvr>
    <a:masterClrMapping/>
  </p:clrMapOvr>
  <p:transition>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id-ID">
                <a:solidFill>
                  <a:srgbClr val="000000"/>
                </a:solidFill>
              </a:rPr>
              <a:t>© 2007 Prentice Hall, Inc. All rights reserved. </a:t>
            </a:r>
          </a:p>
        </p:txBody>
      </p:sp>
      <p:sp>
        <p:nvSpPr>
          <p:cNvPr id="3" name="Slide Number Placeholder 2"/>
          <p:cNvSpPr>
            <a:spLocks noGrp="1"/>
          </p:cNvSpPr>
          <p:nvPr>
            <p:ph type="sldNum" sz="quarter" idx="11"/>
          </p:nvPr>
        </p:nvSpPr>
        <p:spPr/>
        <p:txBody>
          <a:bodyPr/>
          <a:lstStyle>
            <a:lvl1pPr>
              <a:defRPr/>
            </a:lvl1pPr>
          </a:lstStyle>
          <a:p>
            <a:r>
              <a:rPr lang="en-US" altLang="id-ID">
                <a:solidFill>
                  <a:srgbClr val="000000"/>
                </a:solidFill>
              </a:rPr>
              <a:t>4–</a:t>
            </a:r>
            <a:fld id="{3E4CEB50-2600-4863-AFC1-E9A9A12630D0}" type="slidenum">
              <a:rPr lang="en-US" altLang="id-ID">
                <a:solidFill>
                  <a:srgbClr val="000000"/>
                </a:solidFill>
              </a:rPr>
              <a:pPr/>
              <a:t>‹#›</a:t>
            </a:fld>
            <a:endParaRPr lang="en-US" altLang="id-ID">
              <a:solidFill>
                <a:srgbClr val="000000"/>
              </a:solidFill>
            </a:endParaRPr>
          </a:p>
        </p:txBody>
      </p:sp>
    </p:spTree>
    <p:extLst>
      <p:ext uri="{BB962C8B-B14F-4D97-AF65-F5344CB8AC3E}">
        <p14:creationId xmlns:p14="http://schemas.microsoft.com/office/powerpoint/2010/main" val="942031418"/>
      </p:ext>
    </p:extLst>
  </p:cSld>
  <p:clrMapOvr>
    <a:masterClrMapping/>
  </p:clrMapOvr>
  <p:transition>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980182"/>
            <a:ext cx="3932767" cy="1077218"/>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id-ID">
                <a:solidFill>
                  <a:srgbClr val="000000"/>
                </a:solidFill>
              </a:rPr>
              <a:t>© 2007 Prentice Hall, Inc. All rights reserved. </a:t>
            </a:r>
          </a:p>
        </p:txBody>
      </p:sp>
      <p:sp>
        <p:nvSpPr>
          <p:cNvPr id="6" name="Slide Number Placeholder 5"/>
          <p:cNvSpPr>
            <a:spLocks noGrp="1"/>
          </p:cNvSpPr>
          <p:nvPr>
            <p:ph type="sldNum" sz="quarter" idx="11"/>
          </p:nvPr>
        </p:nvSpPr>
        <p:spPr/>
        <p:txBody>
          <a:bodyPr/>
          <a:lstStyle>
            <a:lvl1pPr>
              <a:defRPr/>
            </a:lvl1pPr>
          </a:lstStyle>
          <a:p>
            <a:r>
              <a:rPr lang="en-US" altLang="id-ID">
                <a:solidFill>
                  <a:srgbClr val="000000"/>
                </a:solidFill>
              </a:rPr>
              <a:t>4–</a:t>
            </a:r>
            <a:fld id="{1A364500-B84A-4179-85C5-F8826A79EB09}" type="slidenum">
              <a:rPr lang="en-US" altLang="id-ID">
                <a:solidFill>
                  <a:srgbClr val="000000"/>
                </a:solidFill>
              </a:rPr>
              <a:pPr/>
              <a:t>‹#›</a:t>
            </a:fld>
            <a:endParaRPr lang="en-US" altLang="id-ID">
              <a:solidFill>
                <a:srgbClr val="000000"/>
              </a:solidFill>
            </a:endParaRPr>
          </a:p>
        </p:txBody>
      </p:sp>
    </p:spTree>
    <p:extLst>
      <p:ext uri="{BB962C8B-B14F-4D97-AF65-F5344CB8AC3E}">
        <p14:creationId xmlns:p14="http://schemas.microsoft.com/office/powerpoint/2010/main" val="2675298159"/>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FFDB998-69B7-45C4-8D5D-AAB366F2302B}" type="datetimeFigureOut">
              <a:rPr lang="id-ID" smtClean="0"/>
              <a:t>06/09/2018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FC0623-A218-4B8D-A13E-861A48BB59A9}" type="slidenum">
              <a:rPr lang="id-ID" smtClean="0"/>
              <a:t>‹#›</a:t>
            </a:fld>
            <a:endParaRPr lang="id-ID"/>
          </a:p>
        </p:txBody>
      </p:sp>
    </p:spTree>
    <p:extLst>
      <p:ext uri="{BB962C8B-B14F-4D97-AF65-F5344CB8AC3E}">
        <p14:creationId xmlns:p14="http://schemas.microsoft.com/office/powerpoint/2010/main" val="9309563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980182"/>
            <a:ext cx="3932767" cy="1077218"/>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id-ID">
                <a:solidFill>
                  <a:srgbClr val="000000"/>
                </a:solidFill>
              </a:rPr>
              <a:t>© 2007 Prentice Hall, Inc. All rights reserved. </a:t>
            </a:r>
          </a:p>
        </p:txBody>
      </p:sp>
      <p:sp>
        <p:nvSpPr>
          <p:cNvPr id="6" name="Slide Number Placeholder 5"/>
          <p:cNvSpPr>
            <a:spLocks noGrp="1"/>
          </p:cNvSpPr>
          <p:nvPr>
            <p:ph type="sldNum" sz="quarter" idx="11"/>
          </p:nvPr>
        </p:nvSpPr>
        <p:spPr/>
        <p:txBody>
          <a:bodyPr/>
          <a:lstStyle>
            <a:lvl1pPr>
              <a:defRPr/>
            </a:lvl1pPr>
          </a:lstStyle>
          <a:p>
            <a:r>
              <a:rPr lang="en-US" altLang="id-ID">
                <a:solidFill>
                  <a:srgbClr val="000000"/>
                </a:solidFill>
              </a:rPr>
              <a:t>4–</a:t>
            </a:r>
            <a:fld id="{AA1E65E6-D9F4-4939-A17A-AF60A36CDFBC}" type="slidenum">
              <a:rPr lang="en-US" altLang="id-ID">
                <a:solidFill>
                  <a:srgbClr val="000000"/>
                </a:solidFill>
              </a:rPr>
              <a:pPr/>
              <a:t>‹#›</a:t>
            </a:fld>
            <a:endParaRPr lang="en-US" altLang="id-ID">
              <a:solidFill>
                <a:srgbClr val="000000"/>
              </a:solidFill>
            </a:endParaRPr>
          </a:p>
        </p:txBody>
      </p:sp>
    </p:spTree>
    <p:extLst>
      <p:ext uri="{BB962C8B-B14F-4D97-AF65-F5344CB8AC3E}">
        <p14:creationId xmlns:p14="http://schemas.microsoft.com/office/powerpoint/2010/main" val="1502357110"/>
      </p:ext>
    </p:extLst>
  </p:cSld>
  <p:clrMapOvr>
    <a:masterClrMapping/>
  </p:clrMapOvr>
  <p:transition>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Footer Placeholder 3"/>
          <p:cNvSpPr>
            <a:spLocks noGrp="1"/>
          </p:cNvSpPr>
          <p:nvPr>
            <p:ph type="ftr" sz="quarter" idx="10"/>
          </p:nvPr>
        </p:nvSpPr>
        <p:spPr/>
        <p:txBody>
          <a:bodyPr/>
          <a:lstStyle>
            <a:lvl1pPr>
              <a:defRPr/>
            </a:lvl1pPr>
          </a:lstStyle>
          <a:p>
            <a:r>
              <a:rPr lang="en-US" altLang="id-ID">
                <a:solidFill>
                  <a:srgbClr val="000000"/>
                </a:solidFill>
              </a:rPr>
              <a:t>© 2007 Prentice Hall, Inc. All rights reserved. </a:t>
            </a:r>
          </a:p>
        </p:txBody>
      </p:sp>
      <p:sp>
        <p:nvSpPr>
          <p:cNvPr id="5" name="Slide Number Placeholder 4"/>
          <p:cNvSpPr>
            <a:spLocks noGrp="1"/>
          </p:cNvSpPr>
          <p:nvPr>
            <p:ph type="sldNum" sz="quarter" idx="11"/>
          </p:nvPr>
        </p:nvSpPr>
        <p:spPr/>
        <p:txBody>
          <a:bodyPr/>
          <a:lstStyle>
            <a:lvl1pPr>
              <a:defRPr/>
            </a:lvl1pPr>
          </a:lstStyle>
          <a:p>
            <a:r>
              <a:rPr lang="en-US" altLang="id-ID">
                <a:solidFill>
                  <a:srgbClr val="000000"/>
                </a:solidFill>
              </a:rPr>
              <a:t>4–</a:t>
            </a:r>
            <a:fld id="{5205F575-DB07-4FA9-B654-7DCDBF9B53B8}" type="slidenum">
              <a:rPr lang="en-US" altLang="id-ID">
                <a:solidFill>
                  <a:srgbClr val="000000"/>
                </a:solidFill>
              </a:rPr>
              <a:pPr/>
              <a:t>‹#›</a:t>
            </a:fld>
            <a:endParaRPr lang="en-US" altLang="id-ID">
              <a:solidFill>
                <a:srgbClr val="000000"/>
              </a:solidFill>
            </a:endParaRPr>
          </a:p>
        </p:txBody>
      </p:sp>
    </p:spTree>
    <p:extLst>
      <p:ext uri="{BB962C8B-B14F-4D97-AF65-F5344CB8AC3E}">
        <p14:creationId xmlns:p14="http://schemas.microsoft.com/office/powerpoint/2010/main" val="3490592382"/>
      </p:ext>
    </p:extLst>
  </p:cSld>
  <p:clrMapOvr>
    <a:masterClrMapping/>
  </p:clrMapOvr>
  <p:transition>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37559" y="381000"/>
            <a:ext cx="677108" cy="57150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711200" y="381000"/>
            <a:ext cx="78994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Footer Placeholder 3"/>
          <p:cNvSpPr>
            <a:spLocks noGrp="1"/>
          </p:cNvSpPr>
          <p:nvPr>
            <p:ph type="ftr" sz="quarter" idx="10"/>
          </p:nvPr>
        </p:nvSpPr>
        <p:spPr/>
        <p:txBody>
          <a:bodyPr/>
          <a:lstStyle>
            <a:lvl1pPr>
              <a:defRPr/>
            </a:lvl1pPr>
          </a:lstStyle>
          <a:p>
            <a:r>
              <a:rPr lang="en-US" altLang="id-ID">
                <a:solidFill>
                  <a:srgbClr val="000000"/>
                </a:solidFill>
              </a:rPr>
              <a:t>© 2007 Prentice Hall, Inc. All rights reserved. </a:t>
            </a:r>
          </a:p>
        </p:txBody>
      </p:sp>
      <p:sp>
        <p:nvSpPr>
          <p:cNvPr id="5" name="Slide Number Placeholder 4"/>
          <p:cNvSpPr>
            <a:spLocks noGrp="1"/>
          </p:cNvSpPr>
          <p:nvPr>
            <p:ph type="sldNum" sz="quarter" idx="11"/>
          </p:nvPr>
        </p:nvSpPr>
        <p:spPr/>
        <p:txBody>
          <a:bodyPr/>
          <a:lstStyle>
            <a:lvl1pPr>
              <a:defRPr/>
            </a:lvl1pPr>
          </a:lstStyle>
          <a:p>
            <a:r>
              <a:rPr lang="en-US" altLang="id-ID">
                <a:solidFill>
                  <a:srgbClr val="000000"/>
                </a:solidFill>
              </a:rPr>
              <a:t>4–</a:t>
            </a:r>
            <a:fld id="{DCCDC104-2905-4C5E-9FD9-7DE00A20D4AA}" type="slidenum">
              <a:rPr lang="en-US" altLang="id-ID">
                <a:solidFill>
                  <a:srgbClr val="000000"/>
                </a:solidFill>
              </a:rPr>
              <a:pPr/>
              <a:t>‹#›</a:t>
            </a:fld>
            <a:endParaRPr lang="en-US" altLang="id-ID">
              <a:solidFill>
                <a:srgbClr val="000000"/>
              </a:solidFill>
            </a:endParaRPr>
          </a:p>
        </p:txBody>
      </p:sp>
    </p:spTree>
    <p:extLst>
      <p:ext uri="{BB962C8B-B14F-4D97-AF65-F5344CB8AC3E}">
        <p14:creationId xmlns:p14="http://schemas.microsoft.com/office/powerpoint/2010/main" val="3997162361"/>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FDB998-69B7-45C4-8D5D-AAB366F2302B}" type="datetimeFigureOut">
              <a:rPr lang="id-ID" smtClean="0"/>
              <a:t>06/09/2018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FC0623-A218-4B8D-A13E-861A48BB59A9}" type="slidenum">
              <a:rPr lang="id-ID" smtClean="0"/>
              <a:t>‹#›</a:t>
            </a:fld>
            <a:endParaRPr lang="id-ID"/>
          </a:p>
        </p:txBody>
      </p:sp>
    </p:spTree>
    <p:extLst>
      <p:ext uri="{BB962C8B-B14F-4D97-AF65-F5344CB8AC3E}">
        <p14:creationId xmlns:p14="http://schemas.microsoft.com/office/powerpoint/2010/main" val="3973817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FFDB998-69B7-45C4-8D5D-AAB366F2302B}" type="datetimeFigureOut">
              <a:rPr lang="id-ID" smtClean="0"/>
              <a:t>06/09/2018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4FC0623-A218-4B8D-A13E-861A48BB59A9}" type="slidenum">
              <a:rPr lang="id-ID" smtClean="0"/>
              <a:t>‹#›</a:t>
            </a:fld>
            <a:endParaRPr lang="id-ID"/>
          </a:p>
        </p:txBody>
      </p:sp>
    </p:spTree>
    <p:extLst>
      <p:ext uri="{BB962C8B-B14F-4D97-AF65-F5344CB8AC3E}">
        <p14:creationId xmlns:p14="http://schemas.microsoft.com/office/powerpoint/2010/main" val="1761398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FFDB998-69B7-45C4-8D5D-AAB366F2302B}" type="datetimeFigureOut">
              <a:rPr lang="id-ID" smtClean="0"/>
              <a:t>06/09/2018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4FC0623-A218-4B8D-A13E-861A48BB59A9}" type="slidenum">
              <a:rPr lang="id-ID" smtClean="0"/>
              <a:t>‹#›</a:t>
            </a:fld>
            <a:endParaRPr lang="id-ID"/>
          </a:p>
        </p:txBody>
      </p:sp>
    </p:spTree>
    <p:extLst>
      <p:ext uri="{BB962C8B-B14F-4D97-AF65-F5344CB8AC3E}">
        <p14:creationId xmlns:p14="http://schemas.microsoft.com/office/powerpoint/2010/main" val="1448339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FFDB998-69B7-45C4-8D5D-AAB366F2302B}" type="datetimeFigureOut">
              <a:rPr lang="id-ID" smtClean="0"/>
              <a:t>06/09/2018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4FC0623-A218-4B8D-A13E-861A48BB59A9}" type="slidenum">
              <a:rPr lang="id-ID" smtClean="0"/>
              <a:t>‹#›</a:t>
            </a:fld>
            <a:endParaRPr lang="id-ID"/>
          </a:p>
        </p:txBody>
      </p:sp>
    </p:spTree>
    <p:extLst>
      <p:ext uri="{BB962C8B-B14F-4D97-AF65-F5344CB8AC3E}">
        <p14:creationId xmlns:p14="http://schemas.microsoft.com/office/powerpoint/2010/main" val="294923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FDB998-69B7-45C4-8D5D-AAB366F2302B}" type="datetimeFigureOut">
              <a:rPr lang="id-ID" smtClean="0"/>
              <a:t>06/09/2018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4FC0623-A218-4B8D-A13E-861A48BB59A9}" type="slidenum">
              <a:rPr lang="id-ID" smtClean="0"/>
              <a:t>‹#›</a:t>
            </a:fld>
            <a:endParaRPr lang="id-ID"/>
          </a:p>
        </p:txBody>
      </p:sp>
    </p:spTree>
    <p:extLst>
      <p:ext uri="{BB962C8B-B14F-4D97-AF65-F5344CB8AC3E}">
        <p14:creationId xmlns:p14="http://schemas.microsoft.com/office/powerpoint/2010/main" val="3881679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DB998-69B7-45C4-8D5D-AAB366F2302B}" type="datetimeFigureOut">
              <a:rPr lang="id-ID" smtClean="0"/>
              <a:t>06/09/2018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4FC0623-A218-4B8D-A13E-861A48BB59A9}" type="slidenum">
              <a:rPr lang="id-ID" smtClean="0"/>
              <a:t>‹#›</a:t>
            </a:fld>
            <a:endParaRPr lang="id-ID"/>
          </a:p>
        </p:txBody>
      </p:sp>
    </p:spTree>
    <p:extLst>
      <p:ext uri="{BB962C8B-B14F-4D97-AF65-F5344CB8AC3E}">
        <p14:creationId xmlns:p14="http://schemas.microsoft.com/office/powerpoint/2010/main" val="1544921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DB998-69B7-45C4-8D5D-AAB366F2302B}" type="datetimeFigureOut">
              <a:rPr lang="id-ID" smtClean="0"/>
              <a:t>06/09/2018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4FC0623-A218-4B8D-A13E-861A48BB59A9}" type="slidenum">
              <a:rPr lang="id-ID" smtClean="0"/>
              <a:t>‹#›</a:t>
            </a:fld>
            <a:endParaRPr lang="id-ID"/>
          </a:p>
        </p:txBody>
      </p:sp>
    </p:spTree>
    <p:extLst>
      <p:ext uri="{BB962C8B-B14F-4D97-AF65-F5344CB8AC3E}">
        <p14:creationId xmlns:p14="http://schemas.microsoft.com/office/powerpoint/2010/main" val="2774638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FDB998-69B7-45C4-8D5D-AAB366F2302B}" type="datetimeFigureOut">
              <a:rPr lang="id-ID" smtClean="0"/>
              <a:t>06/09/2018</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C0623-A218-4B8D-A13E-861A48BB59A9}" type="slidenum">
              <a:rPr lang="id-ID" smtClean="0"/>
              <a:t>‹#›</a:t>
            </a:fld>
            <a:endParaRPr lang="id-ID"/>
          </a:p>
        </p:txBody>
      </p:sp>
    </p:spTree>
    <p:extLst>
      <p:ext uri="{BB962C8B-B14F-4D97-AF65-F5344CB8AC3E}">
        <p14:creationId xmlns:p14="http://schemas.microsoft.com/office/powerpoint/2010/main" val="2672955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bwMode="auto">
          <a:xfrm>
            <a:off x="711200" y="381000"/>
            <a:ext cx="1076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US" altLang="id-ID" smtClean="0"/>
              <a:t>Click to edit Master title style</a:t>
            </a:r>
          </a:p>
        </p:txBody>
      </p:sp>
      <p:sp>
        <p:nvSpPr>
          <p:cNvPr id="4099" name="Rectangle 1027"/>
          <p:cNvSpPr>
            <a:spLocks noGrp="1" noChangeArrowheads="1"/>
          </p:cNvSpPr>
          <p:nvPr>
            <p:ph type="body" idx="1"/>
          </p:nvPr>
        </p:nvSpPr>
        <p:spPr bwMode="auto">
          <a:xfrm>
            <a:off x="711200" y="1066800"/>
            <a:ext cx="10803467"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
        <p:nvSpPr>
          <p:cNvPr id="4100" name="Rectangle 1028"/>
          <p:cNvSpPr>
            <a:spLocks noGrp="1" noChangeArrowheads="1"/>
          </p:cNvSpPr>
          <p:nvPr>
            <p:ph type="ftr" sz="quarter" idx="3"/>
          </p:nvPr>
        </p:nvSpPr>
        <p:spPr bwMode="auto">
          <a:xfrm>
            <a:off x="711200" y="6172200"/>
            <a:ext cx="538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lvl1pPr>
              <a:defRPr sz="1000" b="1"/>
            </a:lvl1pPr>
          </a:lstStyle>
          <a:p>
            <a:pPr fontAlgn="base">
              <a:spcBef>
                <a:spcPct val="0"/>
              </a:spcBef>
              <a:spcAft>
                <a:spcPct val="0"/>
              </a:spcAft>
            </a:pPr>
            <a:r>
              <a:rPr lang="en-US" altLang="id-ID">
                <a:solidFill>
                  <a:srgbClr val="000000"/>
                </a:solidFill>
              </a:rPr>
              <a:t>© 2007 Prentice Hall, Inc. All rights reserved. </a:t>
            </a:r>
          </a:p>
        </p:txBody>
      </p:sp>
      <p:sp>
        <p:nvSpPr>
          <p:cNvPr id="4101" name="Rectangle 1029"/>
          <p:cNvSpPr>
            <a:spLocks noGrp="1" noChangeArrowheads="1"/>
          </p:cNvSpPr>
          <p:nvPr>
            <p:ph type="sldNum" sz="quarter" idx="4"/>
          </p:nvPr>
        </p:nvSpPr>
        <p:spPr bwMode="auto">
          <a:xfrm>
            <a:off x="8534400" y="6172200"/>
            <a:ext cx="294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lvl1pPr algn="r">
              <a:defRPr sz="1000" b="1">
                <a:cs typeface="Times New Roman" panose="02020603050405020304" pitchFamily="18" charset="0"/>
              </a:defRPr>
            </a:lvl1pPr>
          </a:lstStyle>
          <a:p>
            <a:pPr fontAlgn="base">
              <a:spcBef>
                <a:spcPct val="0"/>
              </a:spcBef>
              <a:spcAft>
                <a:spcPct val="0"/>
              </a:spcAft>
            </a:pPr>
            <a:r>
              <a:rPr lang="en-US" altLang="id-ID">
                <a:solidFill>
                  <a:srgbClr val="000000"/>
                </a:solidFill>
              </a:rPr>
              <a:t>4–</a:t>
            </a:r>
            <a:fld id="{8B58EFE6-B12F-413C-82B4-F9192FF0603B}" type="slidenum">
              <a:rPr lang="en-US" altLang="id-ID">
                <a:solidFill>
                  <a:srgbClr val="000000"/>
                </a:solidFill>
              </a:rPr>
              <a:pPr fontAlgn="base">
                <a:spcBef>
                  <a:spcPct val="0"/>
                </a:spcBef>
                <a:spcAft>
                  <a:spcPct val="0"/>
                </a:spcAft>
              </a:pPr>
              <a:t>‹#›</a:t>
            </a:fld>
            <a:endParaRPr lang="en-US" altLang="id-ID">
              <a:solidFill>
                <a:srgbClr val="000000"/>
              </a:solidFill>
            </a:endParaRPr>
          </a:p>
        </p:txBody>
      </p:sp>
    </p:spTree>
    <p:extLst>
      <p:ext uri="{BB962C8B-B14F-4D97-AF65-F5344CB8AC3E}">
        <p14:creationId xmlns:p14="http://schemas.microsoft.com/office/powerpoint/2010/main" val="4000555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lef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left)">
                                      <p:cBhvr>
                                        <p:cTn id="12" dur="500"/>
                                        <p:tgtEl>
                                          <p:spTgt spid="4099">
                                            <p:txEl>
                                              <p:pRg st="1" end="1"/>
                                            </p:txEl>
                                          </p:spTgt>
                                        </p:tgtEl>
                                      </p:cBhvr>
                                    </p:animEffect>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4099">
                                            <p:txEl>
                                              <p:pRg st="2" end="2"/>
                                            </p:txEl>
                                          </p:spTgt>
                                        </p:tgtEl>
                                        <p:attrNameLst>
                                          <p:attrName>style.visibility</p:attrName>
                                        </p:attrNameLst>
                                      </p:cBhvr>
                                      <p:to>
                                        <p:strVal val="visible"/>
                                      </p:to>
                                    </p:set>
                                    <p:animEffect transition="in" filter="wipe(left)">
                                      <p:cBhvr>
                                        <p:cTn id="16" dur="500"/>
                                        <p:tgtEl>
                                          <p:spTgt spid="4099">
                                            <p:txEl>
                                              <p:pRg st="2" end="2"/>
                                            </p:txEl>
                                          </p:spTgt>
                                        </p:tgtEl>
                                      </p:cBhvr>
                                    </p:animEffect>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4099">
                                            <p:txEl>
                                              <p:pRg st="3" end="3"/>
                                            </p:txEl>
                                          </p:spTgt>
                                        </p:tgtEl>
                                        <p:attrNameLst>
                                          <p:attrName>style.visibility</p:attrName>
                                        </p:attrNameLst>
                                      </p:cBhvr>
                                      <p:to>
                                        <p:strVal val="visible"/>
                                      </p:to>
                                    </p:set>
                                    <p:animEffect transition="in" filter="wipe(left)">
                                      <p:cBhvr>
                                        <p:cTn id="20" dur="500"/>
                                        <p:tgtEl>
                                          <p:spTgt spid="4099">
                                            <p:txEl>
                                              <p:pRg st="3" end="3"/>
                                            </p:txEl>
                                          </p:spTgt>
                                        </p:tgtEl>
                                      </p:cBhvr>
                                    </p:animEffect>
                                  </p:childTnLst>
                                </p:cTn>
                              </p:par>
                            </p:childTnLst>
                          </p:cTn>
                        </p:par>
                        <p:par>
                          <p:cTn id="21" fill="hold" nodeType="afterGroup">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4099">
                                            <p:txEl>
                                              <p:pRg st="4" end="4"/>
                                            </p:txEl>
                                          </p:spTgt>
                                        </p:tgtEl>
                                        <p:attrNameLst>
                                          <p:attrName>style.visibility</p:attrName>
                                        </p:attrNameLst>
                                      </p:cBhvr>
                                      <p:to>
                                        <p:strVal val="visible"/>
                                      </p:to>
                                    </p:set>
                                    <p:animEffect transition="in" filter="wipe(left)">
                                      <p:cBhvr>
                                        <p:cTn id="24"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tmplLst>
          <p:tmpl lvl="1">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Lst>
      </p:bldP>
    </p:bldLst>
  </p:timing>
  <p:hf hdr="0" dt="0"/>
  <p:txStyles>
    <p:titleStyle>
      <a:lvl1pPr algn="l" rtl="0" fontAlgn="base">
        <a:spcBef>
          <a:spcPct val="0"/>
        </a:spcBef>
        <a:spcAft>
          <a:spcPct val="0"/>
        </a:spcAft>
        <a:defRPr sz="3200" b="1" kern="1200">
          <a:solidFill>
            <a:srgbClr val="993300"/>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rgbClr val="993300"/>
          </a:solidFill>
          <a:effectLst>
            <a:outerShdw blurRad="38100" dist="38100" dir="2700000" algn="tl">
              <a:srgbClr val="C0C0C0"/>
            </a:outerShdw>
          </a:effectLst>
          <a:latin typeface="Arial" panose="020B0604020202020204" pitchFamily="34" charset="0"/>
        </a:defRPr>
      </a:lvl2pPr>
      <a:lvl3pPr algn="l" rtl="0" fontAlgn="base">
        <a:spcBef>
          <a:spcPct val="0"/>
        </a:spcBef>
        <a:spcAft>
          <a:spcPct val="0"/>
        </a:spcAft>
        <a:defRPr sz="3200" b="1">
          <a:solidFill>
            <a:srgbClr val="993300"/>
          </a:solidFill>
          <a:effectLst>
            <a:outerShdw blurRad="38100" dist="38100" dir="2700000" algn="tl">
              <a:srgbClr val="C0C0C0"/>
            </a:outerShdw>
          </a:effectLst>
          <a:latin typeface="Arial" panose="020B0604020202020204" pitchFamily="34" charset="0"/>
        </a:defRPr>
      </a:lvl3pPr>
      <a:lvl4pPr algn="l" rtl="0" fontAlgn="base">
        <a:spcBef>
          <a:spcPct val="0"/>
        </a:spcBef>
        <a:spcAft>
          <a:spcPct val="0"/>
        </a:spcAft>
        <a:defRPr sz="3200" b="1">
          <a:solidFill>
            <a:srgbClr val="993300"/>
          </a:solidFill>
          <a:effectLst>
            <a:outerShdw blurRad="38100" dist="38100" dir="2700000" algn="tl">
              <a:srgbClr val="C0C0C0"/>
            </a:outerShdw>
          </a:effectLst>
          <a:latin typeface="Arial" panose="020B0604020202020204" pitchFamily="34" charset="0"/>
        </a:defRPr>
      </a:lvl4pPr>
      <a:lvl5pPr algn="l" rtl="0" fontAlgn="base">
        <a:spcBef>
          <a:spcPct val="0"/>
        </a:spcBef>
        <a:spcAft>
          <a:spcPct val="0"/>
        </a:spcAft>
        <a:defRPr sz="3200" b="1">
          <a:solidFill>
            <a:srgbClr val="993300"/>
          </a:solidFill>
          <a:effectLst>
            <a:outerShdw blurRad="38100" dist="38100" dir="2700000" algn="tl">
              <a:srgbClr val="C0C0C0"/>
            </a:outerShdw>
          </a:effectLst>
          <a:latin typeface="Arial" panose="020B0604020202020204" pitchFamily="34" charset="0"/>
        </a:defRPr>
      </a:lvl5pPr>
      <a:lvl6pPr marL="457200" algn="l" rtl="0" fontAlgn="base">
        <a:spcBef>
          <a:spcPct val="0"/>
        </a:spcBef>
        <a:spcAft>
          <a:spcPct val="0"/>
        </a:spcAft>
        <a:defRPr sz="3200" b="1">
          <a:solidFill>
            <a:srgbClr val="993300"/>
          </a:solidFill>
          <a:effectLst>
            <a:outerShdw blurRad="38100" dist="38100" dir="2700000" algn="tl">
              <a:srgbClr val="C0C0C0"/>
            </a:outerShdw>
          </a:effectLst>
          <a:latin typeface="Arial" panose="020B0604020202020204" pitchFamily="34" charset="0"/>
        </a:defRPr>
      </a:lvl6pPr>
      <a:lvl7pPr marL="914400" algn="l" rtl="0" fontAlgn="base">
        <a:spcBef>
          <a:spcPct val="0"/>
        </a:spcBef>
        <a:spcAft>
          <a:spcPct val="0"/>
        </a:spcAft>
        <a:defRPr sz="3200" b="1">
          <a:solidFill>
            <a:srgbClr val="993300"/>
          </a:solidFill>
          <a:effectLst>
            <a:outerShdw blurRad="38100" dist="38100" dir="2700000" algn="tl">
              <a:srgbClr val="C0C0C0"/>
            </a:outerShdw>
          </a:effectLst>
          <a:latin typeface="Arial" panose="020B0604020202020204" pitchFamily="34" charset="0"/>
        </a:defRPr>
      </a:lvl7pPr>
      <a:lvl8pPr marL="1371600" algn="l" rtl="0" fontAlgn="base">
        <a:spcBef>
          <a:spcPct val="0"/>
        </a:spcBef>
        <a:spcAft>
          <a:spcPct val="0"/>
        </a:spcAft>
        <a:defRPr sz="3200" b="1">
          <a:solidFill>
            <a:srgbClr val="993300"/>
          </a:solidFill>
          <a:effectLst>
            <a:outerShdw blurRad="38100" dist="38100" dir="2700000" algn="tl">
              <a:srgbClr val="C0C0C0"/>
            </a:outerShdw>
          </a:effectLst>
          <a:latin typeface="Arial" panose="020B0604020202020204" pitchFamily="34" charset="0"/>
        </a:defRPr>
      </a:lvl8pPr>
      <a:lvl9pPr marL="1828800" algn="l" rtl="0" fontAlgn="base">
        <a:spcBef>
          <a:spcPct val="0"/>
        </a:spcBef>
        <a:spcAft>
          <a:spcPct val="0"/>
        </a:spcAft>
        <a:defRPr sz="3200" b="1">
          <a:solidFill>
            <a:srgbClr val="993300"/>
          </a:solidFill>
          <a:effectLst>
            <a:outerShdw blurRad="38100" dist="38100" dir="2700000" algn="tl">
              <a:srgbClr val="C0C0C0"/>
            </a:outerShdw>
          </a:effectLst>
          <a:latin typeface="Arial" panose="020B0604020202020204" pitchFamily="34" charset="0"/>
        </a:defRPr>
      </a:lvl9pPr>
    </p:titleStyle>
    <p:bodyStyle>
      <a:lvl1pPr marL="222250" indent="-222250" algn="l" rtl="0" fontAlgn="base">
        <a:spcBef>
          <a:spcPct val="20000"/>
        </a:spcBef>
        <a:spcAft>
          <a:spcPct val="0"/>
        </a:spcAft>
        <a:buClr>
          <a:schemeClr val="tx1"/>
        </a:buClr>
        <a:buChar char="•"/>
        <a:defRPr sz="2800" kern="1200">
          <a:solidFill>
            <a:srgbClr val="336699"/>
          </a:solidFill>
          <a:effectLst>
            <a:outerShdw blurRad="38100" dist="38100" dir="2700000" algn="tl">
              <a:srgbClr val="C0C0C0"/>
            </a:outerShdw>
          </a:effectLst>
          <a:latin typeface="+mn-lt"/>
          <a:ea typeface="+mn-ea"/>
          <a:cs typeface="+mn-cs"/>
        </a:defRPr>
      </a:lvl1pPr>
      <a:lvl2pPr marL="625475" indent="-284163" algn="l" rtl="0" fontAlgn="base">
        <a:spcBef>
          <a:spcPct val="20000"/>
        </a:spcBef>
        <a:spcAft>
          <a:spcPct val="0"/>
        </a:spcAft>
        <a:buClr>
          <a:schemeClr val="bg2"/>
        </a:buClr>
        <a:buFont typeface="Wingdings" panose="05000000000000000000" pitchFamily="2" charset="2"/>
        <a:buChar char="Ø"/>
        <a:defRPr sz="2400" kern="1200">
          <a:solidFill>
            <a:srgbClr val="996633"/>
          </a:solidFill>
          <a:effectLst>
            <a:outerShdw blurRad="38100" dist="38100" dir="2700000" algn="tl">
              <a:srgbClr val="C0C0C0"/>
            </a:outerShdw>
          </a:effectLst>
          <a:latin typeface="+mn-lt"/>
          <a:ea typeface="+mn-ea"/>
          <a:cs typeface="+mn-cs"/>
        </a:defRPr>
      </a:lvl2pPr>
      <a:lvl3pPr marL="974725" indent="-234950" algn="l" rtl="0" fontAlgn="base">
        <a:spcBef>
          <a:spcPct val="20000"/>
        </a:spcBef>
        <a:spcAft>
          <a:spcPct val="0"/>
        </a:spcAft>
        <a:buClr>
          <a:schemeClr val="bg2"/>
        </a:buClr>
        <a:buSzPct val="75000"/>
        <a:buFont typeface="Wingdings" panose="05000000000000000000" pitchFamily="2" charset="2"/>
        <a:buChar char="v"/>
        <a:defRPr sz="2000" kern="1200">
          <a:solidFill>
            <a:srgbClr val="336600"/>
          </a:solidFill>
          <a:effectLst>
            <a:outerShdw blurRad="38100" dist="38100" dir="2700000" algn="tl">
              <a:srgbClr val="C0C0C0"/>
            </a:outerShdw>
          </a:effectLst>
          <a:latin typeface="+mn-lt"/>
          <a:ea typeface="+mn-ea"/>
          <a:cs typeface="+mn-cs"/>
        </a:defRPr>
      </a:lvl3pPr>
      <a:lvl4pPr marL="1311275" indent="-222250" algn="l" rtl="0" fontAlgn="base">
        <a:spcBef>
          <a:spcPct val="20000"/>
        </a:spcBef>
        <a:spcAft>
          <a:spcPct val="0"/>
        </a:spcAft>
        <a:buClr>
          <a:schemeClr val="bg2"/>
        </a:buClr>
        <a:buChar char="–"/>
        <a:defRPr sz="2000" kern="1200">
          <a:solidFill>
            <a:srgbClr val="010000"/>
          </a:solidFill>
          <a:effectLst>
            <a:outerShdw blurRad="38100" dist="38100" dir="2700000" algn="tl">
              <a:srgbClr val="C0C0C0"/>
            </a:outerShdw>
          </a:effectLst>
          <a:latin typeface="+mn-lt"/>
          <a:ea typeface="+mn-ea"/>
          <a:cs typeface="+mn-cs"/>
        </a:defRPr>
      </a:lvl4pPr>
      <a:lvl5pPr marL="1657350" indent="-173038" algn="l" rtl="0" fontAlgn="base">
        <a:spcBef>
          <a:spcPct val="20000"/>
        </a:spcBef>
        <a:spcAft>
          <a:spcPct val="0"/>
        </a:spcAft>
        <a:buClr>
          <a:schemeClr val="bg2"/>
        </a:buClr>
        <a:buChar char="•"/>
        <a:defRPr sz="2000" kern="1200">
          <a:solidFill>
            <a:srgbClr val="010000"/>
          </a:solidFill>
          <a:effectLst>
            <a:outerShdw blurRad="38100" dist="38100" dir="2700000" algn="tl">
              <a:srgbClr val="C0C0C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Manajemen Strategi</a:t>
            </a:r>
            <a:endParaRPr lang="id-ID" dirty="0"/>
          </a:p>
        </p:txBody>
      </p:sp>
      <p:sp>
        <p:nvSpPr>
          <p:cNvPr id="3" name="Subtitle 2"/>
          <p:cNvSpPr>
            <a:spLocks noGrp="1"/>
          </p:cNvSpPr>
          <p:nvPr>
            <p:ph type="subTitle" idx="1"/>
          </p:nvPr>
        </p:nvSpPr>
        <p:spPr/>
        <p:txBody>
          <a:bodyPr/>
          <a:lstStyle/>
          <a:p>
            <a:r>
              <a:rPr lang="id-ID" dirty="0" smtClean="0"/>
              <a:t>Pertemuan III, 6 Sept 2018</a:t>
            </a:r>
            <a:endParaRPr lang="id-ID" dirty="0"/>
          </a:p>
        </p:txBody>
      </p:sp>
    </p:spTree>
    <p:extLst>
      <p:ext uri="{BB962C8B-B14F-4D97-AF65-F5344CB8AC3E}">
        <p14:creationId xmlns:p14="http://schemas.microsoft.com/office/powerpoint/2010/main" val="434435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ltLang="id-ID">
                <a:solidFill>
                  <a:srgbClr val="000000"/>
                </a:solidFill>
              </a:rPr>
              <a:t>4–</a:t>
            </a:r>
            <a:fld id="{7A41BEDF-8D2D-41A8-BAE6-68CDCD137F0E}" type="slidenum">
              <a:rPr lang="en-US" altLang="id-ID">
                <a:solidFill>
                  <a:srgbClr val="000000"/>
                </a:solidFill>
              </a:rPr>
              <a:pPr/>
              <a:t>10</a:t>
            </a:fld>
            <a:endParaRPr lang="en-US" altLang="id-ID">
              <a:solidFill>
                <a:srgbClr val="000000"/>
              </a:solidFill>
            </a:endParaRPr>
          </a:p>
        </p:txBody>
      </p:sp>
      <p:sp>
        <p:nvSpPr>
          <p:cNvPr id="164866" name="Rectangle 2"/>
          <p:cNvSpPr>
            <a:spLocks noGrp="1" noChangeArrowheads="1"/>
          </p:cNvSpPr>
          <p:nvPr>
            <p:ph type="title"/>
          </p:nvPr>
        </p:nvSpPr>
        <p:spPr>
          <a:xfrm>
            <a:off x="2057400" y="381000"/>
            <a:ext cx="8077200" cy="1066800"/>
          </a:xfrm>
        </p:spPr>
        <p:txBody>
          <a:bodyPr/>
          <a:lstStyle/>
          <a:p>
            <a:r>
              <a:rPr lang="en-US" altLang="id-ID"/>
              <a:t>Different Types of International  Organizations (cont’d)</a:t>
            </a:r>
          </a:p>
        </p:txBody>
      </p:sp>
      <p:sp>
        <p:nvSpPr>
          <p:cNvPr id="164867" name="Rectangle 3"/>
          <p:cNvSpPr>
            <a:spLocks noGrp="1" noChangeArrowheads="1"/>
          </p:cNvSpPr>
          <p:nvPr>
            <p:ph type="body" idx="1"/>
          </p:nvPr>
        </p:nvSpPr>
        <p:spPr>
          <a:xfrm>
            <a:off x="2057400" y="1524000"/>
            <a:ext cx="8102600" cy="4572000"/>
          </a:xfrm>
        </p:spPr>
        <p:txBody>
          <a:bodyPr/>
          <a:lstStyle/>
          <a:p>
            <a:r>
              <a:rPr lang="en-US" altLang="id-ID"/>
              <a:t>Transnational Corporation (Borderless Organization)</a:t>
            </a:r>
          </a:p>
          <a:p>
            <a:pPr lvl="1"/>
            <a:r>
              <a:rPr lang="en-US" altLang="id-ID"/>
              <a:t>Is an MNC that has eliminated structural divisions that impose artificial geographic barriers and is organized along business lines that reflect a geocentric attitude.</a:t>
            </a:r>
          </a:p>
          <a:p>
            <a:r>
              <a:rPr lang="en-US" altLang="id-ID"/>
              <a:t>Born Globals/International New Ventures (INVs)</a:t>
            </a:r>
          </a:p>
          <a:p>
            <a:pPr lvl="1"/>
            <a:r>
              <a:rPr lang="en-US" altLang="id-ID"/>
              <a:t>Commit resources upfront (material, people, financing) to doing business in more than one country.</a:t>
            </a:r>
          </a:p>
        </p:txBody>
      </p:sp>
    </p:spTree>
    <p:extLst>
      <p:ext uri="{BB962C8B-B14F-4D97-AF65-F5344CB8AC3E}">
        <p14:creationId xmlns:p14="http://schemas.microsoft.com/office/powerpoint/2010/main" val="1654308573"/>
      </p:ext>
    </p:extLst>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381000"/>
            <a:ext cx="10769600" cy="584775"/>
          </a:xfrm>
        </p:spPr>
        <p:txBody>
          <a:bodyPr/>
          <a:lstStyle/>
          <a:p>
            <a:r>
              <a:rPr lang="id-ID" dirty="0" smtClean="0"/>
              <a:t>Tarif Pajak dan Pembalikan Pajak</a:t>
            </a:r>
            <a:endParaRPr lang="id-ID" dirty="0"/>
          </a:p>
        </p:txBody>
      </p:sp>
      <p:sp>
        <p:nvSpPr>
          <p:cNvPr id="3" name="Content Placeholder 2"/>
          <p:cNvSpPr>
            <a:spLocks noGrp="1"/>
          </p:cNvSpPr>
          <p:nvPr>
            <p:ph idx="1"/>
          </p:nvPr>
        </p:nvSpPr>
        <p:spPr/>
        <p:txBody>
          <a:bodyPr/>
          <a:lstStyle/>
          <a:p>
            <a:r>
              <a:rPr lang="id-ID" sz="2000" dirty="0" smtClean="0"/>
              <a:t>Tarif pajak di negara-negara penting dalam keputusan strategis mengenai di mana membangun manufaktur fasilitas atau toko ritel atau bahkan tempat untuk mengakuisisi perusahaan lain. </a:t>
            </a:r>
          </a:p>
          <a:p>
            <a:r>
              <a:rPr lang="id-ID" sz="2000" dirty="0" smtClean="0"/>
              <a:t>Tarif pajak perusahaan yang tinggi menghalangi investasi di pabrik-pabrik baru dan juga memberikan insentif yang kuat bagi perusahaan untuk dihindari dan menghindari pajak. </a:t>
            </a:r>
          </a:p>
          <a:p>
            <a:r>
              <a:rPr lang="id-ID" sz="2000" dirty="0" smtClean="0"/>
              <a:t>Tarif pajak perusahaan bervariasi di berbagai negara dan perusahaan. Seperti yang ditunjukkan pada Tabel 2-2, tarif pajak perusahaan nasional tertinggi pada tahun 2015 di antara negara sampel berkisar dari 0 persen di Bermuda hingga 55 persen di Uni Emirat Arab (UEA). </a:t>
            </a:r>
          </a:p>
          <a:p>
            <a:r>
              <a:rPr lang="id-ID" sz="2000" dirty="0" smtClean="0"/>
              <a:t>Perhatikan itu beberapa negara memiliki pajak tetap, memicu lonjakan investasi luar AS secara langsung.</a:t>
            </a:r>
          </a:p>
          <a:p>
            <a:r>
              <a:rPr lang="id-ID" sz="2000" dirty="0" smtClean="0"/>
              <a:t>Signet Jewelers Ltd., pemilik Jewelers Kay, Zale Corporation, dan Jared the Galleria of</a:t>
            </a:r>
          </a:p>
          <a:p>
            <a:r>
              <a:rPr lang="id-ID" sz="2000" dirty="0" smtClean="0"/>
              <a:t>Perhiasan, bermarkas di Bermuda karena suatu alasan: nol pajak perusahaan.</a:t>
            </a:r>
            <a:endParaRPr lang="id-ID" sz="2000" dirty="0"/>
          </a:p>
        </p:txBody>
      </p:sp>
      <p:sp>
        <p:nvSpPr>
          <p:cNvPr id="5" name="Slide Number Placeholder 4"/>
          <p:cNvSpPr>
            <a:spLocks noGrp="1"/>
          </p:cNvSpPr>
          <p:nvPr>
            <p:ph type="sldNum" sz="quarter" idx="11"/>
          </p:nvPr>
        </p:nvSpPr>
        <p:spPr/>
        <p:txBody>
          <a:bodyPr/>
          <a:lstStyle/>
          <a:p>
            <a:r>
              <a:rPr lang="en-US" altLang="id-ID" smtClean="0">
                <a:solidFill>
                  <a:srgbClr val="000000"/>
                </a:solidFill>
              </a:rPr>
              <a:t>4–</a:t>
            </a:r>
            <a:fld id="{D524CAB4-0B1A-4804-888F-87FB89058DEF}" type="slidenum">
              <a:rPr lang="en-US" altLang="id-ID" smtClean="0">
                <a:solidFill>
                  <a:srgbClr val="000000"/>
                </a:solidFill>
              </a:rPr>
              <a:pPr/>
              <a:t>11</a:t>
            </a:fld>
            <a:endParaRPr lang="en-US" altLang="id-ID">
              <a:solidFill>
                <a:srgbClr val="000000"/>
              </a:solidFill>
            </a:endParaRPr>
          </a:p>
        </p:txBody>
      </p:sp>
    </p:spTree>
    <p:extLst>
      <p:ext uri="{BB962C8B-B14F-4D97-AF65-F5344CB8AC3E}">
        <p14:creationId xmlns:p14="http://schemas.microsoft.com/office/powerpoint/2010/main" val="4094840157"/>
      </p:ext>
    </p:extLst>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dirty="0" smtClean="0"/>
              <a:t>Tabel 2-3 Celah Budaya yang Dapat Membantu Anda Menjadi Manajer yang Lebih Baik</a:t>
            </a:r>
            <a:br>
              <a:rPr lang="id-ID" sz="2800" dirty="0" smtClean="0"/>
            </a:br>
            <a:endParaRPr lang="id-ID" sz="2800" dirty="0"/>
          </a:p>
        </p:txBody>
      </p:sp>
      <p:sp>
        <p:nvSpPr>
          <p:cNvPr id="3" name="Content Placeholder 2"/>
          <p:cNvSpPr>
            <a:spLocks noGrp="1"/>
          </p:cNvSpPr>
          <p:nvPr>
            <p:ph idx="1"/>
          </p:nvPr>
        </p:nvSpPr>
        <p:spPr>
          <a:xfrm>
            <a:off x="838200" y="1431924"/>
            <a:ext cx="10515600" cy="5565775"/>
          </a:xfrm>
        </p:spPr>
        <p:txBody>
          <a:bodyPr>
            <a:normAutofit fontScale="55000" lnSpcReduction="20000"/>
          </a:bodyPr>
          <a:lstStyle/>
          <a:p>
            <a:pPr marL="177800" indent="-177800">
              <a:buNone/>
            </a:pPr>
            <a:r>
              <a:rPr lang="id-ID" dirty="0" smtClean="0"/>
              <a:t>• Melambaikan tangan merupakan penghinaan serius di Yunani dan Nigeria, terutama jika tangan itu dekat dengan wajah seseorang.</a:t>
            </a:r>
          </a:p>
          <a:p>
            <a:pPr marL="177800" indent="-177800">
              <a:buNone/>
            </a:pPr>
            <a:r>
              <a:rPr lang="id-ID" dirty="0" smtClean="0"/>
              <a:t>• Membuat ungkapan "selamat tinggal" di Eropa dapat berarti "Tidak," tetapi itu berarti "Kemarilah" di Peru.</a:t>
            </a:r>
          </a:p>
          <a:p>
            <a:pPr marL="177800" indent="-177800">
              <a:buNone/>
            </a:pPr>
            <a:r>
              <a:rPr lang="id-ID" dirty="0" smtClean="0"/>
              <a:t>• Di Cina, nama terakhir ditulis terlebih dahulu.</a:t>
            </a:r>
          </a:p>
          <a:p>
            <a:pPr marL="177800" indent="-177800">
              <a:buNone/>
            </a:pPr>
            <a:r>
              <a:rPr lang="id-ID" dirty="0" smtClean="0"/>
              <a:t>• Seorang pria bernama Carlos Lopez-Garcia harus dipanggil sebagai Mr. Lopez di Amerika Latin tetapi sebagai Tuan Garcia di Brasil.</a:t>
            </a:r>
          </a:p>
          <a:p>
            <a:pPr marL="177800" indent="-177800">
              <a:buNone/>
            </a:pPr>
            <a:r>
              <a:rPr lang="id-ID" dirty="0" smtClean="0"/>
              <a:t>• Rapat sambil sarapan dianggap tidak beradab di sebagian besar negara luar AS.</a:t>
            </a:r>
          </a:p>
          <a:p>
            <a:pPr marL="177800" indent="-177800">
              <a:buNone/>
            </a:pPr>
            <a:r>
              <a:rPr lang="id-ID" dirty="0" smtClean="0"/>
              <a:t>• Orang Amerika Latin rata-rata terlambat 20 menit untuk janji bisnis.</a:t>
            </a:r>
          </a:p>
          <a:p>
            <a:pPr marL="177800" indent="-177800">
              <a:buNone/>
            </a:pPr>
            <a:r>
              <a:rPr lang="id-ID" dirty="0" smtClean="0"/>
              <a:t>• Kontak mata langsung tidak sopan di Jepang.</a:t>
            </a:r>
          </a:p>
          <a:p>
            <a:pPr marL="177800" indent="-177800">
              <a:buNone/>
            </a:pPr>
            <a:r>
              <a:rPr lang="id-ID" dirty="0" smtClean="0"/>
              <a:t>• Jangan menyilangkan kaki Anda di negara-negara Arab atau banyak negara Asia - tidak sopan untuk menunjukkan telapak sepatu Anda.</a:t>
            </a:r>
          </a:p>
          <a:p>
            <a:pPr marL="177800" indent="-177800">
              <a:buNone/>
            </a:pPr>
            <a:r>
              <a:rPr lang="id-ID" dirty="0" smtClean="0"/>
              <a:t>• Di Brasil, menyentuh ibu jari dan jari telunjuk — tanda “oke” Amerika — sama dengan membesarkan jari tengahmu.</a:t>
            </a:r>
          </a:p>
          <a:p>
            <a:pPr marL="177800" indent="-177800">
              <a:buNone/>
            </a:pPr>
            <a:r>
              <a:rPr lang="id-ID" dirty="0" smtClean="0"/>
              <a:t>• Mengangguk atau melemparkan kepala Anda ke selatan Italia, Malta, Yunani, dan Tunisia berarti “Tidak.” Dalam</a:t>
            </a:r>
          </a:p>
          <a:p>
            <a:pPr marL="177800" indent="-177800">
              <a:buNone/>
            </a:pPr>
            <a:r>
              <a:rPr lang="id-ID" dirty="0" smtClean="0"/>
              <a:t>India, gerak tubuh ini berarti "Ya."</a:t>
            </a:r>
          </a:p>
          <a:p>
            <a:pPr marL="177800" indent="-177800">
              <a:buNone/>
            </a:pPr>
            <a:r>
              <a:rPr lang="id-ID" dirty="0" smtClean="0"/>
              <a:t>• Gertakan jari-jari Anda secara vulgar di Prancis dan Belgia.</a:t>
            </a:r>
          </a:p>
          <a:p>
            <a:pPr marL="177800" indent="-177800">
              <a:buNone/>
            </a:pPr>
            <a:r>
              <a:rPr lang="id-ID" dirty="0" smtClean="0"/>
              <a:t>• Melipat tangan Anda di dada Anda adalah tanda gangguan di Finlandia.</a:t>
            </a:r>
          </a:p>
          <a:p>
            <a:pPr marL="177800" indent="-177800">
              <a:buNone/>
            </a:pPr>
            <a:r>
              <a:rPr lang="id-ID" dirty="0" smtClean="0"/>
              <a:t>• Di Cina, tinggalkan beberapa makanan di atas piring Anda untuk menunjukkan bahwa tuan rumah Anda begitu murah hati sehingga Anda tidak bisa selesai.</a:t>
            </a:r>
          </a:p>
          <a:p>
            <a:pPr marL="177800" indent="-177800">
              <a:buNone/>
            </a:pPr>
            <a:r>
              <a:rPr lang="id-ID" dirty="0" smtClean="0"/>
              <a:t>• Jangan makan dengan tangan kiri saat makan dengan klien dari Malaysia atau India.</a:t>
            </a:r>
          </a:p>
          <a:p>
            <a:pPr marL="177800" indent="-177800">
              <a:buNone/>
            </a:pPr>
            <a:r>
              <a:rPr lang="id-ID" dirty="0" smtClean="0"/>
              <a:t>• Satu bentuk komunikasi berfungsi sama di seluruh dunia. Itu adalah senyumannya — jadi ambillah itu di mana saja kamu pergi.</a:t>
            </a:r>
            <a:endParaRPr lang="id-ID" dirty="0"/>
          </a:p>
        </p:txBody>
      </p:sp>
    </p:spTree>
    <p:extLst>
      <p:ext uri="{BB962C8B-B14F-4D97-AF65-F5344CB8AC3E}">
        <p14:creationId xmlns:p14="http://schemas.microsoft.com/office/powerpoint/2010/main" val="1026986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perbedaan budaya yang penting antara manajer AS dan manajer luar AS</a:t>
            </a:r>
            <a:endParaRPr lang="id-ID" dirty="0"/>
          </a:p>
        </p:txBody>
      </p:sp>
      <p:sp>
        <p:nvSpPr>
          <p:cNvPr id="3" name="Content Placeholder 2"/>
          <p:cNvSpPr>
            <a:spLocks noGrp="1"/>
          </p:cNvSpPr>
          <p:nvPr>
            <p:ph idx="1"/>
          </p:nvPr>
        </p:nvSpPr>
        <p:spPr/>
        <p:txBody>
          <a:bodyPr>
            <a:normAutofit fontScale="62500" lnSpcReduction="20000"/>
          </a:bodyPr>
          <a:lstStyle/>
          <a:p>
            <a:pPr marL="266700" indent="-266700">
              <a:buNone/>
            </a:pPr>
            <a:r>
              <a:rPr lang="id-ID" dirty="0" smtClean="0"/>
              <a:t>1. Orang Amerika menempatkan prioritas yang sangat tinggi tepat waktu, melihat waktu sebagai aset. Banyak orang luar AS menempatkan nilai lebih pada hubungan. Perbedaan ini menghasilkan manajer luar AS sering melihat manajer AS sebagai "lebih tertarik dalam bisnis daripada orang."</a:t>
            </a:r>
          </a:p>
          <a:p>
            <a:pPr marL="266700" indent="-266700">
              <a:buNone/>
            </a:pPr>
            <a:r>
              <a:rPr lang="id-ID" dirty="0" smtClean="0"/>
              <a:t>2. Sentuhan pribadi dan norma jarak berbeda di seluruh dunia. Orang Amerika umumnya berdiri sekitar tiga kaki dari satu sama lain ketika melakukan percakapan bisnis, tetapi Arab dan Orang Afrika berdiri sekitar satu kaki terpisah. Menyentuh orang lain dengan tangan kiri dalam bisnis transaksi adalah hal yang tabu di beberapa negara.</a:t>
            </a:r>
          </a:p>
          <a:p>
            <a:pPr marL="266700" indent="-266700">
              <a:buNone/>
            </a:pPr>
            <a:r>
              <a:rPr lang="id-ID" dirty="0" smtClean="0"/>
              <a:t>3. Peran dan hubungan keluarga bervariasi di berbagai negara. Misalnya, laki-laki dihargai lebih dari wanita dalam beberapa budaya, dan tekanan teman sebaya, situasi kerja, dan interaksi bisnis memperkuat fenomena ini.</a:t>
            </a:r>
          </a:p>
          <a:p>
            <a:pPr marL="266700" indent="-266700">
              <a:buNone/>
            </a:pPr>
            <a:r>
              <a:rPr lang="id-ID" dirty="0" smtClean="0"/>
              <a:t>4. Bisnis dan kehidupan sehari-hari di beberapa masyarakat diatur oleh faktor agama. Waktu sholat, hari libur, acara sehari-hari, dan larangan diet, misalnya, harus dihormati oleh para manajer tidak akrab dengan praktik-praktik ini di beberapa negara.</a:t>
            </a:r>
          </a:p>
          <a:p>
            <a:pPr marL="266700" indent="-266700">
              <a:buNone/>
            </a:pPr>
            <a:r>
              <a:rPr lang="id-ID" dirty="0" smtClean="0"/>
              <a:t>5. Waktu yang dihabiskan bersama keluarga dan kualitas hubungan lebih penting dalam beberapa budaya dari pencapaian pribadi dan prestasi yang diemban oleh manajer tradisional AS.</a:t>
            </a:r>
          </a:p>
          <a:p>
            <a:pPr marL="266700" indent="-266700">
              <a:buNone/>
            </a:pPr>
            <a:r>
              <a:rPr lang="id-ID" dirty="0" smtClean="0"/>
              <a:t>6. Banyak budaya di seluruh dunia menghargai kesopanan, semangat tim, kolektivitas, dan kesabaran lebih dari daya saing dan individualisme, yang sangat penting di Amerika Serikat.</a:t>
            </a:r>
            <a:endParaRPr lang="id-ID" dirty="0"/>
          </a:p>
        </p:txBody>
      </p:sp>
    </p:spTree>
    <p:extLst>
      <p:ext uri="{BB962C8B-B14F-4D97-AF65-F5344CB8AC3E}">
        <p14:creationId xmlns:p14="http://schemas.microsoft.com/office/powerpoint/2010/main" val="308283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34975"/>
          </a:xfrm>
        </p:spPr>
        <p:txBody>
          <a:bodyPr>
            <a:normAutofit fontScale="90000"/>
          </a:bodyPr>
          <a:lstStyle/>
          <a:p>
            <a:endParaRPr lang="id-ID"/>
          </a:p>
        </p:txBody>
      </p:sp>
      <p:sp>
        <p:nvSpPr>
          <p:cNvPr id="3" name="Content Placeholder 2"/>
          <p:cNvSpPr>
            <a:spLocks noGrp="1"/>
          </p:cNvSpPr>
          <p:nvPr>
            <p:ph idx="1"/>
          </p:nvPr>
        </p:nvSpPr>
        <p:spPr>
          <a:xfrm>
            <a:off x="838200" y="977900"/>
            <a:ext cx="10515600" cy="5199063"/>
          </a:xfrm>
        </p:spPr>
        <p:txBody>
          <a:bodyPr>
            <a:normAutofit fontScale="85000" lnSpcReduction="20000"/>
          </a:bodyPr>
          <a:lstStyle/>
          <a:p>
            <a:pPr marL="266700" indent="-266700">
              <a:buNone/>
            </a:pPr>
            <a:r>
              <a:rPr lang="id-ID" dirty="0" smtClean="0"/>
              <a:t>7. Ketepatan waktu adalah sifat pribadi yang dihargai ketika melakukan bisnis di Amerika Serikat, tetapi itu tidak dihormati di banyak masyarakat dunia.</a:t>
            </a:r>
          </a:p>
          <a:p>
            <a:pPr marL="266700" indent="-266700">
              <a:buNone/>
            </a:pPr>
            <a:r>
              <a:rPr lang="id-ID" dirty="0" smtClean="0"/>
              <a:t>8. Kebiasaan makan juga berbeda secara dramatis lintas budaya. Misalnya, bersendawa diterima di beberapa negara sebagai bukti kepuasan dengan makanan yang telah disiapkan. </a:t>
            </a:r>
            <a:r>
              <a:rPr lang="id-ID" dirty="0"/>
              <a:t>B</a:t>
            </a:r>
            <a:r>
              <a:rPr lang="id-ID" dirty="0" smtClean="0"/>
              <a:t>udaya Cina menganggap itu sopan santun untuk mencicipi sebagian dari setiap makanan yang disajikan.</a:t>
            </a:r>
          </a:p>
          <a:p>
            <a:pPr marL="266700" indent="-266700">
              <a:buNone/>
            </a:pPr>
            <a:r>
              <a:rPr lang="id-ID" dirty="0" smtClean="0"/>
              <a:t>9. Untuk mencegah kesalahan sosial ketika bertemu dengan manajer dari negara lain, seseorang harus belajar dan menghormati aturan etiket orang lain. Duduk di kursi toilet dianggap tidak bersih sebagian besar negara, tetapi tidak di Amerika Serikat. Meninggalkan makanan atau minuman setelah makan dianggap tidak sopan di beberapa negara, tetapi tidak di Cina. Membungkuk bukan berjabat tangan adalah hal yang biasa di banyak negara. Beberapa budaya memandang orang Amerika tidak bersih untuk mencari toilet dan fasilitas mandi di area yang sama, sedangkan orang Amerika memandang orang dari beberapa budaya sebagai tidak bersih karena tidak mandi atau mandi setiap hari.</a:t>
            </a:r>
          </a:p>
          <a:p>
            <a:pPr marL="266700" indent="-266700">
              <a:buNone/>
            </a:pPr>
            <a:r>
              <a:rPr lang="id-ID" dirty="0" smtClean="0"/>
              <a:t>10. Orang Amerika sering berbisnis dengan individu yang tidak mereka kenal, tidak seperti pebisnis di Indonesia banyak budaya lain. Di Meksiko dan Jepang, misalnya, hubungan yang akrab sering terjadi wajib sebelum melakukan bisnis.</a:t>
            </a:r>
            <a:endParaRPr lang="id-ID" dirty="0"/>
          </a:p>
        </p:txBody>
      </p:sp>
    </p:spTree>
    <p:extLst>
      <p:ext uri="{BB962C8B-B14F-4D97-AF65-F5344CB8AC3E}">
        <p14:creationId xmlns:p14="http://schemas.microsoft.com/office/powerpoint/2010/main" val="1026568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5700" y="254000"/>
            <a:ext cx="2146300" cy="460375"/>
          </a:xfrm>
        </p:spPr>
        <p:txBody>
          <a:bodyPr>
            <a:normAutofit fontScale="90000"/>
          </a:bodyPr>
          <a:lstStyle/>
          <a:p>
            <a:r>
              <a:rPr lang="id-ID" dirty="0" smtClean="0"/>
              <a:t>RPS 2018</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0794240"/>
              </p:ext>
            </p:extLst>
          </p:nvPr>
        </p:nvGraphicFramePr>
        <p:xfrm>
          <a:off x="838200" y="63500"/>
          <a:ext cx="8218170" cy="2347976"/>
        </p:xfrm>
        <a:graphic>
          <a:graphicData uri="http://schemas.openxmlformats.org/drawingml/2006/table">
            <a:tbl>
              <a:tblPr firstRow="1" firstCol="1" bandRow="1">
                <a:tableStyleId>{5C22544A-7EE6-4342-B048-85BDC9FD1C3A}</a:tableStyleId>
              </a:tblPr>
              <a:tblGrid>
                <a:gridCol w="3443556"/>
                <a:gridCol w="4774614"/>
              </a:tblGrid>
              <a:tr h="0">
                <a:tc>
                  <a:txBody>
                    <a:bodyPr/>
                    <a:lstStyle/>
                    <a:p>
                      <a:pPr>
                        <a:lnSpc>
                          <a:spcPct val="107000"/>
                        </a:lnSpc>
                        <a:spcAft>
                          <a:spcPts val="0"/>
                        </a:spcAft>
                      </a:pPr>
                      <a:r>
                        <a:rPr lang="id-ID" sz="1800" dirty="0">
                          <a:effectLst/>
                        </a:rPr>
                        <a:t>Memahami Isu-isu Internasional/ Global. </a:t>
                      </a:r>
                      <a:endParaRPr lang="id-ID" sz="1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342900" lvl="0" indent="-342900">
                        <a:lnSpc>
                          <a:spcPct val="107000"/>
                        </a:lnSpc>
                        <a:spcAft>
                          <a:spcPts val="0"/>
                        </a:spcAft>
                        <a:buFont typeface="+mj-lt"/>
                        <a:buAutoNum type="arabicPeriod"/>
                      </a:pPr>
                      <a:r>
                        <a:rPr lang="id-ID" sz="1800" dirty="0">
                          <a:effectLst/>
                        </a:rPr>
                        <a:t>Organisasi Multinasional</a:t>
                      </a:r>
                    </a:p>
                    <a:p>
                      <a:pPr marL="342900" lvl="0" indent="-342900">
                        <a:lnSpc>
                          <a:spcPct val="107000"/>
                        </a:lnSpc>
                        <a:spcAft>
                          <a:spcPts val="0"/>
                        </a:spcAft>
                        <a:buFont typeface="+mj-lt"/>
                        <a:buAutoNum type="arabicPeriod"/>
                      </a:pPr>
                      <a:r>
                        <a:rPr lang="id-ID" sz="1800" dirty="0">
                          <a:effectLst/>
                        </a:rPr>
                        <a:t>Kelebihan dan Kelemahan Operasi Internasional.</a:t>
                      </a:r>
                    </a:p>
                    <a:p>
                      <a:pPr marL="342900" lvl="0" indent="-342900">
                        <a:lnSpc>
                          <a:spcPct val="107000"/>
                        </a:lnSpc>
                        <a:spcAft>
                          <a:spcPts val="0"/>
                        </a:spcAft>
                        <a:buFont typeface="+mj-lt"/>
                        <a:buAutoNum type="arabicPeriod"/>
                      </a:pPr>
                      <a:r>
                        <a:rPr lang="id-ID" sz="1800" dirty="0">
                          <a:effectLst/>
                        </a:rPr>
                        <a:t>Tantangan Global.</a:t>
                      </a:r>
                    </a:p>
                    <a:p>
                      <a:pPr marL="342900" lvl="0" indent="-342900">
                        <a:lnSpc>
                          <a:spcPct val="107000"/>
                        </a:lnSpc>
                        <a:spcAft>
                          <a:spcPts val="0"/>
                        </a:spcAft>
                        <a:buFont typeface="+mj-lt"/>
                        <a:buAutoNum type="arabicPeriod"/>
                      </a:pPr>
                      <a:r>
                        <a:rPr lang="id-ID" sz="1800" dirty="0">
                          <a:effectLst/>
                        </a:rPr>
                        <a:t>Tarif Pajak Perusahaan Global.</a:t>
                      </a:r>
                    </a:p>
                    <a:p>
                      <a:pPr marL="342900" lvl="0" indent="-342900">
                        <a:lnSpc>
                          <a:spcPct val="107000"/>
                        </a:lnSpc>
                        <a:spcAft>
                          <a:spcPts val="0"/>
                        </a:spcAft>
                        <a:buFont typeface="+mj-lt"/>
                        <a:buAutoNum type="arabicPeriod"/>
                      </a:pPr>
                      <a:r>
                        <a:rPr lang="id-ID" sz="1800" dirty="0">
                          <a:effectLst/>
                        </a:rPr>
                        <a:t>Budaya Bisnis Amerika Vs </a:t>
                      </a:r>
                      <a:r>
                        <a:rPr lang="id-ID" sz="1800" dirty="0" smtClean="0">
                          <a:effectLst/>
                        </a:rPr>
                        <a:t>luar AS.</a:t>
                      </a:r>
                      <a:endParaRPr lang="id-ID" sz="1800" dirty="0">
                        <a:effectLst/>
                      </a:endParaRPr>
                    </a:p>
                    <a:p>
                      <a:pPr marL="342900" lvl="0" indent="-342900">
                        <a:lnSpc>
                          <a:spcPct val="107000"/>
                        </a:lnSpc>
                        <a:spcAft>
                          <a:spcPts val="0"/>
                        </a:spcAft>
                        <a:buFont typeface="+mj-lt"/>
                        <a:buAutoNum type="arabicPeriod"/>
                      </a:pPr>
                      <a:r>
                        <a:rPr lang="id-ID" sz="1800" dirty="0">
                          <a:effectLst/>
                        </a:rPr>
                        <a:t>Perbedaan Komunikasi Antar Negara.</a:t>
                      </a:r>
                    </a:p>
                    <a:p>
                      <a:pPr marL="342900" lvl="0" indent="-342900">
                        <a:lnSpc>
                          <a:spcPct val="107000"/>
                        </a:lnSpc>
                        <a:spcAft>
                          <a:spcPts val="0"/>
                        </a:spcAft>
                        <a:buFont typeface="+mj-lt"/>
                        <a:buAutoNum type="arabicPeriod"/>
                      </a:pPr>
                      <a:r>
                        <a:rPr lang="id-ID" sz="1800" dirty="0">
                          <a:effectLst/>
                        </a:rPr>
                        <a:t>Perbedaan Iklim Bisnis Antar Negara/Benua.</a:t>
                      </a:r>
                      <a:endParaRPr lang="id-ID" sz="1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04510859"/>
              </p:ext>
            </p:extLst>
          </p:nvPr>
        </p:nvGraphicFramePr>
        <p:xfrm>
          <a:off x="838200" y="2449576"/>
          <a:ext cx="8218170" cy="3641281"/>
        </p:xfrm>
        <a:graphic>
          <a:graphicData uri="http://schemas.openxmlformats.org/drawingml/2006/table">
            <a:tbl>
              <a:tblPr firstRow="1" firstCol="1" bandRow="1">
                <a:tableStyleId>{5C22544A-7EE6-4342-B048-85BDC9FD1C3A}</a:tableStyleId>
              </a:tblPr>
              <a:tblGrid>
                <a:gridCol w="3443556"/>
                <a:gridCol w="4774614"/>
              </a:tblGrid>
              <a:tr h="0">
                <a:tc>
                  <a:txBody>
                    <a:bodyPr/>
                    <a:lstStyle/>
                    <a:p>
                      <a:pPr>
                        <a:lnSpc>
                          <a:spcPct val="107000"/>
                        </a:lnSpc>
                        <a:spcAft>
                          <a:spcPts val="0"/>
                        </a:spcAft>
                      </a:pPr>
                      <a:r>
                        <a:rPr lang="id-ID" sz="1600" dirty="0">
                          <a:effectLst/>
                        </a:rPr>
                        <a:t>Memahami Formulasi Strategi.</a:t>
                      </a:r>
                    </a:p>
                    <a:p>
                      <a:pPr marL="342900" lvl="0" indent="-342900">
                        <a:lnSpc>
                          <a:spcPct val="107000"/>
                        </a:lnSpc>
                        <a:spcAft>
                          <a:spcPts val="0"/>
                        </a:spcAft>
                        <a:buFont typeface="+mj-lt"/>
                        <a:buAutoNum type="arabicPeriod"/>
                      </a:pPr>
                      <a:r>
                        <a:rPr lang="id-ID" sz="1600" dirty="0">
                          <a:effectLst/>
                        </a:rPr>
                        <a:t>Mengidentifikasi Visi dan Misi.</a:t>
                      </a:r>
                    </a:p>
                    <a:p>
                      <a:pPr marL="342900" lvl="0" indent="-342900">
                        <a:lnSpc>
                          <a:spcPct val="107000"/>
                        </a:lnSpc>
                        <a:spcAft>
                          <a:spcPts val="0"/>
                        </a:spcAft>
                        <a:buFont typeface="+mj-lt"/>
                        <a:buAutoNum type="arabicPeriod"/>
                      </a:pPr>
                      <a:r>
                        <a:rPr lang="id-ID" sz="1600" dirty="0">
                          <a:effectLst/>
                        </a:rPr>
                        <a:t>Mengidentifikasi Lingkungan Bisnis.</a:t>
                      </a:r>
                    </a:p>
                    <a:p>
                      <a:pPr>
                        <a:lnSpc>
                          <a:spcPct val="107000"/>
                        </a:lnSpc>
                        <a:spcAft>
                          <a:spcPts val="0"/>
                        </a:spcAft>
                      </a:pPr>
                      <a:r>
                        <a:rPr lang="id-ID" sz="1600" dirty="0">
                          <a:effectLst/>
                        </a:rPr>
                        <a:t> </a:t>
                      </a:r>
                      <a:endParaRPr lang="id-ID"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Aft>
                          <a:spcPts val="0"/>
                        </a:spcAft>
                      </a:pPr>
                      <a:r>
                        <a:rPr lang="id-ID" sz="1600" dirty="0">
                          <a:effectLst/>
                        </a:rPr>
                        <a:t>Formulasi Strategi.</a:t>
                      </a:r>
                    </a:p>
                    <a:p>
                      <a:pPr marL="342900" lvl="0" indent="-342900">
                        <a:lnSpc>
                          <a:spcPct val="107000"/>
                        </a:lnSpc>
                        <a:spcAft>
                          <a:spcPts val="0"/>
                        </a:spcAft>
                        <a:buFont typeface="+mj-lt"/>
                        <a:buAutoNum type="arabicPeriod"/>
                      </a:pPr>
                      <a:r>
                        <a:rPr lang="id-ID" sz="1600" dirty="0">
                          <a:effectLst/>
                        </a:rPr>
                        <a:t>Visi dan Misi Perusahaan.</a:t>
                      </a:r>
                    </a:p>
                    <a:p>
                      <a:pPr marL="800100" lvl="1" indent="-342900">
                        <a:lnSpc>
                          <a:spcPct val="107000"/>
                        </a:lnSpc>
                        <a:spcAft>
                          <a:spcPts val="0"/>
                        </a:spcAft>
                        <a:buFont typeface="+mj-lt"/>
                        <a:buAutoNum type="alphaLcPeriod"/>
                      </a:pPr>
                      <a:r>
                        <a:rPr lang="id-ID" sz="1600" dirty="0">
                          <a:effectLst/>
                        </a:rPr>
                        <a:t>Visi</a:t>
                      </a:r>
                    </a:p>
                    <a:p>
                      <a:pPr marL="800100" lvl="1" indent="-342900">
                        <a:lnSpc>
                          <a:spcPct val="107000"/>
                        </a:lnSpc>
                        <a:spcAft>
                          <a:spcPts val="0"/>
                        </a:spcAft>
                        <a:buFont typeface="+mj-lt"/>
                        <a:buAutoNum type="alphaLcPeriod"/>
                      </a:pPr>
                      <a:r>
                        <a:rPr lang="id-ID" sz="1600" dirty="0">
                          <a:effectLst/>
                        </a:rPr>
                        <a:t>Misi</a:t>
                      </a:r>
                    </a:p>
                    <a:p>
                      <a:pPr marL="800100" lvl="1" indent="-342900">
                        <a:lnSpc>
                          <a:spcPct val="107000"/>
                        </a:lnSpc>
                        <a:spcAft>
                          <a:spcPts val="0"/>
                        </a:spcAft>
                        <a:buFont typeface="+mj-lt"/>
                        <a:buAutoNum type="alphaLcPeriod"/>
                      </a:pPr>
                      <a:r>
                        <a:rPr lang="id-ID" sz="1600" dirty="0">
                          <a:effectLst/>
                        </a:rPr>
                        <a:t>Pentingnya Visi dan Misi.</a:t>
                      </a:r>
                    </a:p>
                    <a:p>
                      <a:pPr marL="800100" lvl="1" indent="-342900">
                        <a:lnSpc>
                          <a:spcPct val="107000"/>
                        </a:lnSpc>
                        <a:spcAft>
                          <a:spcPts val="0"/>
                        </a:spcAft>
                        <a:buFont typeface="+mj-lt"/>
                        <a:buAutoNum type="alphaLcPeriod"/>
                      </a:pPr>
                      <a:r>
                        <a:rPr lang="id-ID" sz="1600" dirty="0">
                          <a:effectLst/>
                        </a:rPr>
                        <a:t>Karakteristik Misi.</a:t>
                      </a:r>
                    </a:p>
                    <a:p>
                      <a:pPr marL="800100" lvl="1" indent="-342900">
                        <a:lnSpc>
                          <a:spcPct val="107000"/>
                        </a:lnSpc>
                        <a:spcAft>
                          <a:spcPts val="0"/>
                        </a:spcAft>
                        <a:buFont typeface="+mj-lt"/>
                        <a:buAutoNum type="alphaLcPeriod"/>
                      </a:pPr>
                      <a:r>
                        <a:rPr lang="id-ID" sz="1600" dirty="0">
                          <a:effectLst/>
                        </a:rPr>
                        <a:t>Penulisan dan Evaluasi Misi,</a:t>
                      </a:r>
                    </a:p>
                    <a:p>
                      <a:pPr marL="342900" lvl="0" indent="-342900">
                        <a:lnSpc>
                          <a:spcPct val="107000"/>
                        </a:lnSpc>
                        <a:spcAft>
                          <a:spcPts val="0"/>
                        </a:spcAft>
                        <a:buFont typeface="+mj-lt"/>
                        <a:buAutoNum type="arabicPeriod"/>
                      </a:pPr>
                      <a:r>
                        <a:rPr lang="id-ID" sz="1600" dirty="0">
                          <a:effectLst/>
                        </a:rPr>
                        <a:t>Audit Lingkungan Eksternal</a:t>
                      </a:r>
                    </a:p>
                    <a:p>
                      <a:pPr marL="800100" lvl="1" indent="-342900">
                        <a:lnSpc>
                          <a:spcPct val="107000"/>
                        </a:lnSpc>
                        <a:spcAft>
                          <a:spcPts val="0"/>
                        </a:spcAft>
                        <a:buFont typeface="+mj-lt"/>
                        <a:buAutoNum type="alphaLcPeriod"/>
                      </a:pPr>
                      <a:r>
                        <a:rPr lang="id-ID" sz="1600" dirty="0">
                          <a:effectLst/>
                        </a:rPr>
                        <a:t>Karakteristik Lingkungan Eksternal.</a:t>
                      </a:r>
                    </a:p>
                    <a:p>
                      <a:pPr marL="800100" lvl="1" indent="-342900">
                        <a:lnSpc>
                          <a:spcPct val="107000"/>
                        </a:lnSpc>
                        <a:spcAft>
                          <a:spcPts val="0"/>
                        </a:spcAft>
                        <a:buFont typeface="+mj-lt"/>
                        <a:buAutoNum type="alphaLcPeriod"/>
                      </a:pPr>
                      <a:r>
                        <a:rPr lang="id-ID" sz="1600" dirty="0">
                          <a:effectLst/>
                        </a:rPr>
                        <a:t>Sudut pandang Industrial Organization (I/O).</a:t>
                      </a:r>
                    </a:p>
                    <a:p>
                      <a:pPr marL="800100" lvl="1" indent="-342900">
                        <a:lnSpc>
                          <a:spcPct val="107000"/>
                        </a:lnSpc>
                        <a:spcAft>
                          <a:spcPts val="0"/>
                        </a:spcAft>
                        <a:buFont typeface="+mj-lt"/>
                        <a:buAutoNum type="alphaLcPeriod"/>
                      </a:pPr>
                      <a:r>
                        <a:rPr lang="id-ID" sz="1600" dirty="0">
                          <a:effectLst/>
                        </a:rPr>
                        <a:t>Faktor Ekonomi.</a:t>
                      </a:r>
                    </a:p>
                    <a:p>
                      <a:pPr marL="800100" lvl="1" indent="-342900">
                        <a:lnSpc>
                          <a:spcPct val="107000"/>
                        </a:lnSpc>
                        <a:spcAft>
                          <a:spcPts val="0"/>
                        </a:spcAft>
                        <a:buFont typeface="+mj-lt"/>
                        <a:buAutoNum type="alphaLcPeriod"/>
                      </a:pPr>
                      <a:r>
                        <a:rPr lang="id-ID" sz="1600" dirty="0">
                          <a:effectLst/>
                        </a:rPr>
                        <a:t>Faktor Sosial, Budaya, Demografi dan Alam.</a:t>
                      </a:r>
                    </a:p>
                    <a:p>
                      <a:pPr marL="800100" lvl="1" indent="-342900">
                        <a:lnSpc>
                          <a:spcPct val="107000"/>
                        </a:lnSpc>
                        <a:spcAft>
                          <a:spcPts val="0"/>
                        </a:spcAft>
                        <a:buFont typeface="+mj-lt"/>
                        <a:buAutoNum type="alphaLcPeriod"/>
                      </a:pPr>
                      <a:r>
                        <a:rPr lang="id-ID" sz="1600" dirty="0">
                          <a:effectLst/>
                        </a:rPr>
                        <a:t>Faktor Politik, Pemerintah, dan Regulasi.</a:t>
                      </a:r>
                    </a:p>
                    <a:p>
                      <a:pPr marL="800100" lvl="1" indent="-342900">
                        <a:lnSpc>
                          <a:spcPct val="107000"/>
                        </a:lnSpc>
                        <a:spcAft>
                          <a:spcPts val="0"/>
                        </a:spcAft>
                        <a:buFont typeface="+mj-lt"/>
                        <a:buAutoNum type="alphaLcPeriod"/>
                      </a:pPr>
                      <a:r>
                        <a:rPr lang="id-ID" sz="1600" dirty="0">
                          <a:effectLst/>
                        </a:rPr>
                        <a:t>Faktor Teknologi.</a:t>
                      </a:r>
                      <a:endParaRPr lang="id-ID"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890512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Perusahaan memiliki banyak alasan untuk merumuskan dan menerapkan strategi; memulai, melanjutkan, atau memperluas keterlibatan dalam operasi bisnis lintas batas negara. </a:t>
            </a:r>
          </a:p>
          <a:p>
            <a:r>
              <a:rPr lang="id-ID" dirty="0" smtClean="0"/>
              <a:t>Keuntungan terbesar adalah bahwa perusahaan dapat memperoleh pelanggan baru untuk produk dan layanan mereka, dengan demikian meningkatkan pendapatan. Pada umumnya pertumbuhan pendapatan dan laba adalah tujuan organisasi dan sering menjadi harapan pemegang saham karena ini merupakan ukuran keberhasilan organisasi.</a:t>
            </a:r>
          </a:p>
        </p:txBody>
      </p:sp>
    </p:spTree>
    <p:extLst>
      <p:ext uri="{BB962C8B-B14F-4D97-AF65-F5344CB8AC3E}">
        <p14:creationId xmlns:p14="http://schemas.microsoft.com/office/powerpoint/2010/main" val="3749835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normAutofit/>
          </a:bodyPr>
          <a:lstStyle/>
          <a:p>
            <a:r>
              <a:rPr lang="id-ID" dirty="0" smtClean="0"/>
              <a:t>Keuntungan operasi internasional</a:t>
            </a:r>
            <a:endParaRPr lang="id-ID" dirty="0"/>
          </a:p>
        </p:txBody>
      </p:sp>
      <p:sp>
        <p:nvSpPr>
          <p:cNvPr id="3" name="Content Placeholder 2"/>
          <p:cNvSpPr>
            <a:spLocks noGrp="1"/>
          </p:cNvSpPr>
          <p:nvPr>
            <p:ph idx="1"/>
          </p:nvPr>
        </p:nvSpPr>
        <p:spPr>
          <a:xfrm>
            <a:off x="838200" y="1219200"/>
            <a:ext cx="10515600" cy="5511800"/>
          </a:xfrm>
        </p:spPr>
        <p:txBody>
          <a:bodyPr>
            <a:normAutofit/>
          </a:bodyPr>
          <a:lstStyle/>
          <a:p>
            <a:pPr marL="266700" indent="-266700">
              <a:buNone/>
            </a:pPr>
            <a:r>
              <a:rPr lang="id-ID" dirty="0" smtClean="0"/>
              <a:t>1. Perusahaan dapat memperoleh pelanggan baru untuk produk mereka.</a:t>
            </a:r>
          </a:p>
          <a:p>
            <a:pPr marL="266700" indent="-266700">
              <a:buNone/>
            </a:pPr>
            <a:r>
              <a:rPr lang="id-ID" dirty="0" smtClean="0"/>
              <a:t>2. Operasi luar negeri dapat menyerap kelebihan kapasitas, mengurangi biaya unit, dan menyebarkan risiko ekonomi ke sejumlah pasar yang lebih luas.</a:t>
            </a:r>
          </a:p>
          <a:p>
            <a:pPr marL="266700" indent="-266700">
              <a:buNone/>
            </a:pPr>
            <a:r>
              <a:rPr lang="id-ID" dirty="0" smtClean="0"/>
              <a:t>3. Operasi luar negeri dapat memungkinkan perusahaan untuk membangun fasilitas produksi berbiaya rendah di lokasi yang dekat dengan bahan baku atau tenaga kerja murah.</a:t>
            </a:r>
          </a:p>
          <a:p>
            <a:pPr marL="266700" indent="-266700">
              <a:buNone/>
            </a:pPr>
            <a:r>
              <a:rPr lang="id-ID" dirty="0" smtClean="0"/>
              <a:t>4. Pesaing di pasar luar negeri mungkin tidak ada, atau persaingan mungkin kurang intens daripada di pasar domestik.</a:t>
            </a:r>
          </a:p>
        </p:txBody>
      </p:sp>
    </p:spTree>
    <p:extLst>
      <p:ext uri="{BB962C8B-B14F-4D97-AF65-F5344CB8AC3E}">
        <p14:creationId xmlns:p14="http://schemas.microsoft.com/office/powerpoint/2010/main" val="2225042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normAutofit/>
          </a:bodyPr>
          <a:lstStyle/>
          <a:p>
            <a:r>
              <a:rPr lang="id-ID" dirty="0" smtClean="0"/>
              <a:t>Keuntungan operasi internasional</a:t>
            </a:r>
            <a:endParaRPr lang="id-ID" dirty="0"/>
          </a:p>
        </p:txBody>
      </p:sp>
      <p:sp>
        <p:nvSpPr>
          <p:cNvPr id="3" name="Content Placeholder 2"/>
          <p:cNvSpPr>
            <a:spLocks noGrp="1"/>
          </p:cNvSpPr>
          <p:nvPr>
            <p:ph idx="1"/>
          </p:nvPr>
        </p:nvSpPr>
        <p:spPr>
          <a:xfrm>
            <a:off x="838200" y="1219200"/>
            <a:ext cx="10515600" cy="5511800"/>
          </a:xfrm>
        </p:spPr>
        <p:txBody>
          <a:bodyPr>
            <a:normAutofit/>
          </a:bodyPr>
          <a:lstStyle/>
          <a:p>
            <a:pPr marL="355600" indent="-355600">
              <a:buNone/>
            </a:pPr>
            <a:r>
              <a:rPr lang="id-ID" sz="2400" dirty="0" smtClean="0"/>
              <a:t>5. Operasi luar AS dapat mengakibatkan penurunan tarif, pajak yang lebih rendah, dan perlakuan politik yang menguntungkan.</a:t>
            </a:r>
          </a:p>
          <a:p>
            <a:pPr marL="266700" indent="-266700">
              <a:buNone/>
            </a:pPr>
            <a:r>
              <a:rPr lang="id-ID" sz="2400" dirty="0" smtClean="0"/>
              <a:t>6. Usaha patungan dapat memungkinkan perusahaan untuk mempelajari teknologi, budaya, dan praktik bisnis orang lain dan untuk membuat kontak dengan pelanggan potensial, pemasok, kreditur, dan distributor di negara-negara luar AS.</a:t>
            </a:r>
          </a:p>
          <a:p>
            <a:pPr marL="266700" indent="-266700">
              <a:buNone/>
            </a:pPr>
            <a:r>
              <a:rPr lang="id-ID" sz="2400" dirty="0" smtClean="0"/>
              <a:t>7. Skala ekonomi dapat dicapai dari operasi di pasar global, bukan hanya pasar domestik. Produksi skala besar dan efisiensi yang lebih baik memungkinkan volume penjualan yang lebih tinggi dan penawaran harga yang lebih rendah.</a:t>
            </a:r>
          </a:p>
          <a:p>
            <a:pPr marL="266700" indent="-266700">
              <a:buNone/>
            </a:pPr>
            <a:r>
              <a:rPr lang="id-ID" sz="2400" dirty="0" smtClean="0"/>
              <a:t>8. Kekuatan dan prestise perusahaan di pasar domestik dapat ditingkatkan secara signifikan jika perusahaan bersaing secara global. Gengsi yang ditingkatkan dapat diterjemahkan menjadi kekuatan negosiasi yang lebih baik di antara kreditor, pemasok, distributor, dan kelompok penting lainnya.</a:t>
            </a:r>
            <a:endParaRPr lang="id-ID" sz="2400" dirty="0"/>
          </a:p>
        </p:txBody>
      </p:sp>
    </p:spTree>
    <p:extLst>
      <p:ext uri="{BB962C8B-B14F-4D97-AF65-F5344CB8AC3E}">
        <p14:creationId xmlns:p14="http://schemas.microsoft.com/office/powerpoint/2010/main" val="258015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potensi kerugian bisnis lintas batas negara </a:t>
            </a:r>
            <a:endParaRPr lang="id-ID" dirty="0"/>
          </a:p>
        </p:txBody>
      </p:sp>
      <p:sp>
        <p:nvSpPr>
          <p:cNvPr id="3" name="Content Placeholder 2"/>
          <p:cNvSpPr>
            <a:spLocks noGrp="1"/>
          </p:cNvSpPr>
          <p:nvPr>
            <p:ph idx="1"/>
          </p:nvPr>
        </p:nvSpPr>
        <p:spPr/>
        <p:txBody>
          <a:bodyPr/>
          <a:lstStyle/>
          <a:p>
            <a:pPr marL="355600" indent="-355600">
              <a:buNone/>
            </a:pPr>
            <a:r>
              <a:rPr lang="id-ID" dirty="0" smtClean="0"/>
              <a:t>1. Operasi luar negeri dapat disita oleh faksi nasional.</a:t>
            </a:r>
          </a:p>
          <a:p>
            <a:pPr marL="355600" indent="-355600">
              <a:buNone/>
            </a:pPr>
            <a:r>
              <a:rPr lang="id-ID" dirty="0" smtClean="0"/>
              <a:t>2. Perusahaan menghadapi perbedaan, sosial, budaya, demografi, lingkungan, kekuatan politik, pemerintahan, hukum, teknologi, ekonomi, dan kompetitif ketika melakukan bisnis internasional. Kekuatan-kekuatan ini dapat membuat komunikasi sulit dalam perusahaan.</a:t>
            </a:r>
          </a:p>
          <a:p>
            <a:pPr marL="355600" indent="-355600">
              <a:buNone/>
            </a:pPr>
            <a:r>
              <a:rPr lang="id-ID" dirty="0" smtClean="0"/>
              <a:t>3. Kelemahan para pesaing di luar negeri sering dinilai berlebihan, dan kekuatan sering diremehkan. Menjaga informasi tentang jumlah dan sifat pesaing lebih sulit ketika melakukan bisnis internasional.</a:t>
            </a:r>
          </a:p>
          <a:p>
            <a:pPr marL="355600" indent="-355600">
              <a:buNone/>
            </a:pPr>
            <a:endParaRPr lang="id-ID" dirty="0"/>
          </a:p>
        </p:txBody>
      </p:sp>
    </p:spTree>
    <p:extLst>
      <p:ext uri="{BB962C8B-B14F-4D97-AF65-F5344CB8AC3E}">
        <p14:creationId xmlns:p14="http://schemas.microsoft.com/office/powerpoint/2010/main" val="1883934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potensi kerugian bisnis lintas batas negara </a:t>
            </a:r>
            <a:endParaRPr lang="id-ID" dirty="0"/>
          </a:p>
        </p:txBody>
      </p:sp>
      <p:sp>
        <p:nvSpPr>
          <p:cNvPr id="3" name="Content Placeholder 2"/>
          <p:cNvSpPr>
            <a:spLocks noGrp="1"/>
          </p:cNvSpPr>
          <p:nvPr>
            <p:ph idx="1"/>
          </p:nvPr>
        </p:nvSpPr>
        <p:spPr/>
        <p:txBody>
          <a:bodyPr>
            <a:normAutofit/>
          </a:bodyPr>
          <a:lstStyle/>
          <a:p>
            <a:pPr marL="355600" indent="-355600">
              <a:buNone/>
            </a:pPr>
            <a:r>
              <a:rPr lang="id-ID" dirty="0" smtClean="0"/>
              <a:t>4. Bahasa, budaya, dan sistem nilai berbeda di antara negara-negara, yang dapat menciptakan hambatan komunikasi dan masalah mengelola orang.</a:t>
            </a:r>
          </a:p>
          <a:p>
            <a:pPr marL="355600" indent="-355600">
              <a:buNone/>
            </a:pPr>
            <a:r>
              <a:rPr lang="id-ID" dirty="0" smtClean="0"/>
              <a:t>5. Memperoleh pemahaman tentang organisasi regional seperti Ekonomi Eropa Komunitas, Area Perdagangan Bebas Amerika Latin, Bank Internasional untuk Rekonstruksi dan Pengembangan, dan Korporasi Keuangan Internasional sulit, tetapi sering diperlukan dalam melakukan bisnis internasional.</a:t>
            </a:r>
          </a:p>
          <a:p>
            <a:pPr marL="355600" indent="-355600">
              <a:buNone/>
            </a:pPr>
            <a:r>
              <a:rPr lang="id-ID" dirty="0" smtClean="0"/>
              <a:t>6. Berurusan dengan dua atau lebih sistem moneter dapat mempersulit bisnis internasional operasi.</a:t>
            </a:r>
            <a:endParaRPr lang="id-ID" dirty="0"/>
          </a:p>
        </p:txBody>
      </p:sp>
    </p:spTree>
    <p:extLst>
      <p:ext uri="{BB962C8B-B14F-4D97-AF65-F5344CB8AC3E}">
        <p14:creationId xmlns:p14="http://schemas.microsoft.com/office/powerpoint/2010/main" val="1366755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Tantangan Global</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Hanya sedikit perusahaan yang mampu mengabaikan kehadiran kompetisi internasional. Perusahaan yang sepertinya terisolasi dan nyaman hari ini mungkin rentan besok; misalnya, bank luar AS belum bersaing atau beroperasi di sebagian besar Amerika Serikat, tetapi ini juga berubah. </a:t>
            </a:r>
          </a:p>
          <a:p>
            <a:r>
              <a:rPr lang="id-ID" dirty="0" smtClean="0"/>
              <a:t>Thomson Reuters setiap tahun menyusun daftar perusahaan paling inovatif di dunia, menggunakan metrik itu termasuk aktivitas paten, investasi R &amp; D, tingkat keberhasilan, globalisasi, dan pengaruh. </a:t>
            </a:r>
          </a:p>
          <a:p>
            <a:r>
              <a:rPr lang="id-ID" dirty="0" smtClean="0"/>
              <a:t>Untuk pertama kalinya, Jepang (39%) melampaui Amerika Serikat (36%) pada tahun 2014 sebagai yang paling banyak perusahaan inovatif di dunia. </a:t>
            </a:r>
          </a:p>
          <a:p>
            <a:r>
              <a:rPr lang="id-ID" dirty="0" smtClean="0"/>
              <a:t>Perusahaan-perusahaan AS teratas dalam daftar termasuk Apple, Lockheed Martin, Google, Microsoft, Intel, dan IBM, sedangkan beberapa perusahaan top Asia berada di top-100 daftar termasuk Samsung, Fujitsu, Hitachi, Canon, dan untuk pertama kalinya, sebuah perusahaan Cina, Huawei.</a:t>
            </a:r>
            <a:endParaRPr lang="id-ID" dirty="0"/>
          </a:p>
        </p:txBody>
      </p:sp>
    </p:spTree>
    <p:extLst>
      <p:ext uri="{BB962C8B-B14F-4D97-AF65-F5344CB8AC3E}">
        <p14:creationId xmlns:p14="http://schemas.microsoft.com/office/powerpoint/2010/main" val="2395174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ltLang="id-ID">
                <a:solidFill>
                  <a:srgbClr val="000000"/>
                </a:solidFill>
              </a:rPr>
              <a:t>4–</a:t>
            </a:r>
            <a:fld id="{182E5D4E-4D23-4EE5-B782-116092C80809}" type="slidenum">
              <a:rPr lang="en-US" altLang="id-ID">
                <a:solidFill>
                  <a:srgbClr val="000000"/>
                </a:solidFill>
              </a:rPr>
              <a:pPr/>
              <a:t>9</a:t>
            </a:fld>
            <a:endParaRPr lang="en-US" altLang="id-ID">
              <a:solidFill>
                <a:srgbClr val="000000"/>
              </a:solidFill>
            </a:endParaRPr>
          </a:p>
        </p:txBody>
      </p:sp>
      <p:sp>
        <p:nvSpPr>
          <p:cNvPr id="137220" name="Rectangle 4"/>
          <p:cNvSpPr>
            <a:spLocks noGrp="1" noChangeArrowheads="1"/>
          </p:cNvSpPr>
          <p:nvPr>
            <p:ph type="title"/>
          </p:nvPr>
        </p:nvSpPr>
        <p:spPr/>
        <p:txBody>
          <a:bodyPr/>
          <a:lstStyle/>
          <a:p>
            <a:r>
              <a:rPr lang="en-US" altLang="id-ID"/>
              <a:t>Different Types of International  Organizations</a:t>
            </a:r>
          </a:p>
        </p:txBody>
      </p:sp>
      <p:sp>
        <p:nvSpPr>
          <p:cNvPr id="137221" name="Rectangle 5"/>
          <p:cNvSpPr>
            <a:spLocks noGrp="1" noChangeArrowheads="1"/>
          </p:cNvSpPr>
          <p:nvPr>
            <p:ph type="body" idx="1"/>
          </p:nvPr>
        </p:nvSpPr>
        <p:spPr>
          <a:xfrm>
            <a:off x="2057400" y="1524000"/>
            <a:ext cx="8102600" cy="4572000"/>
          </a:xfrm>
        </p:spPr>
        <p:txBody>
          <a:bodyPr/>
          <a:lstStyle/>
          <a:p>
            <a:pPr>
              <a:spcBef>
                <a:spcPct val="40000"/>
              </a:spcBef>
            </a:pPr>
            <a:r>
              <a:rPr lang="en-US" altLang="id-ID" dirty="0"/>
              <a:t>Multinational Corporation (MNC)</a:t>
            </a:r>
          </a:p>
          <a:p>
            <a:pPr lvl="1">
              <a:spcBef>
                <a:spcPct val="40000"/>
              </a:spcBef>
            </a:pPr>
            <a:r>
              <a:rPr lang="en-US" altLang="id-ID" dirty="0"/>
              <a:t>Maintains operations in multiple countries.</a:t>
            </a:r>
          </a:p>
          <a:p>
            <a:pPr>
              <a:spcBef>
                <a:spcPct val="40000"/>
              </a:spcBef>
            </a:pPr>
            <a:r>
              <a:rPr lang="en-US" altLang="id-ID" dirty="0" err="1"/>
              <a:t>Multidomestic</a:t>
            </a:r>
            <a:r>
              <a:rPr lang="en-US" altLang="id-ID" dirty="0"/>
              <a:t> Corporation</a:t>
            </a:r>
          </a:p>
          <a:p>
            <a:pPr lvl="1">
              <a:spcBef>
                <a:spcPct val="40000"/>
              </a:spcBef>
            </a:pPr>
            <a:r>
              <a:rPr lang="en-US" altLang="id-ID" dirty="0"/>
              <a:t>Is an MNC that decentralizes management and other decisions to the local country.</a:t>
            </a:r>
          </a:p>
          <a:p>
            <a:pPr>
              <a:spcBef>
                <a:spcPct val="40000"/>
              </a:spcBef>
            </a:pPr>
            <a:r>
              <a:rPr lang="en-US" altLang="id-ID" dirty="0"/>
              <a:t>Global Company</a:t>
            </a:r>
          </a:p>
          <a:p>
            <a:pPr lvl="1">
              <a:spcBef>
                <a:spcPct val="40000"/>
              </a:spcBef>
            </a:pPr>
            <a:r>
              <a:rPr lang="en-US" altLang="id-ID" dirty="0"/>
              <a:t>Is an MNC that centralizes its management and other decisions in the home country.</a:t>
            </a:r>
          </a:p>
        </p:txBody>
      </p:sp>
    </p:spTree>
    <p:extLst>
      <p:ext uri="{BB962C8B-B14F-4D97-AF65-F5344CB8AC3E}">
        <p14:creationId xmlns:p14="http://schemas.microsoft.com/office/powerpoint/2010/main" val="798008245"/>
      </p:ext>
    </p:extLst>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obbins and Coulter 9e.">
  <a:themeElements>
    <a:clrScheme name="Robbins and Coulter 9e.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fontScheme name="Robbins and Coulter 9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id-ID" sz="12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id-ID" sz="12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Robbins and Coulter 9e. 1">
        <a:dk1>
          <a:srgbClr val="000000"/>
        </a:dk1>
        <a:lt1>
          <a:srgbClr val="FFFFFF"/>
        </a:lt1>
        <a:dk2>
          <a:srgbClr val="396F39"/>
        </a:dk2>
        <a:lt2>
          <a:srgbClr val="FFCC00"/>
        </a:lt2>
        <a:accent1>
          <a:srgbClr val="009900"/>
        </a:accent1>
        <a:accent2>
          <a:srgbClr val="CC9900"/>
        </a:accent2>
        <a:accent3>
          <a:srgbClr val="AEBBAE"/>
        </a:accent3>
        <a:accent4>
          <a:srgbClr val="DADADA"/>
        </a:accent4>
        <a:accent5>
          <a:srgbClr val="AACAAA"/>
        </a:accent5>
        <a:accent6>
          <a:srgbClr val="B98A00"/>
        </a:accent6>
        <a:hlink>
          <a:srgbClr val="FF3300"/>
        </a:hlink>
        <a:folHlink>
          <a:srgbClr val="663300"/>
        </a:folHlink>
      </a:clrScheme>
      <a:clrMap bg1="dk2" tx1="lt1" bg2="dk1" tx2="lt2" accent1="accent1" accent2="accent2" accent3="accent3" accent4="accent4" accent5="accent5" accent6="accent6" hlink="hlink" folHlink="folHlink"/>
    </a:extraClrScheme>
    <a:extraClrScheme>
      <a:clrScheme name="Robbins and Coulter 9e.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clrMap bg1="lt1" tx1="dk1" bg2="lt2" tx2="dk2" accent1="accent1" accent2="accent2" accent3="accent3" accent4="accent4" accent5="accent5" accent6="accent6" hlink="hlink" folHlink="folHlink"/>
    </a:extraClrScheme>
    <a:extraClrScheme>
      <a:clrScheme name="Robbins and Coulter 9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Robbins and Coulter 9e. 4">
        <a:dk1>
          <a:srgbClr val="000000"/>
        </a:dk1>
        <a:lt1>
          <a:srgbClr val="FFFFFF"/>
        </a:lt1>
        <a:dk2>
          <a:srgbClr val="FF0000"/>
        </a:dk2>
        <a:lt2>
          <a:srgbClr val="800000"/>
        </a:lt2>
        <a:accent1>
          <a:srgbClr val="008000"/>
        </a:accent1>
        <a:accent2>
          <a:srgbClr val="FF9900"/>
        </a:accent2>
        <a:accent3>
          <a:srgbClr val="FFFFFF"/>
        </a:accent3>
        <a:accent4>
          <a:srgbClr val="000000"/>
        </a:accent4>
        <a:accent5>
          <a:srgbClr val="AAC0AA"/>
        </a:accent5>
        <a:accent6>
          <a:srgbClr val="E78A00"/>
        </a:accent6>
        <a:hlink>
          <a:srgbClr val="CC3300"/>
        </a:hlink>
        <a:folHlink>
          <a:srgbClr val="6633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1754</Words>
  <Application>Microsoft Office PowerPoint</Application>
  <PresentationFormat>Widescreen</PresentationFormat>
  <Paragraphs>106</Paragraphs>
  <Slides>14</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SimSun</vt:lpstr>
      <vt:lpstr>Arial</vt:lpstr>
      <vt:lpstr>Calibri</vt:lpstr>
      <vt:lpstr>Calibri Light</vt:lpstr>
      <vt:lpstr>Times New Roman</vt:lpstr>
      <vt:lpstr>Wingdings</vt:lpstr>
      <vt:lpstr>Office Theme</vt:lpstr>
      <vt:lpstr>Robbins and Coulter 9e.</vt:lpstr>
      <vt:lpstr>Manajemen Strategi</vt:lpstr>
      <vt:lpstr>RPS 2018</vt:lpstr>
      <vt:lpstr>PowerPoint Presentation</vt:lpstr>
      <vt:lpstr>Keuntungan operasi internasional</vt:lpstr>
      <vt:lpstr>Keuntungan operasi internasional</vt:lpstr>
      <vt:lpstr>potensi kerugian bisnis lintas batas negara </vt:lpstr>
      <vt:lpstr>potensi kerugian bisnis lintas batas negara </vt:lpstr>
      <vt:lpstr>Tantangan Global</vt:lpstr>
      <vt:lpstr>Different Types of International  Organizations</vt:lpstr>
      <vt:lpstr>Different Types of International  Organizations (cont’d)</vt:lpstr>
      <vt:lpstr>Tarif Pajak dan Pembalikan Pajak</vt:lpstr>
      <vt:lpstr>Tabel 2-3 Celah Budaya yang Dapat Membantu Anda Menjadi Manajer yang Lebih Baik </vt:lpstr>
      <vt:lpstr>perbedaan budaya yang penting antara manajer AS dan manajer luar AS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Strategi</dc:title>
  <dc:creator>Sekretariat</dc:creator>
  <cp:lastModifiedBy>Sekretariat</cp:lastModifiedBy>
  <cp:revision>1</cp:revision>
  <dcterms:created xsi:type="dcterms:W3CDTF">2018-09-06T07:09:30Z</dcterms:created>
  <dcterms:modified xsi:type="dcterms:W3CDTF">2018-09-06T07:10:22Z</dcterms:modified>
</cp:coreProperties>
</file>