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304" r:id="rId5"/>
    <p:sldId id="305" r:id="rId6"/>
    <p:sldId id="307" r:id="rId7"/>
    <p:sldId id="306" r:id="rId8"/>
    <p:sldId id="308" r:id="rId9"/>
    <p:sldId id="310" r:id="rId10"/>
    <p:sldId id="309" r:id="rId11"/>
    <p:sldId id="311" r:id="rId12"/>
    <p:sldId id="312" r:id="rId13"/>
    <p:sldId id="313" r:id="rId14"/>
    <p:sldId id="314" r:id="rId15"/>
    <p:sldId id="315" r:id="rId16"/>
    <p:sldId id="318" r:id="rId17"/>
    <p:sldId id="316" r:id="rId18"/>
    <p:sldId id="31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0909" autoAdjust="0"/>
  </p:normalViewPr>
  <p:slideViewPr>
    <p:cSldViewPr snapToGrid="0">
      <p:cViewPr varScale="1">
        <p:scale>
          <a:sx n="61" d="100"/>
          <a:sy n="61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F3F08-CFB8-4613-8BBB-AC1B0CFA31B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7A0A0D1-376B-46A2-ADE3-DA8F42E47A5B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Etika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Bisnis</a:t>
          </a:r>
          <a:endParaRPr lang="id-ID" b="1" dirty="0" smtClean="0">
            <a:solidFill>
              <a:schemeClr val="tx1"/>
            </a:solidFill>
          </a:endParaRPr>
        </a:p>
      </dgm:t>
    </dgm:pt>
    <dgm:pt modelId="{532928FA-BC1F-48F1-84B8-0586361923D1}" type="parTrans" cxnId="{8CD655E4-07EE-41DD-B503-CF31E7CF631E}">
      <dgm:prSet/>
      <dgm:spPr/>
      <dgm:t>
        <a:bodyPr/>
        <a:lstStyle/>
        <a:p>
          <a:endParaRPr lang="id-ID"/>
        </a:p>
      </dgm:t>
    </dgm:pt>
    <dgm:pt modelId="{374B8A1E-DE2D-488D-A39E-5CF1CDE73E6B}" type="sibTrans" cxnId="{8CD655E4-07EE-41DD-B503-CF31E7CF631E}">
      <dgm:prSet/>
      <dgm:spPr/>
      <dgm:t>
        <a:bodyPr/>
        <a:lstStyle/>
        <a:p>
          <a:endParaRPr lang="id-ID"/>
        </a:p>
      </dgm:t>
    </dgm:pt>
    <dgm:pt modelId="{9FF22AB9-598D-45A7-B31A-29021987C9CD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Tanggung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Jawab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Sosial</a:t>
          </a:r>
          <a:endParaRPr lang="id-ID" b="1" dirty="0" smtClean="0">
            <a:solidFill>
              <a:schemeClr val="tx1"/>
            </a:solidFill>
          </a:endParaRPr>
        </a:p>
      </dgm:t>
    </dgm:pt>
    <dgm:pt modelId="{C5DA728A-0C7B-4812-907E-AF1268D9E7D3}" type="parTrans" cxnId="{9C14ADF0-110C-4888-91C1-C771BA7F7858}">
      <dgm:prSet/>
      <dgm:spPr/>
      <dgm:t>
        <a:bodyPr/>
        <a:lstStyle/>
        <a:p>
          <a:endParaRPr lang="en-US"/>
        </a:p>
      </dgm:t>
    </dgm:pt>
    <dgm:pt modelId="{AFD99616-6FDF-4D81-BB48-3904769A7160}" type="sibTrans" cxnId="{9C14ADF0-110C-4888-91C1-C771BA7F7858}">
      <dgm:prSet/>
      <dgm:spPr/>
      <dgm:t>
        <a:bodyPr/>
        <a:lstStyle/>
        <a:p>
          <a:endParaRPr lang="en-US"/>
        </a:p>
      </dgm:t>
    </dgm:pt>
    <dgm:pt modelId="{1C53A6EE-1C0E-4474-9D55-B27E61BEA70F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Keberlanjutan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Lingkungan</a:t>
          </a:r>
          <a:endParaRPr lang="id-ID" b="1" dirty="0" smtClean="0">
            <a:solidFill>
              <a:schemeClr val="tx1"/>
            </a:solidFill>
          </a:endParaRPr>
        </a:p>
      </dgm:t>
    </dgm:pt>
    <dgm:pt modelId="{0599FFA0-97DA-4C73-970F-EC882AE0F176}" type="parTrans" cxnId="{2DC83441-014A-47C0-B286-525B1C326D6C}">
      <dgm:prSet/>
      <dgm:spPr/>
      <dgm:t>
        <a:bodyPr/>
        <a:lstStyle/>
        <a:p>
          <a:endParaRPr lang="en-US"/>
        </a:p>
      </dgm:t>
    </dgm:pt>
    <dgm:pt modelId="{C9469E93-9101-443B-B8F2-47DBD126147B}" type="sibTrans" cxnId="{2DC83441-014A-47C0-B286-525B1C326D6C}">
      <dgm:prSet/>
      <dgm:spPr/>
      <dgm:t>
        <a:bodyPr/>
        <a:lstStyle/>
        <a:p>
          <a:endParaRPr lang="en-US"/>
        </a:p>
      </dgm:t>
    </dgm:pt>
    <dgm:pt modelId="{101A5C90-177B-4094-A7EE-5FCAD5E72DB2}" type="pres">
      <dgm:prSet presAssocID="{603F3F08-CFB8-4613-8BBB-AC1B0CFA3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4DE9CDE3-E2B3-49AB-A3FB-A420C037DC6C}" type="pres">
      <dgm:prSet presAssocID="{603F3F08-CFB8-4613-8BBB-AC1B0CFA31BA}" presName="Name1" presStyleCnt="0"/>
      <dgm:spPr/>
    </dgm:pt>
    <dgm:pt modelId="{1F07234C-9DDD-4EC3-8B82-623C6A75EA20}" type="pres">
      <dgm:prSet presAssocID="{603F3F08-CFB8-4613-8BBB-AC1B0CFA31BA}" presName="cycle" presStyleCnt="0"/>
      <dgm:spPr/>
    </dgm:pt>
    <dgm:pt modelId="{2281F051-1D81-4BE4-B68D-23E9FDBED614}" type="pres">
      <dgm:prSet presAssocID="{603F3F08-CFB8-4613-8BBB-AC1B0CFA31BA}" presName="srcNode" presStyleLbl="node1" presStyleIdx="0" presStyleCnt="3"/>
      <dgm:spPr/>
    </dgm:pt>
    <dgm:pt modelId="{130E0973-48B4-41CD-84D2-35C5AB58D005}" type="pres">
      <dgm:prSet presAssocID="{603F3F08-CFB8-4613-8BBB-AC1B0CFA31BA}" presName="conn" presStyleLbl="parChTrans1D2" presStyleIdx="0" presStyleCnt="1"/>
      <dgm:spPr/>
      <dgm:t>
        <a:bodyPr/>
        <a:lstStyle/>
        <a:p>
          <a:endParaRPr lang="id-ID"/>
        </a:p>
      </dgm:t>
    </dgm:pt>
    <dgm:pt modelId="{591AA114-5557-4EFF-AF2B-669B9D02BFE1}" type="pres">
      <dgm:prSet presAssocID="{603F3F08-CFB8-4613-8BBB-AC1B0CFA31BA}" presName="extraNode" presStyleLbl="node1" presStyleIdx="0" presStyleCnt="3"/>
      <dgm:spPr/>
    </dgm:pt>
    <dgm:pt modelId="{A71C418F-5AF9-4705-9102-5AD68080D98D}" type="pres">
      <dgm:prSet presAssocID="{603F3F08-CFB8-4613-8BBB-AC1B0CFA31BA}" presName="dstNode" presStyleLbl="node1" presStyleIdx="0" presStyleCnt="3"/>
      <dgm:spPr/>
    </dgm:pt>
    <dgm:pt modelId="{5E2A2865-3796-41A7-BDEA-0DD6C30FA533}" type="pres">
      <dgm:prSet presAssocID="{57A0A0D1-376B-46A2-ADE3-DA8F42E47A5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79B7DF-F216-4F4C-803E-FB2D280D2D74}" type="pres">
      <dgm:prSet presAssocID="{57A0A0D1-376B-46A2-ADE3-DA8F42E47A5B}" presName="accent_1" presStyleCnt="0"/>
      <dgm:spPr/>
    </dgm:pt>
    <dgm:pt modelId="{D9836EEE-21B6-4DE1-9ECA-4FD422A3C7E5}" type="pres">
      <dgm:prSet presAssocID="{57A0A0D1-376B-46A2-ADE3-DA8F42E47A5B}" presName="accentRepeatNode" presStyleLbl="solidFgAcc1" presStyleIdx="0" presStyleCnt="3"/>
      <dgm:spPr/>
    </dgm:pt>
    <dgm:pt modelId="{1D97A20C-4BB9-4732-BDDA-796ED2F729A7}" type="pres">
      <dgm:prSet presAssocID="{9FF22AB9-598D-45A7-B31A-29021987C9C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A30FE-6CA9-4DE0-B2FD-BDEE54DAE917}" type="pres">
      <dgm:prSet presAssocID="{9FF22AB9-598D-45A7-B31A-29021987C9CD}" presName="accent_2" presStyleCnt="0"/>
      <dgm:spPr/>
    </dgm:pt>
    <dgm:pt modelId="{989EF632-551F-472A-B24A-549B0E61C2C1}" type="pres">
      <dgm:prSet presAssocID="{9FF22AB9-598D-45A7-B31A-29021987C9CD}" presName="accentRepeatNode" presStyleLbl="solidFgAcc1" presStyleIdx="1" presStyleCnt="3"/>
      <dgm:spPr/>
    </dgm:pt>
    <dgm:pt modelId="{434D32FC-3C00-46D2-95E7-D80F212E141B}" type="pres">
      <dgm:prSet presAssocID="{1C53A6EE-1C0E-4474-9D55-B27E61BEA70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58128-2FDE-44AC-896F-1E50E23EEBFE}" type="pres">
      <dgm:prSet presAssocID="{1C53A6EE-1C0E-4474-9D55-B27E61BEA70F}" presName="accent_3" presStyleCnt="0"/>
      <dgm:spPr/>
    </dgm:pt>
    <dgm:pt modelId="{8C82D0DE-A24B-4DD6-9A64-3044E2B20677}" type="pres">
      <dgm:prSet presAssocID="{1C53A6EE-1C0E-4474-9D55-B27E61BEA70F}" presName="accentRepeatNode" presStyleLbl="solidFgAcc1" presStyleIdx="2" presStyleCnt="3"/>
      <dgm:spPr/>
    </dgm:pt>
  </dgm:ptLst>
  <dgm:cxnLst>
    <dgm:cxn modelId="{398D0729-202B-46D7-B187-222BFF00E120}" type="presOf" srcId="{57A0A0D1-376B-46A2-ADE3-DA8F42E47A5B}" destId="{5E2A2865-3796-41A7-BDEA-0DD6C30FA533}" srcOrd="0" destOrd="0" presId="urn:microsoft.com/office/officeart/2008/layout/VerticalCurvedList"/>
    <dgm:cxn modelId="{8CD655E4-07EE-41DD-B503-CF31E7CF631E}" srcId="{603F3F08-CFB8-4613-8BBB-AC1B0CFA31BA}" destId="{57A0A0D1-376B-46A2-ADE3-DA8F42E47A5B}" srcOrd="0" destOrd="0" parTransId="{532928FA-BC1F-48F1-84B8-0586361923D1}" sibTransId="{374B8A1E-DE2D-488D-A39E-5CF1CDE73E6B}"/>
    <dgm:cxn modelId="{B687212F-EE99-40DF-9EA9-C326B2B6FD72}" type="presOf" srcId="{9FF22AB9-598D-45A7-B31A-29021987C9CD}" destId="{1D97A20C-4BB9-4732-BDDA-796ED2F729A7}" srcOrd="0" destOrd="0" presId="urn:microsoft.com/office/officeart/2008/layout/VerticalCurvedList"/>
    <dgm:cxn modelId="{2DC83441-014A-47C0-B286-525B1C326D6C}" srcId="{603F3F08-CFB8-4613-8BBB-AC1B0CFA31BA}" destId="{1C53A6EE-1C0E-4474-9D55-B27E61BEA70F}" srcOrd="2" destOrd="0" parTransId="{0599FFA0-97DA-4C73-970F-EC882AE0F176}" sibTransId="{C9469E93-9101-443B-B8F2-47DBD126147B}"/>
    <dgm:cxn modelId="{9C14ADF0-110C-4888-91C1-C771BA7F7858}" srcId="{603F3F08-CFB8-4613-8BBB-AC1B0CFA31BA}" destId="{9FF22AB9-598D-45A7-B31A-29021987C9CD}" srcOrd="1" destOrd="0" parTransId="{C5DA728A-0C7B-4812-907E-AF1268D9E7D3}" sibTransId="{AFD99616-6FDF-4D81-BB48-3904769A7160}"/>
    <dgm:cxn modelId="{EA6023A6-7E75-4AB9-B6D2-7F1AEC7144B5}" type="presOf" srcId="{1C53A6EE-1C0E-4474-9D55-B27E61BEA70F}" destId="{434D32FC-3C00-46D2-95E7-D80F212E141B}" srcOrd="0" destOrd="0" presId="urn:microsoft.com/office/officeart/2008/layout/VerticalCurvedList"/>
    <dgm:cxn modelId="{1B735EBC-D2DF-4E41-9917-0B0C863D17C9}" type="presOf" srcId="{603F3F08-CFB8-4613-8BBB-AC1B0CFA31BA}" destId="{101A5C90-177B-4094-A7EE-5FCAD5E72DB2}" srcOrd="0" destOrd="0" presId="urn:microsoft.com/office/officeart/2008/layout/VerticalCurvedList"/>
    <dgm:cxn modelId="{CAA572C1-CC47-45BF-9B41-6A299B39E1EB}" type="presOf" srcId="{374B8A1E-DE2D-488D-A39E-5CF1CDE73E6B}" destId="{130E0973-48B4-41CD-84D2-35C5AB58D005}" srcOrd="0" destOrd="0" presId="urn:microsoft.com/office/officeart/2008/layout/VerticalCurvedList"/>
    <dgm:cxn modelId="{1C8B661E-57D5-477D-B573-69DF39ABCD0E}" type="presParOf" srcId="{101A5C90-177B-4094-A7EE-5FCAD5E72DB2}" destId="{4DE9CDE3-E2B3-49AB-A3FB-A420C037DC6C}" srcOrd="0" destOrd="0" presId="urn:microsoft.com/office/officeart/2008/layout/VerticalCurvedList"/>
    <dgm:cxn modelId="{89419F6D-C2C1-403F-BF25-CA1F4F32D726}" type="presParOf" srcId="{4DE9CDE3-E2B3-49AB-A3FB-A420C037DC6C}" destId="{1F07234C-9DDD-4EC3-8B82-623C6A75EA20}" srcOrd="0" destOrd="0" presId="urn:microsoft.com/office/officeart/2008/layout/VerticalCurvedList"/>
    <dgm:cxn modelId="{2B480C84-BC14-49B5-9818-B02F269F2BBD}" type="presParOf" srcId="{1F07234C-9DDD-4EC3-8B82-623C6A75EA20}" destId="{2281F051-1D81-4BE4-B68D-23E9FDBED614}" srcOrd="0" destOrd="0" presId="urn:microsoft.com/office/officeart/2008/layout/VerticalCurvedList"/>
    <dgm:cxn modelId="{84BFB8C6-5195-457D-A5A5-43CF05CD83D0}" type="presParOf" srcId="{1F07234C-9DDD-4EC3-8B82-623C6A75EA20}" destId="{130E0973-48B4-41CD-84D2-35C5AB58D005}" srcOrd="1" destOrd="0" presId="urn:microsoft.com/office/officeart/2008/layout/VerticalCurvedList"/>
    <dgm:cxn modelId="{9C31F570-BDF9-4171-AC7B-4DBEF44462C1}" type="presParOf" srcId="{1F07234C-9DDD-4EC3-8B82-623C6A75EA20}" destId="{591AA114-5557-4EFF-AF2B-669B9D02BFE1}" srcOrd="2" destOrd="0" presId="urn:microsoft.com/office/officeart/2008/layout/VerticalCurvedList"/>
    <dgm:cxn modelId="{F64459B2-3435-4A25-AF7E-5998AF2EA627}" type="presParOf" srcId="{1F07234C-9DDD-4EC3-8B82-623C6A75EA20}" destId="{A71C418F-5AF9-4705-9102-5AD68080D98D}" srcOrd="3" destOrd="0" presId="urn:microsoft.com/office/officeart/2008/layout/VerticalCurvedList"/>
    <dgm:cxn modelId="{89DD108F-6165-466C-88B4-E35859C1E9E5}" type="presParOf" srcId="{4DE9CDE3-E2B3-49AB-A3FB-A420C037DC6C}" destId="{5E2A2865-3796-41A7-BDEA-0DD6C30FA533}" srcOrd="1" destOrd="0" presId="urn:microsoft.com/office/officeart/2008/layout/VerticalCurvedList"/>
    <dgm:cxn modelId="{8557F95A-DC94-4A82-9322-CC5213749DBF}" type="presParOf" srcId="{4DE9CDE3-E2B3-49AB-A3FB-A420C037DC6C}" destId="{C379B7DF-F216-4F4C-803E-FB2D280D2D74}" srcOrd="2" destOrd="0" presId="urn:microsoft.com/office/officeart/2008/layout/VerticalCurvedList"/>
    <dgm:cxn modelId="{EFF33DD2-8976-423B-8A53-137E6AB2E4E7}" type="presParOf" srcId="{C379B7DF-F216-4F4C-803E-FB2D280D2D74}" destId="{D9836EEE-21B6-4DE1-9ECA-4FD422A3C7E5}" srcOrd="0" destOrd="0" presId="urn:microsoft.com/office/officeart/2008/layout/VerticalCurvedList"/>
    <dgm:cxn modelId="{D05BBBDE-E38B-4B1E-82D9-5CFF51D9D2D8}" type="presParOf" srcId="{4DE9CDE3-E2B3-49AB-A3FB-A420C037DC6C}" destId="{1D97A20C-4BB9-4732-BDDA-796ED2F729A7}" srcOrd="3" destOrd="0" presId="urn:microsoft.com/office/officeart/2008/layout/VerticalCurvedList"/>
    <dgm:cxn modelId="{D8268CA3-97D5-4BE2-9D00-3BC05C340090}" type="presParOf" srcId="{4DE9CDE3-E2B3-49AB-A3FB-A420C037DC6C}" destId="{097A30FE-6CA9-4DE0-B2FD-BDEE54DAE917}" srcOrd="4" destOrd="0" presId="urn:microsoft.com/office/officeart/2008/layout/VerticalCurvedList"/>
    <dgm:cxn modelId="{B8B25E44-4B3C-46E9-8931-DC90D3BA9EFA}" type="presParOf" srcId="{097A30FE-6CA9-4DE0-B2FD-BDEE54DAE917}" destId="{989EF632-551F-472A-B24A-549B0E61C2C1}" srcOrd="0" destOrd="0" presId="urn:microsoft.com/office/officeart/2008/layout/VerticalCurvedList"/>
    <dgm:cxn modelId="{5C0F075E-FC95-4925-A197-514499A16DED}" type="presParOf" srcId="{4DE9CDE3-E2B3-49AB-A3FB-A420C037DC6C}" destId="{434D32FC-3C00-46D2-95E7-D80F212E141B}" srcOrd="5" destOrd="0" presId="urn:microsoft.com/office/officeart/2008/layout/VerticalCurvedList"/>
    <dgm:cxn modelId="{C8DA58DD-1924-4F5E-B566-B7AA62962315}" type="presParOf" srcId="{4DE9CDE3-E2B3-49AB-A3FB-A420C037DC6C}" destId="{BB058128-2FDE-44AC-896F-1E50E23EEBFE}" srcOrd="6" destOrd="0" presId="urn:microsoft.com/office/officeart/2008/layout/VerticalCurvedList"/>
    <dgm:cxn modelId="{AD2C5939-AEBE-4164-9C7C-FB885ABE96BF}" type="presParOf" srcId="{BB058128-2FDE-44AC-896F-1E50E23EEBFE}" destId="{8C82D0DE-A24B-4DD6-9A64-3044E2B206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703A0-45C2-49A5-86B1-16E514AC1463}" type="datetimeFigureOut">
              <a:rPr lang="id-ID" smtClean="0"/>
              <a:t>30/08/2018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52E4B-3E20-464C-8FC9-37D2F19177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800" dirty="0" smtClean="0"/>
              <a:t>Ethics training should include:</a:t>
            </a:r>
          </a:p>
          <a:p>
            <a:pPr lvl="1"/>
            <a:r>
              <a:rPr lang="en-US" altLang="en-US" sz="3400" dirty="0" smtClean="0"/>
              <a:t>A message from the CEO</a:t>
            </a:r>
          </a:p>
          <a:p>
            <a:pPr lvl="1"/>
            <a:r>
              <a:rPr lang="en-US" altLang="en-US" sz="3400" dirty="0" smtClean="0"/>
              <a:t>Development and discussion of codes of ethics</a:t>
            </a:r>
          </a:p>
          <a:p>
            <a:pPr lvl="1"/>
            <a:r>
              <a:rPr lang="en-US" altLang="en-US" sz="3400" dirty="0" smtClean="0"/>
              <a:t>Procedures for discussing and reporting unethical behavior</a:t>
            </a:r>
          </a:p>
          <a:p>
            <a:pPr lvl="1"/>
            <a:endParaRPr lang="en-US" altLang="en-US" sz="3400" dirty="0" smtClean="0"/>
          </a:p>
          <a:p>
            <a:pPr>
              <a:lnSpc>
                <a:spcPct val="90000"/>
              </a:lnSpc>
            </a:pPr>
            <a:r>
              <a:rPr lang="en-US" altLang="en-US" sz="3400" dirty="0" smtClean="0"/>
              <a:t>To align ethical and strategic decision making: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 smtClean="0"/>
              <a:t>Incorporate ethical considerations into long-term planning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 smtClean="0"/>
              <a:t>Incorporate ethical considerations into performance appraisals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 smtClean="0"/>
              <a:t>Encourage whistle-blowing 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 smtClean="0"/>
              <a:t>Monitor department and corporate performance regarding ethical issues</a:t>
            </a:r>
          </a:p>
          <a:p>
            <a:pPr lvl="1"/>
            <a:endParaRPr lang="en-US" altLang="en-US" sz="3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3740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Concerns what responsibilities the firm has to its employees, consumers, environmentalists, minorities, communities, shareholders, and other groups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r>
              <a:rPr lang="en-US" altLang="en-US" dirty="0" smtClean="0"/>
              <a:t>Should be considered during each stage of strategy formulation, implementation, and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54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extent that an organization’s operations and actions protect, mend, and preserve rather than harm or destroy the natural environment</a:t>
            </a:r>
          </a:p>
          <a:p>
            <a:endParaRPr lang="en-US" dirty="0" smtClean="0"/>
          </a:p>
          <a:p>
            <a:r>
              <a:rPr lang="en-US" altLang="en-US" sz="1200" dirty="0" smtClean="0"/>
              <a:t>Strategies of companies are scrutinized and evaluated from a natural environment perspective</a:t>
            </a:r>
          </a:p>
          <a:p>
            <a:endParaRPr lang="en-US" altLang="en-US" sz="1200" dirty="0" smtClean="0"/>
          </a:p>
          <a:p>
            <a:r>
              <a:rPr lang="en-US" altLang="en-US" sz="1200" dirty="0" smtClean="0"/>
              <a:t>Employees, consumers, governments, and society are resentful of firms that harm rather than protect the natural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082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/>
              <a:t>Reveals how a firm’s operation impact the  natural environment</a:t>
            </a:r>
          </a:p>
          <a:p>
            <a:r>
              <a:rPr lang="en-US" altLang="en-US" sz="1200" dirty="0" smtClean="0"/>
              <a:t>These reports are not required, but are a good business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833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 dirty="0" smtClean="0"/>
              <a:t>Managers must formulate strategies that preserve and conserve natural resources and control pollution</a:t>
            </a:r>
          </a:p>
          <a:p>
            <a:r>
              <a:rPr lang="en-US" altLang="en-US" sz="2600" dirty="0" smtClean="0"/>
              <a:t>Environmental strategies could include </a:t>
            </a:r>
          </a:p>
          <a:p>
            <a:pPr lvl="1"/>
            <a:r>
              <a:rPr lang="en-US" altLang="en-US" dirty="0" smtClean="0"/>
              <a:t>Developing or acquiring green businesses</a:t>
            </a:r>
          </a:p>
          <a:p>
            <a:pPr lvl="1"/>
            <a:r>
              <a:rPr lang="en-US" altLang="en-US" dirty="0" smtClean="0"/>
              <a:t>Divesting or altering environment-damaging businesses</a:t>
            </a:r>
          </a:p>
          <a:p>
            <a:pPr lvl="1"/>
            <a:r>
              <a:rPr lang="en-US" altLang="en-US" dirty="0" smtClean="0"/>
              <a:t>Striving to become a low-cost producer through waste minimization and energy conservation</a:t>
            </a:r>
          </a:p>
          <a:p>
            <a:pPr lvl="1"/>
            <a:r>
              <a:rPr lang="en-US" altLang="en-US" dirty="0" smtClean="0"/>
              <a:t>Pursuing a differentiation strategy through green product features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366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Consumer demand</a:t>
            </a:r>
          </a:p>
          <a:p>
            <a:r>
              <a:rPr lang="en-US" altLang="en-US" dirty="0" smtClean="0"/>
              <a:t>Public opinion</a:t>
            </a:r>
          </a:p>
          <a:p>
            <a:r>
              <a:rPr lang="en-US" altLang="en-US" dirty="0" smtClean="0"/>
              <a:t>Environmental advocacy groups</a:t>
            </a:r>
          </a:p>
          <a:p>
            <a:r>
              <a:rPr lang="en-US" altLang="en-US" dirty="0" smtClean="0"/>
              <a:t>Federal and state environmental regulations</a:t>
            </a:r>
          </a:p>
          <a:p>
            <a:r>
              <a:rPr lang="en-US" altLang="en-US" dirty="0" smtClean="0"/>
              <a:t>Lenders</a:t>
            </a:r>
          </a:p>
          <a:p>
            <a:r>
              <a:rPr lang="en-US" altLang="en-US" dirty="0" smtClean="0"/>
              <a:t>Consumers, suppliers, distributors, and investors</a:t>
            </a:r>
          </a:p>
          <a:p>
            <a:r>
              <a:rPr lang="en-US" altLang="en-US" dirty="0" smtClean="0"/>
              <a:t>Liability suits and fines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0714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/>
              <a:t>International Organization for Standardization (ISO)</a:t>
            </a:r>
          </a:p>
          <a:p>
            <a:r>
              <a:rPr lang="en-US" altLang="en-US" sz="1200" dirty="0" smtClean="0"/>
              <a:t>A network of standards institutes of 147 countries</a:t>
            </a:r>
          </a:p>
          <a:p>
            <a:r>
              <a:rPr lang="en-US" altLang="en-US" sz="1200" dirty="0" smtClean="0"/>
              <a:t>Largest developer of  sustainability standards in the world</a:t>
            </a:r>
          </a:p>
          <a:p>
            <a:r>
              <a:rPr lang="en-US" altLang="en-US" sz="1200" dirty="0" smtClean="0"/>
              <a:t>Compliance is voluntary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5116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ISO 14000 - a series of voluntary standards in the environmental field</a:t>
            </a:r>
          </a:p>
          <a:p>
            <a:r>
              <a:rPr lang="en-US" altLang="en-US" dirty="0" smtClean="0"/>
              <a:t>ISO 14001 – a set of standards included within ISO 14000 </a:t>
            </a:r>
          </a:p>
          <a:p>
            <a:pPr lvl="1"/>
            <a:r>
              <a:rPr lang="en-US" altLang="en-US" sz="3000" dirty="0" smtClean="0"/>
              <a:t>Adopted by thousands of firms worldwide to certify that they are conducting business in an environmentally friendly manner</a:t>
            </a:r>
          </a:p>
          <a:p>
            <a:pPr lvl="1"/>
            <a:r>
              <a:rPr lang="en-US" altLang="en-US" sz="3000" dirty="0" smtClean="0"/>
              <a:t>Results in an environmental management system (EMS)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52E4B-3E20-464C-8FC9-37D2F1917788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979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" y="0"/>
            <a:ext cx="1218253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5496" y="1122363"/>
            <a:ext cx="545412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5496" y="3602038"/>
            <a:ext cx="545412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30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2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8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58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4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1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2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5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7"/>
            <a:ext cx="12188952" cy="6853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0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FE76-8D16-4221-BCB9-4A529E946F59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CA0C-607F-4923-8EBB-6C1713A43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71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Strategi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Pertemuan Ke-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id-ID" b="1" dirty="0" smtClean="0">
              <a:solidFill>
                <a:srgbClr val="C00000"/>
              </a:solidFill>
            </a:endParaRPr>
          </a:p>
          <a:p>
            <a:endParaRPr lang="id-ID" dirty="0"/>
          </a:p>
          <a:p>
            <a:endParaRPr lang="id-ID" dirty="0" smtClean="0"/>
          </a:p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Dr. Teguh Widodo, SE., ST., MM</a:t>
            </a:r>
          </a:p>
          <a:p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Risris </a:t>
            </a:r>
            <a:r>
              <a:rPr lang="id-ID" b="1" dirty="0" smtClean="0">
                <a:solidFill>
                  <a:schemeClr val="accent1">
                    <a:lumMod val="50000"/>
                  </a:schemeClr>
                </a:solidFill>
              </a:rPr>
              <a:t>Rismayani, S.MB.,S.Pd.,MM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Keberlanjutan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mengingkatkan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, </a:t>
            </a:r>
            <a:r>
              <a:rPr lang="en-US" dirty="0" err="1" smtClean="0"/>
              <a:t>memperbaiki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Strategi-strategi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Keberlanjutan</a:t>
            </a:r>
            <a:r>
              <a:rPr lang="en-US" b="1" dirty="0" smtClean="0"/>
              <a:t> (</a:t>
            </a:r>
            <a:r>
              <a:rPr lang="en-US" b="1" i="1" dirty="0" smtClean="0"/>
              <a:t>Sustainability Report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</a:t>
            </a:r>
            <a:r>
              <a:rPr lang="en-US" dirty="0" smtClean="0"/>
              <a:t>[as </a:t>
            </a:r>
            <a:r>
              <a:rPr lang="en-US" dirty="0" err="1" smtClean="0"/>
              <a:t>bagaimana</a:t>
            </a:r>
            <a:r>
              <a:rPr lang="en-US" dirty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Mengelola</a:t>
            </a:r>
            <a:r>
              <a:rPr lang="en-US" b="1" dirty="0" smtClean="0"/>
              <a:t> </a:t>
            </a:r>
            <a:r>
              <a:rPr lang="en-US" b="1" dirty="0" err="1" smtClean="0"/>
              <a:t>Permasalahan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Perusahaan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mengkonservasi</a:t>
            </a:r>
            <a:r>
              <a:rPr lang="en-US" dirty="0" smtClean="0"/>
              <a:t> </a:t>
            </a:r>
            <a:r>
              <a:rPr lang="en-US" dirty="0" err="1" smtClean="0"/>
              <a:t>lingkngan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polusi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mengakuisisi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 smtClean="0"/>
          </a:p>
          <a:p>
            <a:pPr lvl="1"/>
            <a:r>
              <a:rPr lang="en-US" dirty="0" err="1" smtClean="0"/>
              <a:t>Divestasi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berbiaya</a:t>
            </a:r>
            <a:r>
              <a:rPr lang="en-US" dirty="0" smtClean="0"/>
              <a:t> rending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mengkonservasi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differensiasi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fitur-fitur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Mengapa</a:t>
            </a:r>
            <a:r>
              <a:rPr lang="en-US" b="1" dirty="0" smtClean="0"/>
              <a:t> Perusahaan </a:t>
            </a:r>
            <a:r>
              <a:rPr lang="en-US" b="1" dirty="0" err="1" smtClean="0"/>
              <a:t>harus</a:t>
            </a:r>
            <a:r>
              <a:rPr lang="en-US" b="1" dirty="0" smtClean="0"/>
              <a:t> Ramah </a:t>
            </a:r>
            <a:r>
              <a:rPr lang="en-US" b="1" dirty="0" err="1" smtClean="0"/>
              <a:t>Lingkungan</a:t>
            </a:r>
            <a:r>
              <a:rPr lang="en-US" b="1" dirty="0" smtClean="0"/>
              <a:t> (</a:t>
            </a:r>
            <a:r>
              <a:rPr lang="en-US" b="1" i="1" dirty="0" smtClean="0"/>
              <a:t>Be Green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Opini</a:t>
            </a:r>
            <a:r>
              <a:rPr lang="en-US" dirty="0" smtClean="0"/>
              <a:t> public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endParaRPr lang="en-US" dirty="0" smtClean="0"/>
          </a:p>
          <a:p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pemasok</a:t>
            </a:r>
            <a:r>
              <a:rPr lang="en-US" dirty="0" smtClean="0"/>
              <a:t>, distributor, investor</a:t>
            </a:r>
          </a:p>
          <a:p>
            <a:r>
              <a:rPr lang="en-US" i="1" dirty="0" err="1" smtClean="0"/>
              <a:t>Liabilty</a:t>
            </a:r>
            <a:r>
              <a:rPr lang="en-US" i="1" dirty="0" smtClean="0"/>
              <a:t> suit and fines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Sertifikasi</a:t>
            </a:r>
            <a:r>
              <a:rPr lang="en-US" b="1" dirty="0" smtClean="0"/>
              <a:t> ISO 14000 </a:t>
            </a:r>
            <a:r>
              <a:rPr lang="en-US" b="1" dirty="0" err="1" smtClean="0"/>
              <a:t>dan</a:t>
            </a:r>
            <a:r>
              <a:rPr lang="en-US" b="1" dirty="0" smtClean="0"/>
              <a:t> 14001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147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standar-standar</a:t>
            </a:r>
            <a:r>
              <a:rPr lang="en-US" dirty="0" smtClean="0"/>
              <a:t> </a:t>
            </a:r>
            <a:r>
              <a:rPr lang="en-US" dirty="0" err="1" smtClean="0"/>
              <a:t>keberlangsungan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i="1" dirty="0" smtClean="0"/>
              <a:t>Compliance is voluntary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Sertifikasi</a:t>
            </a:r>
            <a:r>
              <a:rPr lang="en-US" b="1" dirty="0"/>
              <a:t> ISO 14000 </a:t>
            </a:r>
            <a:r>
              <a:rPr lang="en-US" b="1" dirty="0" err="1"/>
              <a:t>dan</a:t>
            </a:r>
            <a:r>
              <a:rPr lang="en-US" b="1" dirty="0"/>
              <a:t> 14001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14000</a:t>
            </a:r>
          </a:p>
          <a:p>
            <a:pPr lvl="1"/>
            <a:r>
              <a:rPr lang="en-US" dirty="0" smtClean="0"/>
              <a:t>Kumpulan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didisain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 14001</a:t>
            </a:r>
          </a:p>
          <a:p>
            <a:pPr lvl="1"/>
            <a:r>
              <a:rPr lang="en-US" dirty="0" smtClean="0"/>
              <a:t>Kumpulan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ISO 14000</a:t>
            </a:r>
          </a:p>
          <a:p>
            <a:pPr lvl="1"/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smtClean="0"/>
              <a:t>environmental management system</a:t>
            </a:r>
            <a:r>
              <a:rPr lang="en-US" dirty="0" smtClean="0"/>
              <a:t> (EMS).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Margasatwa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Intoleransi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margasatwa</a:t>
            </a:r>
            <a:r>
              <a:rPr lang="en-US" dirty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langka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106" t="31697" r="10887" b="12134"/>
          <a:stretch/>
        </p:blipFill>
        <p:spPr>
          <a:xfrm>
            <a:off x="838199" y="1426481"/>
            <a:ext cx="10515601" cy="489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Keberlanjutan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program-program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42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Outline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7995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82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Etika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Bisnis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endParaRPr lang="id-ID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 of Business ethics</a:t>
            </a:r>
          </a:p>
          <a:p>
            <a:pPr lvl="1"/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berprilaku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5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 smtClean="0"/>
          </a:p>
          <a:p>
            <a:pPr lvl="1"/>
            <a:r>
              <a:rPr lang="en-US" dirty="0" err="1" smtClean="0"/>
              <a:t>Pesan</a:t>
            </a:r>
            <a:r>
              <a:rPr lang="en-US" dirty="0" smtClean="0"/>
              <a:t> CEO</a:t>
            </a:r>
          </a:p>
          <a:p>
            <a:pPr lvl="1"/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i="1" dirty="0" smtClean="0"/>
              <a:t>code of ethics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strategic.</a:t>
            </a:r>
          </a:p>
          <a:p>
            <a:pPr lvl="1"/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pertimbangan-pertimbangan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pertimbangan-pertimbangan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i="1" dirty="0" err="1" smtClean="0"/>
              <a:t>wishtle</a:t>
            </a:r>
            <a:r>
              <a:rPr lang="en-US" i="1" dirty="0" smtClean="0"/>
              <a:t>-blowing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Tanggung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Jawab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Sosial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  <a:r>
              <a:rPr lang="en-US" b="1" dirty="0" err="1" smtClean="0"/>
              <a:t>Jawab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6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pencinta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Keberlanjutan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Lingkungan</a:t>
            </a:r>
            <a:endParaRPr lang="id-ID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786</Words>
  <Application>Microsoft Office PowerPoint</Application>
  <PresentationFormat>Widescreen</PresentationFormat>
  <Paragraphs>122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Manajemen Strategi</vt:lpstr>
      <vt:lpstr>Outline</vt:lpstr>
      <vt:lpstr>Etika Bisnis</vt:lpstr>
      <vt:lpstr>Etika Bisnis</vt:lpstr>
      <vt:lpstr>Budaya Etika</vt:lpstr>
      <vt:lpstr>Tanggung Jawab Sosial</vt:lpstr>
      <vt:lpstr>Tanggung Jawab Sosial</vt:lpstr>
      <vt:lpstr>Kebijakan Sosial</vt:lpstr>
      <vt:lpstr>Keberlanjutan Lingkungan</vt:lpstr>
      <vt:lpstr>Keberlanjutan Lingkungan</vt:lpstr>
      <vt:lpstr>Laporan Keberlanjutan (Sustainability Report)</vt:lpstr>
      <vt:lpstr>Mengelola Permasalahan Lingkungan Perusahaan</vt:lpstr>
      <vt:lpstr>Mengapa Perusahaan harus Ramah Lingkungan (Be Green)</vt:lpstr>
      <vt:lpstr>Sertifikasi ISO 14000 dan 14001</vt:lpstr>
      <vt:lpstr>Sertifikasi ISO 14000 dan 14001</vt:lpstr>
      <vt:lpstr>Kesejahteraan Margasatwa</vt:lpstr>
      <vt:lpstr>Soal Studi Kasus</vt:lpstr>
      <vt:lpstr>Tugas Besar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mdtspa</dc:creator>
  <cp:lastModifiedBy>Sekretariat</cp:lastModifiedBy>
  <cp:revision>27</cp:revision>
  <dcterms:created xsi:type="dcterms:W3CDTF">2017-08-08T04:40:11Z</dcterms:created>
  <dcterms:modified xsi:type="dcterms:W3CDTF">2018-08-30T06:27:18Z</dcterms:modified>
</cp:coreProperties>
</file>