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6" d="100"/>
          <a:sy n="76" d="100"/>
        </p:scale>
        <p:origin x="2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8F07F7-84E0-4414-BBC6-00E5A941563A}" type="datetimeFigureOut">
              <a:rPr lang="id-ID" smtClean="0"/>
              <a:t>28/04/2018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68194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8F07F7-84E0-4414-BBC6-00E5A941563A}" type="datetimeFigureOut">
              <a:rPr lang="id-ID" smtClean="0"/>
              <a:t>28/04/2018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286364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8F07F7-84E0-4414-BBC6-00E5A941563A}" type="datetimeFigureOut">
              <a:rPr lang="id-ID" smtClean="0"/>
              <a:t>28/04/2018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422849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8F07F7-84E0-4414-BBC6-00E5A941563A}" type="datetimeFigureOut">
              <a:rPr lang="id-ID" smtClean="0"/>
              <a:t>28/04/2018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56131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F07F7-84E0-4414-BBC6-00E5A941563A}" type="datetimeFigureOut">
              <a:rPr lang="id-ID" smtClean="0"/>
              <a:t>28/04/2018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376137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8F07F7-84E0-4414-BBC6-00E5A941563A}" type="datetimeFigureOut">
              <a:rPr lang="id-ID" smtClean="0"/>
              <a:t>28/04/2018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307439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8F07F7-84E0-4414-BBC6-00E5A941563A}" type="datetimeFigureOut">
              <a:rPr lang="id-ID" smtClean="0"/>
              <a:t>28/04/2018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18972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8F07F7-84E0-4414-BBC6-00E5A941563A}" type="datetimeFigureOut">
              <a:rPr lang="id-ID" smtClean="0"/>
              <a:t>28/04/2018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252755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F07F7-84E0-4414-BBC6-00E5A941563A}" type="datetimeFigureOut">
              <a:rPr lang="id-ID" smtClean="0"/>
              <a:t>28/04/2018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253371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F07F7-84E0-4414-BBC6-00E5A941563A}" type="datetimeFigureOut">
              <a:rPr lang="id-ID" smtClean="0"/>
              <a:t>28/04/2018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373374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F07F7-84E0-4414-BBC6-00E5A941563A}" type="datetimeFigureOut">
              <a:rPr lang="id-ID" smtClean="0"/>
              <a:t>28/04/2018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042D38-A66D-4EB8-AC09-89D7C8906B8C}" type="slidenum">
              <a:rPr lang="id-ID" smtClean="0"/>
              <a:t>‹#›</a:t>
            </a:fld>
            <a:endParaRPr lang="id-ID"/>
          </a:p>
        </p:txBody>
      </p:sp>
    </p:spTree>
    <p:extLst>
      <p:ext uri="{BB962C8B-B14F-4D97-AF65-F5344CB8AC3E}">
        <p14:creationId xmlns:p14="http://schemas.microsoft.com/office/powerpoint/2010/main" val="400888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F07F7-84E0-4414-BBC6-00E5A941563A}" type="datetimeFigureOut">
              <a:rPr lang="id-ID" smtClean="0"/>
              <a:t>28/04/2018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42D38-A66D-4EB8-AC09-89D7C8906B8C}" type="slidenum">
              <a:rPr lang="id-ID" smtClean="0"/>
              <a:t>‹#›</a:t>
            </a:fld>
            <a:endParaRPr lang="id-ID"/>
          </a:p>
        </p:txBody>
      </p:sp>
    </p:spTree>
    <p:extLst>
      <p:ext uri="{BB962C8B-B14F-4D97-AF65-F5344CB8AC3E}">
        <p14:creationId xmlns:p14="http://schemas.microsoft.com/office/powerpoint/2010/main" val="144376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Sharing on</a:t>
            </a:r>
            <a:br>
              <a:rPr lang="id-ID" dirty="0" smtClean="0"/>
            </a:br>
            <a:r>
              <a:rPr lang="id-ID" dirty="0" smtClean="0"/>
              <a:t>Pembobotan denga AHP</a:t>
            </a:r>
            <a:endParaRPr lang="id-ID" dirty="0"/>
          </a:p>
        </p:txBody>
      </p:sp>
      <p:sp>
        <p:nvSpPr>
          <p:cNvPr id="3" name="Subtitle 2"/>
          <p:cNvSpPr>
            <a:spLocks noGrp="1"/>
          </p:cNvSpPr>
          <p:nvPr>
            <p:ph type="subTitle" idx="1"/>
          </p:nvPr>
        </p:nvSpPr>
        <p:spPr/>
        <p:txBody>
          <a:bodyPr/>
          <a:lstStyle/>
          <a:p>
            <a:r>
              <a:rPr lang="id-ID" dirty="0" smtClean="0"/>
              <a:t>By : Teguh Widodo</a:t>
            </a:r>
            <a:endParaRPr lang="id-ID" dirty="0"/>
          </a:p>
        </p:txBody>
      </p:sp>
    </p:spTree>
    <p:extLst>
      <p:ext uri="{BB962C8B-B14F-4D97-AF65-F5344CB8AC3E}">
        <p14:creationId xmlns:p14="http://schemas.microsoft.com/office/powerpoint/2010/main" val="318005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Teknik Pembobotan (weighting) </a:t>
            </a:r>
            <a:br>
              <a:rPr lang="id-ID" dirty="0" smtClean="0"/>
            </a:br>
            <a:r>
              <a:rPr lang="id-ID" dirty="0" smtClean="0"/>
              <a:t>dg AHP/Expert Choise </a:t>
            </a:r>
            <a:br>
              <a:rPr lang="id-ID" dirty="0" smtClean="0"/>
            </a:br>
            <a:r>
              <a:rPr lang="id-ID" sz="2800" dirty="0" smtClean="0"/>
              <a:t>kriteria/KPI/faktor</a:t>
            </a:r>
            <a:br>
              <a:rPr lang="id-ID" sz="2800" dirty="0" smtClean="0"/>
            </a:br>
            <a:r>
              <a:rPr lang="id-ID" sz="2800" dirty="0" smtClean="0"/>
              <a:t/>
            </a:r>
            <a:br>
              <a:rPr lang="id-ID" sz="2800" dirty="0" smtClean="0"/>
            </a:br>
            <a:r>
              <a:rPr lang="id-ID" sz="2800" dirty="0" smtClean="0"/>
              <a:t>Formulasi </a:t>
            </a:r>
            <a:r>
              <a:rPr lang="id-ID" sz="2800" dirty="0" smtClean="0"/>
              <a:t>strategi dalam manajemen strategi dimulai dengan analis lingkungan strategik baik eksternal maupun internal. Analisis lingkungan strategi eksternal menemukenali faktor-faktor eksternal utama yang berpotensi sebagai peluang maupun ancaman. Analisis lingkungan strategik internal dimaksudkan untuk menemukenali faktor-faktor internal utama yang dinilai sebagai kekuatan dan kelemahan. </a:t>
            </a:r>
            <a:br>
              <a:rPr lang="id-ID" sz="2800" dirty="0" smtClean="0"/>
            </a:br>
            <a:r>
              <a:rPr lang="id-ID" sz="2800" dirty="0" smtClean="0"/>
              <a:t>Diantara faktor-faktor yang diidentifikasi tersebut sesungguhnya tidak logis jika disamaratakan, karena masing-masing memiliki bobot yang berbeda sehingga sebelum dijadikan masukan sebagai IE matrix, perlu ditentukan bobotnya terlebih dahulu. Salah satu teknik terbaik menurut penulis adalah dengan AHP (analytic Hierrarchy Process) atau dengan software statistik seperti Expert Choice. </a:t>
            </a:r>
            <a:br>
              <a:rPr lang="id-ID" sz="2800" dirty="0" smtClean="0"/>
            </a:br>
            <a:r>
              <a:rPr lang="id-ID" sz="2800" dirty="0" smtClean="0"/>
              <a:t>AHP dapat dilakukan dengan bantuan microsoft exel.</a:t>
            </a:r>
            <a:endParaRPr lang="id-ID" dirty="0"/>
          </a:p>
        </p:txBody>
      </p:sp>
    </p:spTree>
    <p:extLst>
      <p:ext uri="{BB962C8B-B14F-4D97-AF65-F5344CB8AC3E}">
        <p14:creationId xmlns:p14="http://schemas.microsoft.com/office/powerpoint/2010/main" val="426957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id-ID" dirty="0"/>
              <a:t>P</a:t>
            </a:r>
            <a:r>
              <a:rPr lang="id-ID" dirty="0" smtClean="0"/>
              <a:t>embobotan dibutuhkan ketika:</a:t>
            </a:r>
          </a:p>
          <a:p>
            <a:pPr marL="914400" lvl="1" indent="-457200">
              <a:buFont typeface="+mj-lt"/>
              <a:buAutoNum type="arabicPeriod"/>
            </a:pPr>
            <a:r>
              <a:rPr lang="id-ID" dirty="0" smtClean="0"/>
              <a:t>Membuat skala prioritas untuk sebuah keputusan strategik.</a:t>
            </a:r>
          </a:p>
          <a:p>
            <a:pPr marL="914400" lvl="1" indent="-457200">
              <a:buFont typeface="+mj-lt"/>
              <a:buAutoNum type="arabicPeriod"/>
            </a:pPr>
            <a:r>
              <a:rPr lang="id-ID" dirty="0" smtClean="0"/>
              <a:t>Membuat IFE dan EFE Matrix, Competition Profile Matrix; masing-masing faktor dalam peluang, ancaman, kekuatan dan kelemahan perlu dibobot sebelum dirating dan diskor.</a:t>
            </a:r>
          </a:p>
          <a:p>
            <a:pPr marL="914400" lvl="1" indent="-457200">
              <a:buFont typeface="+mj-lt"/>
              <a:buAutoNum type="arabicPeriod"/>
            </a:pPr>
            <a:r>
              <a:rPr lang="id-ID" dirty="0" smtClean="0"/>
              <a:t>Manajemen kinerja (Kontrak Manajemen); menentukan bobot tiap-tiap KPI dalam KM.</a:t>
            </a:r>
          </a:p>
          <a:p>
            <a:pPr marL="914400" lvl="1" indent="-457200">
              <a:buFont typeface="+mj-lt"/>
              <a:buAutoNum type="arabicPeriod"/>
            </a:pPr>
            <a:r>
              <a:rPr lang="id-ID" dirty="0" smtClean="0"/>
              <a:t>Pemilihan calon dengan banyak kriteria; tiap-tiap kriteria dibobot terlebih dahulu untuk kemudian tiap-tiap pemilih diminta untuk memberi nilai kepada para calon. </a:t>
            </a:r>
          </a:p>
          <a:p>
            <a:pPr marL="514350" indent="-514350">
              <a:buFont typeface="+mj-lt"/>
              <a:buAutoNum type="arabicPeriod"/>
            </a:pPr>
            <a:r>
              <a:rPr lang="id-ID" dirty="0" smtClean="0"/>
              <a:t>Pembobotan dapat dikerjakan dengan teknik AHP atau dapat diselesaikan dengan bantuan aplikasi Expert Choise atau dihitung secara manual dengan Exel.</a:t>
            </a:r>
          </a:p>
          <a:p>
            <a:pPr marL="514350" indent="-514350">
              <a:buFont typeface="+mj-lt"/>
              <a:buAutoNum type="arabicPeriod"/>
            </a:pPr>
            <a:endParaRPr lang="id-ID" dirty="0" smtClean="0"/>
          </a:p>
          <a:p>
            <a:pPr marL="514350" indent="-514350">
              <a:buFont typeface="+mj-lt"/>
              <a:buAutoNum type="arabicPeriod"/>
            </a:pPr>
            <a:endParaRPr lang="id-ID" dirty="0"/>
          </a:p>
        </p:txBody>
      </p:sp>
    </p:spTree>
    <p:extLst>
      <p:ext uri="{BB962C8B-B14F-4D97-AF65-F5344CB8AC3E}">
        <p14:creationId xmlns:p14="http://schemas.microsoft.com/office/powerpoint/2010/main" val="427088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Prosedur Pembobotan Untuk EFE, IFE dan CPM.</a:t>
            </a:r>
            <a:endParaRPr lang="id-ID" sz="4000"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id-ID" dirty="0" smtClean="0"/>
              <a:t>Susun Kriteria. Sejumlah kriteria dapat dikembangkan dengan cara</a:t>
            </a:r>
          </a:p>
          <a:p>
            <a:pPr marL="914400" lvl="1" indent="-457200">
              <a:buFont typeface="+mj-lt"/>
              <a:buAutoNum type="arabicPeriod"/>
            </a:pPr>
            <a:r>
              <a:rPr lang="id-ID" dirty="0" smtClean="0"/>
              <a:t>FGD dengan pemangku kepentingan dan expert.</a:t>
            </a:r>
          </a:p>
          <a:p>
            <a:pPr marL="914400" lvl="1" indent="-457200">
              <a:buFont typeface="+mj-lt"/>
              <a:buAutoNum type="arabicPeriod"/>
            </a:pPr>
            <a:r>
              <a:rPr lang="id-ID" dirty="0" smtClean="0"/>
              <a:t>Studi Litratur </a:t>
            </a:r>
          </a:p>
          <a:p>
            <a:pPr marL="914400" lvl="1" indent="-457200">
              <a:buFont typeface="+mj-lt"/>
              <a:buAutoNum type="arabicPeriod"/>
            </a:pPr>
            <a:r>
              <a:rPr lang="id-ID" dirty="0" smtClean="0"/>
              <a:t>Studi banding</a:t>
            </a:r>
          </a:p>
          <a:p>
            <a:pPr marL="457200" indent="-457200">
              <a:buFont typeface="+mj-lt"/>
              <a:buAutoNum type="arabicPeriod"/>
            </a:pPr>
            <a:r>
              <a:rPr lang="id-ID" dirty="0" smtClean="0"/>
              <a:t>Tiap reponden diminta untuk melakukan penilaian tingkat kepentingan relatif antara satu kriteria dengan kriteria lainnya secara independen.</a:t>
            </a:r>
          </a:p>
          <a:p>
            <a:pPr marL="457200" indent="-457200">
              <a:buFont typeface="+mj-lt"/>
              <a:buAutoNum type="arabicPeriod"/>
            </a:pPr>
            <a:r>
              <a:rPr lang="id-ID" dirty="0" smtClean="0"/>
              <a:t>Penilai diminta menilai dua faktor/kriteria yang sedang diperbandingkan dengan cara meng-klik satu angka pada garis rentang nilai yang disediakan. </a:t>
            </a:r>
          </a:p>
          <a:p>
            <a:pPr marL="457200" indent="-457200">
              <a:buFont typeface="+mj-lt"/>
              <a:buAutoNum type="arabicPeriod"/>
            </a:pPr>
            <a:r>
              <a:rPr lang="id-ID" dirty="0" smtClean="0"/>
              <a:t>Angka dalam garis rentang nilai membentuk formasi simetris dengan titik tengah adalah angka ‘1’.  Angka-angka di sebelah kanan angka ‘1’ menunjukkan tingkat kepentingan relatifitas ‘lebih penting’, dan angka-angka disebelah kiri angka ‘1’ menunjukkan relatifitas ‘kurang penting’. </a:t>
            </a:r>
          </a:p>
          <a:p>
            <a:pPr marL="457200" indent="-457200">
              <a:buFont typeface="+mj-lt"/>
              <a:buAutoNum type="arabicPeriod"/>
            </a:pPr>
            <a:endParaRPr lang="id-ID" dirty="0" smtClean="0"/>
          </a:p>
          <a:p>
            <a:pPr marL="457200" indent="-457200">
              <a:buFont typeface="+mj-lt"/>
              <a:buAutoNum type="arabicPeriod"/>
            </a:pPr>
            <a:endParaRPr lang="id-ID" dirty="0"/>
          </a:p>
          <a:p>
            <a:pPr marL="914400" lvl="1" indent="-457200">
              <a:buFont typeface="+mj-lt"/>
              <a:buAutoNum type="arabicPeriod"/>
            </a:pPr>
            <a:endParaRPr lang="id-ID" dirty="0" smtClean="0"/>
          </a:p>
          <a:p>
            <a:pPr marL="914400" lvl="1" indent="-457200">
              <a:buFont typeface="+mj-lt"/>
              <a:buAutoNum type="arabicPeriod"/>
            </a:pPr>
            <a:endParaRPr lang="id-ID" dirty="0"/>
          </a:p>
        </p:txBody>
      </p:sp>
    </p:spTree>
    <p:extLst>
      <p:ext uri="{BB962C8B-B14F-4D97-AF65-F5344CB8AC3E}">
        <p14:creationId xmlns:p14="http://schemas.microsoft.com/office/powerpoint/2010/main" val="77643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
            </a:r>
            <a:br>
              <a:rPr lang="id-ID" b="1" dirty="0" smtClean="0"/>
            </a:br>
            <a:r>
              <a:rPr lang="en-ID" b="1" dirty="0" err="1"/>
              <a:t>Skala</a:t>
            </a:r>
            <a:r>
              <a:rPr lang="en-ID" b="1" dirty="0"/>
              <a:t> </a:t>
            </a:r>
            <a:r>
              <a:rPr lang="en-ID" b="1" dirty="0" err="1"/>
              <a:t>Relasional</a:t>
            </a:r>
            <a:r>
              <a:rPr lang="en-ID" b="1" dirty="0"/>
              <a:t> </a:t>
            </a:r>
            <a:r>
              <a:rPr lang="en-ID" b="1" dirty="0" err="1"/>
              <a:t>dalam</a:t>
            </a:r>
            <a:r>
              <a:rPr lang="en-ID" b="1" dirty="0"/>
              <a:t> AHP</a:t>
            </a:r>
            <a:r>
              <a:rPr lang="id-ID" b="1" dirty="0"/>
              <a:t/>
            </a:r>
            <a:br>
              <a:rPr lang="id-ID" b="1" dirty="0"/>
            </a:br>
            <a:r>
              <a:rPr lang="en-ID" sz="2000" b="1" dirty="0" err="1" smtClean="0"/>
              <a:t>Sumber</a:t>
            </a:r>
            <a:r>
              <a:rPr lang="en-ID" sz="2000" b="1" dirty="0" smtClean="0"/>
              <a:t> </a:t>
            </a:r>
            <a:r>
              <a:rPr lang="en-ID" sz="2000" b="1" dirty="0"/>
              <a:t>: </a:t>
            </a:r>
            <a:r>
              <a:rPr lang="en-ID" sz="2000" b="1" dirty="0" err="1"/>
              <a:t>Doraid</a:t>
            </a:r>
            <a:r>
              <a:rPr lang="en-ID" sz="2000" b="1" dirty="0"/>
              <a:t> </a:t>
            </a:r>
            <a:r>
              <a:rPr lang="en-ID" sz="2000" b="1" dirty="0" err="1"/>
              <a:t>Dalalah</a:t>
            </a:r>
            <a:r>
              <a:rPr lang="en-ID" sz="2000" b="1" dirty="0"/>
              <a:t> (2010, 569)</a:t>
            </a:r>
            <a:r>
              <a:rPr lang="id-ID" sz="2000" dirty="0"/>
              <a:t/>
            </a:r>
            <a:br>
              <a:rPr lang="id-ID" sz="2000" dirty="0"/>
            </a:br>
            <a:endParaRPr lang="id-ID" sz="2000" dirty="0"/>
          </a:p>
        </p:txBody>
      </p:sp>
      <p:sp>
        <p:nvSpPr>
          <p:cNvPr id="3" name="Content Placeholder 2"/>
          <p:cNvSpPr>
            <a:spLocks noGrp="1"/>
          </p:cNvSpPr>
          <p:nvPr>
            <p:ph idx="1"/>
          </p:nvPr>
        </p:nvSpPr>
        <p:spPr/>
        <p:txBody>
          <a:bodyPr/>
          <a:lstStyle/>
          <a:p>
            <a:endParaRPr lang="id-ID"/>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003300" y="1825625"/>
            <a:ext cx="10350499" cy="4351338"/>
          </a:xfrm>
          <a:prstGeom prst="rect">
            <a:avLst/>
          </a:prstGeom>
        </p:spPr>
      </p:pic>
    </p:spTree>
    <p:extLst>
      <p:ext uri="{BB962C8B-B14F-4D97-AF65-F5344CB8AC3E}">
        <p14:creationId xmlns:p14="http://schemas.microsoft.com/office/powerpoint/2010/main" val="2943514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r>
              <a:rPr lang="id-ID" dirty="0" smtClean="0"/>
              <a:t>Aplikasi tersedia aplikasi Expert Choise. </a:t>
            </a:r>
          </a:p>
        </p:txBody>
      </p:sp>
      <p:sp>
        <p:nvSpPr>
          <p:cNvPr id="4" name="Title 1"/>
          <p:cNvSpPr>
            <a:spLocks noGrp="1"/>
          </p:cNvSpPr>
          <p:nvPr>
            <p:ph idx="1"/>
          </p:nvPr>
        </p:nvSpPr>
        <p:spPr/>
        <p:txBody>
          <a:bodyPr>
            <a:noAutofit/>
          </a:bodyPr>
          <a:lstStyle/>
          <a:p>
            <a:r>
              <a:rPr lang="id-ID" sz="2400" dirty="0" smtClean="0"/>
              <a:t>Jika terdapat n-faktor dalam daftar kekuatan yang dimiliki oleh sebuah kawasan wisata misalnya, responden diminta untuk   membandingkan: </a:t>
            </a:r>
          </a:p>
          <a:p>
            <a:pPr lvl="1"/>
            <a:r>
              <a:rPr lang="id-ID" sz="2000" dirty="0" smtClean="0"/>
              <a:t>faktor-1 </a:t>
            </a:r>
            <a:r>
              <a:rPr lang="id-ID" sz="2000" dirty="0"/>
              <a:t>dengan faktor-2; </a:t>
            </a:r>
            <a:r>
              <a:rPr lang="id-ID" sz="2000" dirty="0" smtClean="0"/>
              <a:t>faktor-1 </a:t>
            </a:r>
            <a:r>
              <a:rPr lang="id-ID" sz="2000" dirty="0"/>
              <a:t>dengan faktor-3; ...dst.... faktor-1 dengan faktor-n;</a:t>
            </a:r>
          </a:p>
          <a:p>
            <a:pPr lvl="1"/>
            <a:r>
              <a:rPr lang="id-ID" sz="2000" dirty="0"/>
              <a:t>faktor-2 </a:t>
            </a:r>
            <a:r>
              <a:rPr lang="id-ID" sz="2000" dirty="0" smtClean="0"/>
              <a:t>dengan faktor-3</a:t>
            </a:r>
            <a:r>
              <a:rPr lang="id-ID" sz="2000" dirty="0"/>
              <a:t>; faktor-2 dengan faktor-3; ...dst</a:t>
            </a:r>
            <a:r>
              <a:rPr lang="id-ID" sz="2000" dirty="0" smtClean="0"/>
              <a:t>.....faktor-2 </a:t>
            </a:r>
            <a:r>
              <a:rPr lang="id-ID" sz="2000" dirty="0"/>
              <a:t>dengan faktor-n.  </a:t>
            </a:r>
          </a:p>
          <a:p>
            <a:pPr lvl="1"/>
            <a:r>
              <a:rPr lang="id-ID" sz="2000" dirty="0"/>
              <a:t>Tabel yang terbentuk menyerupai daftar skor kompetisi penuh dalam pertandingan olah raga. </a:t>
            </a:r>
          </a:p>
          <a:p>
            <a:r>
              <a:rPr lang="id-ID" sz="2400" dirty="0" smtClean="0"/>
              <a:t>Contoh dlm tabel di bawah responden sedang membandingkan:</a:t>
            </a:r>
          </a:p>
          <a:p>
            <a:pPr lvl="1"/>
            <a:r>
              <a:rPr lang="id-ID" sz="2000" dirty="0" smtClean="0"/>
              <a:t>faktor ‘kekayaan alam’ dan ‘letak geografis’, dengan meng-klik angka ‘1’ pada garis rentang nilai yang tersedia yang berarti menganggap sama penting antara keduanya. </a:t>
            </a:r>
          </a:p>
          <a:p>
            <a:pPr lvl="1"/>
            <a:r>
              <a:rPr lang="id-ID" sz="2000" dirty="0" smtClean="0"/>
              <a:t>Selanjutnya responden membadingkan ‘kekayaan alam’ dengan ‘kualitas jalan’ dengan meng-klik angka ‘2’ kanan. Ini berarti ‘kualitas jalan dua kali lebih penting dibandingkan dengan kekayaan alam.</a:t>
            </a:r>
            <a:br>
              <a:rPr lang="id-ID" sz="2000" dirty="0" smtClean="0"/>
            </a:br>
            <a:endParaRPr lang="id-ID" sz="2000" dirty="0"/>
          </a:p>
        </p:txBody>
      </p:sp>
    </p:spTree>
    <p:extLst>
      <p:ext uri="{BB962C8B-B14F-4D97-AF65-F5344CB8AC3E}">
        <p14:creationId xmlns:p14="http://schemas.microsoft.com/office/powerpoint/2010/main" val="2344803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2100" y="76994"/>
            <a:ext cx="11766550" cy="3249611"/>
          </a:xfrm>
          <a:prstGeom prst="rect">
            <a:avLst/>
          </a:prstGeom>
        </p:spPr>
      </p:pic>
      <p:sp>
        <p:nvSpPr>
          <p:cNvPr id="5" name="TextBox 4"/>
          <p:cNvSpPr txBox="1"/>
          <p:nvPr/>
        </p:nvSpPr>
        <p:spPr>
          <a:xfrm>
            <a:off x="133350" y="3505200"/>
            <a:ext cx="11925300" cy="3077766"/>
          </a:xfrm>
          <a:prstGeom prst="rect">
            <a:avLst/>
          </a:prstGeom>
          <a:noFill/>
        </p:spPr>
        <p:txBody>
          <a:bodyPr wrap="square" rtlCol="0">
            <a:spAutoFit/>
          </a:bodyPr>
          <a:lstStyle/>
          <a:p>
            <a:pPr marL="457200" indent="-457200">
              <a:buFont typeface="+mj-lt"/>
              <a:buAutoNum type="arabicPeriod"/>
            </a:pPr>
            <a:r>
              <a:rPr lang="id-ID" sz="1600" dirty="0" smtClean="0"/>
              <a:t>Ketika reponden meng-klik salah satu sel, kedua faktor yang diperbandingkan akan muncul; </a:t>
            </a:r>
          </a:p>
          <a:p>
            <a:pPr marL="914400" lvl="1" indent="-457200">
              <a:buFont typeface="+mj-lt"/>
              <a:buAutoNum type="arabicPeriod"/>
            </a:pPr>
            <a:r>
              <a:rPr lang="id-ID" sz="1600" dirty="0" smtClean="0"/>
              <a:t>faktor di sebelah kiri sel akan muncul di sebelah kiri garis rentang nilai, </a:t>
            </a:r>
          </a:p>
          <a:p>
            <a:pPr marL="914400" lvl="1" indent="-457200">
              <a:buFont typeface="+mj-lt"/>
              <a:buAutoNum type="arabicPeriod"/>
            </a:pPr>
            <a:r>
              <a:rPr lang="id-ID" sz="1600" dirty="0" smtClean="0"/>
              <a:t>faktor disebelah atas sel akan muncul di sebelah kanan garis rentang. </a:t>
            </a:r>
          </a:p>
          <a:p>
            <a:pPr marL="457200" indent="-457200">
              <a:buFont typeface="+mj-lt"/>
              <a:buAutoNum type="arabicPeriod"/>
            </a:pPr>
            <a:r>
              <a:rPr lang="id-ID" sz="1600" dirty="0" smtClean="0"/>
              <a:t>Setelah itu, ketika responden meng-klik angka tertentu di garis rentang sebelah kanan, pada sel dalam tabel akan muncul angka tersebut dengan warna biru yang menunjukkan faktor sebelah kanan lebih penting dari faktor yang sebelah kiri garis rentang. Sebaliknya angka merah dalam sel tabel akan muncul ketika responden meng-klik angka di sebelah kiri angka ‘1’. </a:t>
            </a:r>
          </a:p>
          <a:p>
            <a:pPr marL="457200" indent="-457200">
              <a:buFont typeface="+mj-lt"/>
              <a:buAutoNum type="arabicPeriod"/>
            </a:pPr>
            <a:r>
              <a:rPr lang="id-ID" sz="1600" dirty="0" smtClean="0"/>
              <a:t>Dalam aplikasi, angka di sebelah kanan menunjukkan besarnya kelipatan faktor kanan dibanding faktor kiri. Sebaliknya angka angka sebelah kiri menunjukkan lawan kata dari kelipatan tingkat kepentingan faktor kiri terhadap kanan. Sebagai contoh krn responden  menganggap faktor ‘kekayaan alam’ tidak lebih penting dari faktor ‘ketersediaan air dan listrik’ dengan tingkat tiga, maka responden meng-klik angka ‘3’ di sebelah kiri angka satu; sel dalam tabel muncul angka ‘3’ berwarna merah. Dalam Excel, jikalau klik kanan angka 3, berarti kanan kali lipat, maka kiri 1/3 kali lipat. Apabila kiri 3 kali lipat, kanan 1/3.</a:t>
            </a:r>
          </a:p>
          <a:p>
            <a:pPr marL="457200" indent="-457200">
              <a:buFont typeface="+mj-lt"/>
              <a:buAutoNum type="arabicPeriod"/>
            </a:pPr>
            <a:endParaRPr lang="id-ID" sz="1600" dirty="0" smtClean="0"/>
          </a:p>
        </p:txBody>
      </p:sp>
    </p:spTree>
    <p:extLst>
      <p:ext uri="{BB962C8B-B14F-4D97-AF65-F5344CB8AC3E}">
        <p14:creationId xmlns:p14="http://schemas.microsoft.com/office/powerpoint/2010/main" val="329377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292100" y="3326605"/>
            <a:ext cx="11766550" cy="2850358"/>
          </a:xfrm>
        </p:spPr>
        <p:txBody>
          <a:bodyPr/>
          <a:lstStyle/>
          <a:p>
            <a:r>
              <a:rPr lang="id-ID" dirty="0" smtClean="0"/>
              <a:t>Software berkemampuan menunjukkan tingkat konsistensi penilaian. Tabel memunculkan angka ketidakkonsistensi sebesar 0,06 (incon=0,06). </a:t>
            </a:r>
          </a:p>
          <a:p>
            <a:r>
              <a:rPr lang="id-ID" dirty="0" smtClean="0"/>
              <a:t>Angka ketidakkonsistensi lebih besar dari 0,01 tidak dapat diterima (</a:t>
            </a:r>
            <a:r>
              <a:rPr lang="en-ID" dirty="0" err="1" smtClean="0"/>
              <a:t>Doraid</a:t>
            </a:r>
            <a:r>
              <a:rPr lang="en-ID" dirty="0" smtClean="0"/>
              <a:t> </a:t>
            </a:r>
            <a:r>
              <a:rPr lang="en-ID" dirty="0" err="1" smtClean="0"/>
              <a:t>Dalalah</a:t>
            </a:r>
            <a:r>
              <a:rPr lang="id-ID" dirty="0" smtClean="0"/>
              <a:t>,</a:t>
            </a:r>
            <a:r>
              <a:rPr lang="en-ID" dirty="0" smtClean="0"/>
              <a:t>2010</a:t>
            </a:r>
            <a:r>
              <a:rPr lang="id-ID" dirty="0" smtClean="0"/>
              <a:t>;</a:t>
            </a:r>
            <a:r>
              <a:rPr lang="en-ID" dirty="0" smtClean="0"/>
              <a:t>569</a:t>
            </a:r>
            <a:r>
              <a:rPr lang="en-ID" dirty="0"/>
              <a:t>) </a:t>
            </a:r>
            <a:r>
              <a:rPr lang="id-ID" dirty="0" smtClean="0"/>
              <a:t>sehingga responden agar diminta untuk pengisian ulang.</a:t>
            </a:r>
            <a:endParaRPr lang="id-ID" dirty="0"/>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92100" y="76994"/>
            <a:ext cx="11766550" cy="3249611"/>
          </a:xfrm>
          <a:prstGeom prst="rect">
            <a:avLst/>
          </a:prstGeom>
        </p:spPr>
      </p:pic>
    </p:spTree>
    <p:extLst>
      <p:ext uri="{BB962C8B-B14F-4D97-AF65-F5344CB8AC3E}">
        <p14:creationId xmlns:p14="http://schemas.microsoft.com/office/powerpoint/2010/main" val="117147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612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Sharing on Pembobotan denga AHP</vt:lpstr>
      <vt:lpstr>Teknik Pembobotan (weighting)  dg AHP/Expert Choise  kriteria/KPI/faktor  Formulasi strategi dalam manajemen strategi dimulai dengan analis lingkungan strategik baik eksternal maupun internal. Analisis lingkungan strategi eksternal menemukenali faktor-faktor eksternal utama yang berpotensi sebagai peluang maupun ancaman. Analisis lingkungan strategik internal dimaksudkan untuk menemukenali faktor-faktor internal utama yang dinilai sebagai kekuatan dan kelemahan.  Diantara faktor-faktor yang diidentifikasi tersebut sesungguhnya tidak logis jika disamaratakan, karena masing-masing memiliki bobot yang berbeda sehingga sebelum dijadikan masukan sebagai IE matrix, perlu ditentukan bobotnya terlebih dahulu. Salah satu teknik terbaik menurut penulis adalah dengan AHP (analytic Hierrarchy Process) atau dengan software statistik seperti Expert Choice.  AHP dapat dilakukan dengan bantuan microsoft exel.</vt:lpstr>
      <vt:lpstr>PowerPoint Presentation</vt:lpstr>
      <vt:lpstr>Prosedur Pembobotan Untuk EFE, IFE dan CPM.</vt:lpstr>
      <vt:lpstr> Skala Relasional dalam AHP Sumber : Doraid Dalalah (2010, 569) </vt:lpstr>
      <vt:lpstr>Aplikasi tersedia aplikasi Expert Choise.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Sekretariat</dc:creator>
  <cp:lastModifiedBy>TEGUH WIDODO</cp:lastModifiedBy>
  <cp:revision>4</cp:revision>
  <dcterms:created xsi:type="dcterms:W3CDTF">2017-10-05T08:48:02Z</dcterms:created>
  <dcterms:modified xsi:type="dcterms:W3CDTF">2018-04-28T16:41:19Z</dcterms:modified>
</cp:coreProperties>
</file>