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91" r:id="rId2"/>
    <p:sldMasterId id="2147483706" r:id="rId3"/>
    <p:sldMasterId id="2147483719" r:id="rId4"/>
  </p:sldMasterIdLst>
  <p:notesMasterIdLst>
    <p:notesMasterId r:id="rId32"/>
  </p:notesMasterIdLst>
  <p:handoutMasterIdLst>
    <p:handoutMasterId r:id="rId33"/>
  </p:handoutMasterIdLst>
  <p:sldIdLst>
    <p:sldId id="257" r:id="rId5"/>
    <p:sldId id="264" r:id="rId6"/>
    <p:sldId id="278" r:id="rId7"/>
    <p:sldId id="280" r:id="rId8"/>
    <p:sldId id="294" r:id="rId9"/>
    <p:sldId id="279" r:id="rId10"/>
    <p:sldId id="295" r:id="rId11"/>
    <p:sldId id="259" r:id="rId12"/>
    <p:sldId id="296" r:id="rId13"/>
    <p:sldId id="297" r:id="rId14"/>
    <p:sldId id="298" r:id="rId15"/>
    <p:sldId id="299" r:id="rId16"/>
    <p:sldId id="281" r:id="rId17"/>
    <p:sldId id="263" r:id="rId18"/>
    <p:sldId id="262" r:id="rId19"/>
    <p:sldId id="282" r:id="rId20"/>
    <p:sldId id="283" r:id="rId21"/>
    <p:sldId id="284" r:id="rId22"/>
    <p:sldId id="285" r:id="rId23"/>
    <p:sldId id="286" r:id="rId24"/>
    <p:sldId id="288" r:id="rId25"/>
    <p:sldId id="287" r:id="rId26"/>
    <p:sldId id="289" r:id="rId27"/>
    <p:sldId id="290" r:id="rId28"/>
    <p:sldId id="292" r:id="rId29"/>
    <p:sldId id="293" r:id="rId30"/>
    <p:sldId id="29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2" userDrawn="1">
          <p15:clr>
            <a:srgbClr val="A4A3A4"/>
          </p15:clr>
        </p15:guide>
        <p15:guide id="2" pos="290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9EF4"/>
    <a:srgbClr val="F0C36A"/>
    <a:srgbClr val="EBA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0" d="100"/>
          <a:sy n="70" d="100"/>
        </p:scale>
        <p:origin x="-1272" y="-96"/>
      </p:cViewPr>
      <p:guideLst>
        <p:guide orient="horz" pos="2112"/>
        <p:guide pos="2904"/>
      </p:guideLst>
    </p:cSldViewPr>
  </p:slideViewPr>
  <p:notesTextViewPr>
    <p:cViewPr>
      <p:scale>
        <a:sx n="1" d="1"/>
        <a:sy n="1" d="1"/>
      </p:scale>
      <p:origin x="0" y="0"/>
    </p:cViewPr>
  </p:notesTextViewPr>
  <p:notesViewPr>
    <p:cSldViewPr snapToGrid="0" showGuide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BFD6C-BE08-4A9D-8D87-5E4427D81591}" type="datetimeFigureOut">
              <a:rPr lang="en-US" smtClean="0"/>
              <a:t>11/19/2017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594859-0517-455A-97F1-1581BF6EC6C9}" type="slidenum">
              <a:rPr lang="en-US" smtClean="0"/>
              <a:t>‹#›</a:t>
            </a:fld>
            <a:endParaRPr lang="en-US"/>
          </a:p>
        </p:txBody>
      </p:sp>
    </p:spTree>
    <p:extLst>
      <p:ext uri="{BB962C8B-B14F-4D97-AF65-F5344CB8AC3E}">
        <p14:creationId xmlns:p14="http://schemas.microsoft.com/office/powerpoint/2010/main" val="265265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FA7F2-B2F3-4896-8EC2-7BE7568D7A3F}" type="datetimeFigureOut">
              <a:rPr lang="en-US" smtClean="0"/>
              <a:t>11/19/2017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D19EC-0E73-4015-BDAC-04447B3A36FD}" type="slidenum">
              <a:rPr lang="en-US" smtClean="0"/>
              <a:t>‹#›</a:t>
            </a:fld>
            <a:endParaRPr lang="en-US"/>
          </a:p>
        </p:txBody>
      </p:sp>
    </p:spTree>
    <p:extLst>
      <p:ext uri="{BB962C8B-B14F-4D97-AF65-F5344CB8AC3E}">
        <p14:creationId xmlns:p14="http://schemas.microsoft.com/office/powerpoint/2010/main" val="349578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24</a:t>
            </a:fld>
            <a:endParaRPr lang="en-US" dirty="0"/>
          </a:p>
        </p:txBody>
      </p:sp>
    </p:spTree>
    <p:extLst>
      <p:ext uri="{BB962C8B-B14F-4D97-AF65-F5344CB8AC3E}">
        <p14:creationId xmlns:p14="http://schemas.microsoft.com/office/powerpoint/2010/main" val="45414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sp>
        <p:nvSpPr>
          <p:cNvPr id="8" name="Title 1"/>
          <p:cNvSpPr>
            <a:spLocks noGrp="1"/>
          </p:cNvSpPr>
          <p:nvPr>
            <p:ph type="title"/>
          </p:nvPr>
        </p:nvSpPr>
        <p:spPr>
          <a:xfrm>
            <a:off x="471488" y="685800"/>
            <a:ext cx="4736306" cy="914400"/>
          </a:xfrm>
        </p:spPr>
        <p:txBody>
          <a:bodyPr>
            <a:normAutofit/>
          </a:bodyPr>
          <a:lstStyle>
            <a:lvl1pPr>
              <a:defRPr sz="3600"/>
            </a:lvl1pPr>
          </a:lstStyle>
          <a:p>
            <a:r>
              <a:rPr lang="en-US" dirty="0"/>
              <a:t>Click to edit Master title style</a:t>
            </a:r>
          </a:p>
        </p:txBody>
      </p:sp>
      <p:cxnSp>
        <p:nvCxnSpPr>
          <p:cNvPr id="9" name="Straight Connector 8"/>
          <p:cNvCxnSpPr>
            <a:cxnSpLocks/>
          </p:cNvCxnSpPr>
          <p:nvPr userDrawn="1"/>
        </p:nvCxnSpPr>
        <p:spPr>
          <a:xfrm>
            <a:off x="548205" y="223328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3" hasCustomPrompt="1"/>
          </p:nvPr>
        </p:nvSpPr>
        <p:spPr>
          <a:xfrm>
            <a:off x="471488" y="1504950"/>
            <a:ext cx="3771900" cy="714375"/>
          </a:xfrm>
        </p:spPr>
        <p:txBody>
          <a:bodyPr>
            <a:normAutofit/>
          </a:bodyPr>
          <a:lstStyle>
            <a:lvl1pPr marL="0" indent="0">
              <a:buNone/>
              <a:defRPr sz="1050"/>
            </a:lvl1pPr>
          </a:lstStyle>
          <a:p>
            <a:pPr lvl="0"/>
            <a:r>
              <a:rPr lang="en-US" dirty="0"/>
              <a:t>Insert subtitle here</a:t>
            </a:r>
          </a:p>
        </p:txBody>
      </p:sp>
    </p:spTree>
    <p:extLst>
      <p:ext uri="{BB962C8B-B14F-4D97-AF65-F5344CB8AC3E}">
        <p14:creationId xmlns:p14="http://schemas.microsoft.com/office/powerpoint/2010/main" val="41470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144000" cy="6858000"/>
          </a:xfrm>
        </p:spPr>
        <p:txBody>
          <a:bodyPr>
            <a:normAutofit/>
          </a:bodyPr>
          <a:lstStyle>
            <a:lvl1pPr marL="0" indent="0">
              <a:buNone/>
              <a:defRPr sz="1200">
                <a:solidFill>
                  <a:schemeClr val="bg2"/>
                </a:solidFill>
              </a:defRPr>
            </a:lvl1pPr>
          </a:lstStyle>
          <a:p>
            <a:endParaRPr lang="en-US" dirty="0"/>
          </a:p>
        </p:txBody>
      </p:sp>
    </p:spTree>
    <p:extLst>
      <p:ext uri="{BB962C8B-B14F-4D97-AF65-F5344CB8AC3E}">
        <p14:creationId xmlns:p14="http://schemas.microsoft.com/office/powerpoint/2010/main" val="359617632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3" name="Oval 12"/>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a:p>
        </p:txBody>
      </p:sp>
      <p:sp>
        <p:nvSpPr>
          <p:cNvPr id="18" name="TextBox 17"/>
          <p:cNvSpPr txBox="1"/>
          <p:nvPr userDrawn="1"/>
        </p:nvSpPr>
        <p:spPr>
          <a:xfrm>
            <a:off x="8661753" y="303535"/>
            <a:ext cx="316413"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Raleway Light"/>
                <a:cs typeface="Raleway Light"/>
              </a:rPr>
              <a:pPr algn="ctr"/>
              <a:t>‹#›</a:t>
            </a:fld>
            <a:endParaRPr lang="id-ID" sz="1050" dirty="0">
              <a:solidFill>
                <a:schemeClr val="bg1"/>
              </a:solidFill>
              <a:latin typeface="Raleway Light"/>
              <a:cs typeface="Raleway Light"/>
            </a:endParaRPr>
          </a:p>
        </p:txBody>
      </p:sp>
      <p:sp>
        <p:nvSpPr>
          <p:cNvPr id="14" name="Picture Placeholder 9"/>
          <p:cNvSpPr>
            <a:spLocks noGrp="1" noChangeAspect="1"/>
          </p:cNvSpPr>
          <p:nvPr>
            <p:ph type="pic" sz="quarter" idx="11"/>
          </p:nvPr>
        </p:nvSpPr>
        <p:spPr>
          <a:xfrm>
            <a:off x="1265520" y="2163534"/>
            <a:ext cx="3316985" cy="2769218"/>
          </a:xfrm>
        </p:spPr>
        <p:txBody>
          <a:bodyPr>
            <a:normAutofit/>
          </a:bodyPr>
          <a:lstStyle>
            <a:lvl1pPr marL="0" indent="0">
              <a:buNone/>
              <a:defRPr sz="750">
                <a:solidFill>
                  <a:schemeClr val="tx1">
                    <a:lumMod val="50000"/>
                    <a:lumOff val="50000"/>
                  </a:schemeClr>
                </a:solidFill>
              </a:defRPr>
            </a:lvl1pPr>
          </a:lstStyle>
          <a:p>
            <a:endParaRPr lang="en-US" dirty="0"/>
          </a:p>
        </p:txBody>
      </p:sp>
      <p:sp>
        <p:nvSpPr>
          <p:cNvPr id="11" name="Rectangle 10"/>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Motagua</a:t>
            </a:r>
            <a:r>
              <a:rPr lang="en-US" sz="750" dirty="0">
                <a:solidFill>
                  <a:schemeClr val="tx2"/>
                </a:solidFill>
                <a:latin typeface="Lato Light"/>
                <a:cs typeface="Lato Light"/>
              </a:rPr>
              <a:t> </a:t>
            </a:r>
            <a:r>
              <a:rPr lang="id-ID" sz="750" dirty="0">
                <a:solidFill>
                  <a:schemeClr val="tx2"/>
                </a:solidFill>
                <a:latin typeface="Lato Light"/>
                <a:cs typeface="Lato Light"/>
              </a:rPr>
              <a:t>PowerPoint 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Tree>
    <p:extLst>
      <p:ext uri="{BB962C8B-B14F-4D97-AF65-F5344CB8AC3E}">
        <p14:creationId xmlns:p14="http://schemas.microsoft.com/office/powerpoint/2010/main" val="364807085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ckup Laptop">
    <p:spTree>
      <p:nvGrpSpPr>
        <p:cNvPr id="1" name=""/>
        <p:cNvGrpSpPr/>
        <p:nvPr/>
      </p:nvGrpSpPr>
      <p:grpSpPr>
        <a:xfrm>
          <a:off x="0" y="0"/>
          <a:ext cx="0" cy="0"/>
          <a:chOff x="0" y="0"/>
          <a:chExt cx="0" cy="0"/>
        </a:xfrm>
      </p:grpSpPr>
      <p:sp>
        <p:nvSpPr>
          <p:cNvPr id="14" name="Oval 13"/>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a:p>
        </p:txBody>
      </p:sp>
      <p:sp>
        <p:nvSpPr>
          <p:cNvPr id="15" name="TextBox 14"/>
          <p:cNvSpPr txBox="1"/>
          <p:nvPr userDrawn="1"/>
        </p:nvSpPr>
        <p:spPr>
          <a:xfrm>
            <a:off x="8661753" y="303535"/>
            <a:ext cx="316413"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Raleway Light"/>
                <a:cs typeface="Raleway Light"/>
              </a:rPr>
              <a:pPr algn="ctr"/>
              <a:t>‹#›</a:t>
            </a:fld>
            <a:endParaRPr lang="id-ID" sz="1050" dirty="0">
              <a:solidFill>
                <a:schemeClr val="bg1"/>
              </a:solidFill>
              <a:latin typeface="Raleway Light"/>
              <a:cs typeface="Raleway Light"/>
            </a:endParaRPr>
          </a:p>
        </p:txBody>
      </p:sp>
      <p:sp>
        <p:nvSpPr>
          <p:cNvPr id="13" name="Picture Placeholder 9"/>
          <p:cNvSpPr>
            <a:spLocks noGrp="1" noChangeAspect="1"/>
          </p:cNvSpPr>
          <p:nvPr>
            <p:ph type="pic" sz="quarter" idx="11"/>
          </p:nvPr>
        </p:nvSpPr>
        <p:spPr>
          <a:xfrm>
            <a:off x="5033829" y="1876518"/>
            <a:ext cx="3254597" cy="2491082"/>
          </a:xfrm>
        </p:spPr>
        <p:txBody>
          <a:bodyPr>
            <a:normAutofit/>
          </a:bodyPr>
          <a:lstStyle>
            <a:lvl1pPr marL="0" indent="0">
              <a:buNone/>
              <a:defRPr sz="750">
                <a:solidFill>
                  <a:schemeClr val="tx1">
                    <a:lumMod val="50000"/>
                    <a:lumOff val="50000"/>
                  </a:schemeClr>
                </a:solidFill>
              </a:defRPr>
            </a:lvl1pPr>
          </a:lstStyle>
          <a:p>
            <a:endParaRPr lang="en-US" dirty="0"/>
          </a:p>
        </p:txBody>
      </p:sp>
      <p:sp>
        <p:nvSpPr>
          <p:cNvPr id="9" name="Rectangle 8"/>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Motagua</a:t>
            </a:r>
            <a:r>
              <a:rPr lang="en-US" sz="750" dirty="0">
                <a:solidFill>
                  <a:schemeClr val="tx2"/>
                </a:solidFill>
                <a:latin typeface="Lato Light"/>
                <a:cs typeface="Lato Light"/>
              </a:rPr>
              <a:t> </a:t>
            </a:r>
            <a:r>
              <a:rPr lang="id-ID" sz="750" dirty="0">
                <a:solidFill>
                  <a:schemeClr val="tx2"/>
                </a:solidFill>
                <a:latin typeface="Lato Light"/>
                <a:cs typeface="Lato Light"/>
              </a:rPr>
              <a:t>PowerPoint 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Tree>
    <p:extLst>
      <p:ext uri="{BB962C8B-B14F-4D97-AF65-F5344CB8AC3E}">
        <p14:creationId xmlns:p14="http://schemas.microsoft.com/office/powerpoint/2010/main" val="383860529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730A1-8656-4352-BE8C-7981C8000B5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79C12512-524B-4B83-9080-F1E86CEC33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72A0E0A-3225-418B-84A6-EBF73F56B9EF}"/>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38CDCC95-185E-4A0C-A892-603267B56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BBDE2E-1F07-4E1E-A799-E885A1D99E53}"/>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380601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8A47D-ACA1-419C-B1D2-F0F82427A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83055EB-6CBB-4DAB-84DD-B3CB73B80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19DCFA-E7FD-4C9E-83C0-09289CE1E9CC}"/>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B4249B9B-5728-4ED2-A3EB-0C51B2D7F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A2F7D0-41F1-42C8-BAA0-60AC1CFCDBA3}"/>
              </a:ext>
            </a:extLst>
          </p:cNvPr>
          <p:cNvSpPr>
            <a:spLocks noGrp="1"/>
          </p:cNvSpPr>
          <p:nvPr>
            <p:ph type="sldNum" sz="quarter" idx="12"/>
          </p:nvPr>
        </p:nvSpPr>
        <p:spPr/>
        <p:txBody>
          <a:bodyPr/>
          <a:lstStyle/>
          <a:p>
            <a:fld id="{0BA69FD4-0853-466A-8281-F0FB0ABD8192}" type="slidenum">
              <a:rPr lang="en-US" smtClean="0"/>
              <a:t>‹#›</a:t>
            </a:fld>
            <a:endParaRPr lang="en-US"/>
          </a:p>
        </p:txBody>
      </p:sp>
      <p:cxnSp>
        <p:nvCxnSpPr>
          <p:cNvPr id="7" name="Straight Connector 6">
            <a:extLst>
              <a:ext uri="{FF2B5EF4-FFF2-40B4-BE49-F238E27FC236}">
                <a16:creationId xmlns:a16="http://schemas.microsoft.com/office/drawing/2014/main" xmlns="" id="{11BB0015-C801-47B6-8270-ED051BEA6C41}"/>
              </a:ext>
            </a:extLst>
          </p:cNvPr>
          <p:cNvCxnSpPr>
            <a:cxnSpLocks/>
          </p:cNvCxnSpPr>
          <p:nvPr userDrawn="1"/>
        </p:nvCxnSpPr>
        <p:spPr>
          <a:xfrm>
            <a:off x="548205" y="223328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3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62EAC-0DA6-4F0E-9CA2-5A735854969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0ECC1A10-CFC7-4109-8257-1A1C65EAAFF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5490606-7686-4C64-8F8D-9763501E2E8E}"/>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B487EC97-88DA-4374-9FC0-2FA8C3622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9878C3-7E6C-4282-AC2A-4E3942A1D1C6}"/>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8437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B6EA6-9C10-4A0E-B5D0-0E92EC9DA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9E5F665-1E6C-4E87-89BE-A14C465CBC3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9623FD8-F24D-4C0F-8238-D56DBDA3D50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504E89E-6693-48D5-8753-62DEE2FF5DC5}"/>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a:extLst>
              <a:ext uri="{FF2B5EF4-FFF2-40B4-BE49-F238E27FC236}">
                <a16:creationId xmlns:a16="http://schemas.microsoft.com/office/drawing/2014/main" xmlns="" id="{D19C9251-7C23-4120-BE9D-96A6C580B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24817E-F720-447B-ACEF-6ACFAE898575}"/>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74945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352E9F-91F6-4CE4-A81F-22B37937D78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64F85-9DA6-4778-8BE1-474E3DACA2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D7969BBE-E436-4E43-AD32-C525DA712C0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B3A10E-01F6-4CD1-8AED-8E83DFAB219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ECE08C23-A3B4-4AA2-BA37-9E31FE5A124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489FC2F-45F9-4BD9-9115-D42C3C2148BD}"/>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8" name="Footer Placeholder 7">
            <a:extLst>
              <a:ext uri="{FF2B5EF4-FFF2-40B4-BE49-F238E27FC236}">
                <a16:creationId xmlns:a16="http://schemas.microsoft.com/office/drawing/2014/main" xmlns="" id="{6436CB63-C7CD-4195-A90F-A6AFCB4A75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FB3EEC5-2431-4638-9D90-4A54CBDC5D2D}"/>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890709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CD575-4A0C-483E-B6AF-3B5D5E619B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5079B5-B7BB-46C7-BD81-C75E21304E22}"/>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4" name="Footer Placeholder 3">
            <a:extLst>
              <a:ext uri="{FF2B5EF4-FFF2-40B4-BE49-F238E27FC236}">
                <a16:creationId xmlns:a16="http://schemas.microsoft.com/office/drawing/2014/main" xmlns="" id="{AFDDBDFB-9082-46ED-A1AD-D35CEB3DC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DA955C-ADAB-4D24-868B-51A72F9A7CFE}"/>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15384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B06A-3A22-4822-8D35-75FFCA943152}"/>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3" name="Footer Placeholder 2">
            <a:extLst>
              <a:ext uri="{FF2B5EF4-FFF2-40B4-BE49-F238E27FC236}">
                <a16:creationId xmlns:a16="http://schemas.microsoft.com/office/drawing/2014/main" xmlns="" id="{B5641CF6-04B2-4B46-BC94-3F7FAC8C9F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2D1B1B7-F4CF-4AF9-B195-7AD5EDEFC169}"/>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61889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8297F-6A71-4327-A931-E1AEDB9B3695}"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080378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1F50A-0B74-4E10-AFFE-E687B113B4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ED43E58-9725-4C81-AA19-6C7F584056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0141148-31DB-4619-94B9-A760CCA6BE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B9C8C7A5-6E8D-478C-A09F-ACC1302361B6}"/>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a:extLst>
              <a:ext uri="{FF2B5EF4-FFF2-40B4-BE49-F238E27FC236}">
                <a16:creationId xmlns:a16="http://schemas.microsoft.com/office/drawing/2014/main" xmlns="" id="{EED716A0-3F60-43C2-8B27-6C9102452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818907-B5BE-4C36-B261-32964E9C5F73}"/>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77952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06A12-542C-4889-B6A5-2D4304B28DC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5BBDC98-A7E5-4959-95DA-FBD4F02EE2C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BCD4BE44-AA71-4DE6-92E2-A9D632830E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A05E2D68-6D51-496C-93E6-5A095121B1CE}"/>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a:extLst>
              <a:ext uri="{FF2B5EF4-FFF2-40B4-BE49-F238E27FC236}">
                <a16:creationId xmlns:a16="http://schemas.microsoft.com/office/drawing/2014/main" xmlns="" id="{39B1A6DB-31B1-4A3E-AE67-C16A5DE55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B903F0-9C20-41D4-AD48-958DDBE36B87}"/>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02490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ED293-214F-4E96-91DE-2859E5174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A9B0DD-E9C5-4F4E-8F1C-60039B8856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B5F4E8-3500-45AC-B004-2D68350626BC}"/>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6F0A553F-3641-4040-9745-39497C28F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BD45D2-8B8D-43C2-A458-46BB49DAC7D8}"/>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35608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6AC687-D1B0-4676-9FB8-142AFB285A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ACBB72-42CF-4DD6-A596-046B6763217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5376B9-E9D3-41C3-84A5-DF5883D6A6EA}"/>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ECA0E455-AEAF-4A3E-8A2D-F079EC736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D2F489-FD57-4F49-B807-D5DC5C061395}"/>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847948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7" name="Rectangle 6"/>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Jetfabrik</a:t>
            </a:r>
            <a:r>
              <a:rPr lang="en-US" sz="750" dirty="0">
                <a:solidFill>
                  <a:schemeClr val="tx2"/>
                </a:solidFill>
                <a:latin typeface="Lato Light"/>
                <a:cs typeface="Lato Light"/>
              </a:rPr>
              <a:t> </a:t>
            </a:r>
            <a:r>
              <a:rPr lang="id-ID" sz="750" dirty="0">
                <a:solidFill>
                  <a:schemeClr val="tx2"/>
                </a:solidFill>
                <a:latin typeface="Lato Light"/>
                <a:cs typeface="Lato Light"/>
              </a:rPr>
              <a:t>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
        <p:nvSpPr>
          <p:cNvPr id="8" name="Oval 7"/>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dirty="0"/>
          </a:p>
        </p:txBody>
      </p:sp>
      <p:sp>
        <p:nvSpPr>
          <p:cNvPr id="9" name="TextBox 8"/>
          <p:cNvSpPr txBox="1"/>
          <p:nvPr userDrawn="1"/>
        </p:nvSpPr>
        <p:spPr>
          <a:xfrm>
            <a:off x="8664157" y="303535"/>
            <a:ext cx="311605"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Lato Regular"/>
                <a:cs typeface="Lato Regular"/>
              </a:rPr>
              <a:pPr algn="ctr"/>
              <a:t>‹#›</a:t>
            </a:fld>
            <a:endParaRPr lang="id-ID" sz="1050" dirty="0">
              <a:solidFill>
                <a:schemeClr val="bg1"/>
              </a:solidFill>
              <a:latin typeface="Lato Regular"/>
              <a:cs typeface="Lato Regular"/>
            </a:endParaRPr>
          </a:p>
        </p:txBody>
      </p:sp>
    </p:spTree>
    <p:extLst>
      <p:ext uri="{BB962C8B-B14F-4D97-AF65-F5344CB8AC3E}">
        <p14:creationId xmlns:p14="http://schemas.microsoft.com/office/powerpoint/2010/main" val="1653745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endParaRPr lang="id-ID" dirty="0"/>
          </a:p>
        </p:txBody>
      </p:sp>
    </p:spTree>
    <p:extLst>
      <p:ext uri="{BB962C8B-B14F-4D97-AF65-F5344CB8AC3E}">
        <p14:creationId xmlns:p14="http://schemas.microsoft.com/office/powerpoint/2010/main" val="1506726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94D5C-6752-4C61-B272-EC67EF0C9D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882997DD-6524-48A7-9B64-9A46EFAD53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B11B2A72-A024-434D-AC55-BFABA57A29A2}"/>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6141C54F-4659-408F-98EB-C1B8C233A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1E93D0-8650-4EB6-B0BE-5E573D58C9A5}"/>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327004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E8409-ACBE-49BF-82CB-D6CA3E0CD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A04AF0-F777-47A0-BF3E-A301D65C3A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CAFEE4-D752-49A7-97EE-A39F62428EFA}"/>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447E14A2-5433-40F3-9D04-B251B8D56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EEE6F1-CEA4-46BB-9CFC-4E7F40038D73}"/>
              </a:ext>
            </a:extLst>
          </p:cNvPr>
          <p:cNvSpPr>
            <a:spLocks noGrp="1"/>
          </p:cNvSpPr>
          <p:nvPr>
            <p:ph type="sldNum" sz="quarter" idx="12"/>
          </p:nvPr>
        </p:nvSpPr>
        <p:spPr/>
        <p:txBody>
          <a:bodyPr/>
          <a:lstStyle/>
          <a:p>
            <a:fld id="{0BA69FD4-0853-466A-8281-F0FB0ABD8192}" type="slidenum">
              <a:rPr lang="en-US" smtClean="0"/>
              <a:t>‹#›</a:t>
            </a:fld>
            <a:endParaRPr lang="en-US"/>
          </a:p>
        </p:txBody>
      </p:sp>
      <p:cxnSp>
        <p:nvCxnSpPr>
          <p:cNvPr id="7" name="Straight Connector 6">
            <a:extLst>
              <a:ext uri="{FF2B5EF4-FFF2-40B4-BE49-F238E27FC236}">
                <a16:creationId xmlns:a16="http://schemas.microsoft.com/office/drawing/2014/main" xmlns="" id="{A350FCDE-CD7A-4962-B849-14ED8469726C}"/>
              </a:ext>
            </a:extLst>
          </p:cNvPr>
          <p:cNvCxnSpPr>
            <a:cxnSpLocks/>
          </p:cNvCxnSpPr>
          <p:nvPr userDrawn="1"/>
        </p:nvCxnSpPr>
        <p:spPr>
          <a:xfrm>
            <a:off x="548205" y="223328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00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F7881-F845-498C-9283-BAC1590121B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F65C4E14-128D-4EAC-8EA7-35EF9813D38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A879E5C-F128-4E04-87B4-2306E1E696D6}"/>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00FCCB51-8B4A-4253-A419-1E33B0C5B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8CE746-37CF-4665-95AE-24DF915FC82F}"/>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061297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C16E8-1FA6-43AF-A815-FFFF5E58B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9DC436-0C92-4CD3-9124-B0E4ED36D08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638C75-E26E-4D6E-8A43-1A5B15FB3A6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941938-C811-40E1-AEE1-56BBEEEB6E03}"/>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a:extLst>
              <a:ext uri="{FF2B5EF4-FFF2-40B4-BE49-F238E27FC236}">
                <a16:creationId xmlns:a16="http://schemas.microsoft.com/office/drawing/2014/main" xmlns="" id="{DE7B9823-E388-4A23-9714-7435A1215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36DB55-121A-4FA0-BD1E-93334B3E869A}"/>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332133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sp>
        <p:nvSpPr>
          <p:cNvPr id="8" name="Picture Placeholder 7"/>
          <p:cNvSpPr>
            <a:spLocks noGrp="1"/>
          </p:cNvSpPr>
          <p:nvPr>
            <p:ph type="pic" sz="quarter" idx="13"/>
          </p:nvPr>
        </p:nvSpPr>
        <p:spPr>
          <a:xfrm>
            <a:off x="0" y="1"/>
            <a:ext cx="9144000" cy="6858000"/>
          </a:xfrm>
        </p:spPr>
        <p:txBody>
          <a:bodyPr/>
          <a:lstStyle/>
          <a:p>
            <a:endParaRPr lang="en-US"/>
          </a:p>
        </p:txBody>
      </p:sp>
    </p:spTree>
    <p:extLst>
      <p:ext uri="{BB962C8B-B14F-4D97-AF65-F5344CB8AC3E}">
        <p14:creationId xmlns:p14="http://schemas.microsoft.com/office/powerpoint/2010/main" val="40068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EDA92-90CF-439E-AADA-2088C6118FB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E27786F-6D1A-44A4-AAE9-E16606E364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27AFA1A3-398C-48C4-B6AD-6C0A8E8EB17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6BC6A4B-1615-49B0-B271-D2563702699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897DE39-EAFD-4365-A700-E9FE5A4CB14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C7812A1-4538-4A77-8825-6EB665338598}"/>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8" name="Footer Placeholder 7">
            <a:extLst>
              <a:ext uri="{FF2B5EF4-FFF2-40B4-BE49-F238E27FC236}">
                <a16:creationId xmlns:a16="http://schemas.microsoft.com/office/drawing/2014/main" xmlns="" id="{E646745B-582D-4BF2-B15C-387ED3B6AB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E26A1E0-F805-4100-A750-33C6C428DFDE}"/>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3273295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A5FA0-F80F-4106-B3BB-7EAAE92BA3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00E34C7-7CC2-421B-A135-B3F344E074B9}"/>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4" name="Footer Placeholder 3">
            <a:extLst>
              <a:ext uri="{FF2B5EF4-FFF2-40B4-BE49-F238E27FC236}">
                <a16:creationId xmlns:a16="http://schemas.microsoft.com/office/drawing/2014/main" xmlns="" id="{8659B6F1-1EDB-4006-8E0A-0A895037C4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5B37A8-8A8B-4926-BCD0-8ED4A6D87955}"/>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687845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1CEF1A-95D7-4081-BA2A-9E0A7364841B}"/>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3" name="Footer Placeholder 2">
            <a:extLst>
              <a:ext uri="{FF2B5EF4-FFF2-40B4-BE49-F238E27FC236}">
                <a16:creationId xmlns:a16="http://schemas.microsoft.com/office/drawing/2014/main" xmlns="" id="{FDF1C5AB-14B3-4FC5-BE39-DF6D6EB32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EA8657-B8C9-4A3E-AF12-D092B42B67B1}"/>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867025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3EB8F-242E-4AEE-AEB8-64ED09B5A2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F99F759-9072-49B7-B0AC-00DBC6725E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98C403-302A-4AFD-BB67-3C32AB6B8B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448BE02-89D5-4F10-98F2-FA4447338440}"/>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a:extLst>
              <a:ext uri="{FF2B5EF4-FFF2-40B4-BE49-F238E27FC236}">
                <a16:creationId xmlns:a16="http://schemas.microsoft.com/office/drawing/2014/main" xmlns="" id="{2C2AED64-F7DB-4D93-B859-45EA196AB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409DFB-FE7A-4DA8-A30D-19BC8699A966}"/>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317513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74A42-5F4C-4D99-A8A9-F9A543C3DB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E41E75B-F5A0-4AD5-8A97-9DD8B36CEC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9C7C38ED-A26E-4814-8F83-751A010B5D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D23AB72-C380-498B-8505-167587005905}"/>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a:extLst>
              <a:ext uri="{FF2B5EF4-FFF2-40B4-BE49-F238E27FC236}">
                <a16:creationId xmlns:a16="http://schemas.microsoft.com/office/drawing/2014/main" xmlns="" id="{DCE16422-7EAD-4A0F-97B0-E9239DBA2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010906-9FD9-4828-9439-1EB4425C3331}"/>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4143787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DF25B-F42B-4A2F-A3F3-C430A3E869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B4FF38-DB77-4183-B7C4-BEE644AA23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A36EF1-449C-4930-B88B-2F799ACCA65E}"/>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12AD5B6F-D71B-4006-9562-ADFFEAA3E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6415DD-3D78-4364-8EB4-4BE045806FDD}"/>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36251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23607A4-44CB-44D5-8ABC-1D493F43280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2A79C45-D39B-462F-8AFE-9EC389F0B3C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7F111C-6C64-41E7-9FD7-5C7133957D0E}"/>
              </a:ext>
            </a:extLst>
          </p:cNvPr>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EF62B093-6FF4-4FB0-94D4-FC1A9EBF0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1F3CDD-861A-4E18-83B8-13B5ECF2FD4D}"/>
              </a:ext>
            </a:extLst>
          </p:cNvPr>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3107926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Rectangle 7"/>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Motagua</a:t>
            </a:r>
            <a:r>
              <a:rPr lang="en-US" sz="750" dirty="0">
                <a:solidFill>
                  <a:schemeClr val="tx2"/>
                </a:solidFill>
                <a:latin typeface="Lato Light"/>
                <a:cs typeface="Lato Light"/>
              </a:rPr>
              <a:t> </a:t>
            </a:r>
            <a:r>
              <a:rPr lang="id-ID" sz="750" dirty="0">
                <a:solidFill>
                  <a:schemeClr val="tx2"/>
                </a:solidFill>
                <a:latin typeface="Lato Light"/>
                <a:cs typeface="Lato Light"/>
              </a:rPr>
              <a:t>PowerPoint 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
        <p:nvSpPr>
          <p:cNvPr id="7" name="Oval 6"/>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a:p>
        </p:txBody>
      </p:sp>
      <p:sp>
        <p:nvSpPr>
          <p:cNvPr id="9" name="TextBox 8"/>
          <p:cNvSpPr txBox="1"/>
          <p:nvPr userDrawn="1"/>
        </p:nvSpPr>
        <p:spPr>
          <a:xfrm>
            <a:off x="8661753" y="303535"/>
            <a:ext cx="316413"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Raleway Light"/>
                <a:cs typeface="Raleway Light"/>
              </a:rPr>
              <a:pPr algn="ctr"/>
              <a:t>‹#›</a:t>
            </a:fld>
            <a:endParaRPr lang="id-ID" sz="1050" dirty="0">
              <a:solidFill>
                <a:schemeClr val="bg1"/>
              </a:solidFill>
              <a:latin typeface="Raleway Light"/>
              <a:cs typeface="Raleway Light"/>
            </a:endParaRPr>
          </a:p>
        </p:txBody>
      </p:sp>
    </p:spTree>
    <p:extLst>
      <p:ext uri="{BB962C8B-B14F-4D97-AF65-F5344CB8AC3E}">
        <p14:creationId xmlns:p14="http://schemas.microsoft.com/office/powerpoint/2010/main" val="153993769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1" name="Oval 10"/>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a:p>
        </p:txBody>
      </p:sp>
      <p:sp>
        <p:nvSpPr>
          <p:cNvPr id="12" name="TextBox 11"/>
          <p:cNvSpPr txBox="1"/>
          <p:nvPr userDrawn="1"/>
        </p:nvSpPr>
        <p:spPr>
          <a:xfrm>
            <a:off x="8661753" y="303535"/>
            <a:ext cx="316413"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Raleway Light"/>
                <a:cs typeface="Raleway Light"/>
              </a:rPr>
              <a:pPr algn="ctr"/>
              <a:t>‹#›</a:t>
            </a:fld>
            <a:endParaRPr lang="id-ID" sz="1050" dirty="0">
              <a:solidFill>
                <a:schemeClr val="bg1"/>
              </a:solidFill>
              <a:latin typeface="Raleway Light"/>
              <a:cs typeface="Raleway Light"/>
            </a:endParaRPr>
          </a:p>
        </p:txBody>
      </p:sp>
      <p:sp>
        <p:nvSpPr>
          <p:cNvPr id="13" name="Rectangle 12"/>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Motagua</a:t>
            </a:r>
            <a:r>
              <a:rPr lang="en-US" sz="750" dirty="0">
                <a:solidFill>
                  <a:schemeClr val="tx2"/>
                </a:solidFill>
                <a:latin typeface="Lato Light"/>
                <a:cs typeface="Lato Light"/>
              </a:rPr>
              <a:t> </a:t>
            </a:r>
            <a:r>
              <a:rPr lang="id-ID" sz="750" dirty="0">
                <a:solidFill>
                  <a:schemeClr val="tx2"/>
                </a:solidFill>
                <a:latin typeface="Lato Light"/>
                <a:cs typeface="Lato Light"/>
              </a:rPr>
              <a:t>PowerPoint 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
        <p:nvSpPr>
          <p:cNvPr id="15" name="Picture Placeholder 13"/>
          <p:cNvSpPr>
            <a:spLocks noGrp="1" noChangeAspect="1"/>
          </p:cNvSpPr>
          <p:nvPr>
            <p:ph type="pic" sz="quarter" idx="13"/>
          </p:nvPr>
        </p:nvSpPr>
        <p:spPr>
          <a:xfrm>
            <a:off x="941692" y="1692238"/>
            <a:ext cx="3022662" cy="3977969"/>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582368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144000" cy="6858000"/>
          </a:xfrm>
        </p:spPr>
        <p:txBody>
          <a:bodyPr>
            <a:normAutofit/>
          </a:bodyPr>
          <a:lstStyle>
            <a:lvl1pPr marL="0" indent="0">
              <a:buNone/>
              <a:defRPr sz="1200">
                <a:solidFill>
                  <a:schemeClr val="bg2"/>
                </a:solidFill>
              </a:defRPr>
            </a:lvl1pPr>
          </a:lstStyle>
          <a:p>
            <a:endParaRPr lang="en-US" dirty="0"/>
          </a:p>
        </p:txBody>
      </p:sp>
    </p:spTree>
    <p:extLst>
      <p:ext uri="{BB962C8B-B14F-4D97-AF65-F5344CB8AC3E}">
        <p14:creationId xmlns:p14="http://schemas.microsoft.com/office/powerpoint/2010/main" val="182454139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BF8297F-6A71-4327-A931-E1AEDB9B3695}"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69FD4-0853-466A-8281-F0FB0ABD8192}" type="slidenum">
              <a:rPr lang="en-US" smtClean="0"/>
              <a:t>‹#›</a:t>
            </a:fld>
            <a:endParaRPr lang="en-US"/>
          </a:p>
        </p:txBody>
      </p:sp>
      <p:sp>
        <p:nvSpPr>
          <p:cNvPr id="9" name="Picture Placeholder 8"/>
          <p:cNvSpPr>
            <a:spLocks noGrp="1"/>
          </p:cNvSpPr>
          <p:nvPr>
            <p:ph type="pic" sz="quarter" idx="13"/>
          </p:nvPr>
        </p:nvSpPr>
        <p:spPr>
          <a:xfrm>
            <a:off x="0" y="0"/>
            <a:ext cx="9144000" cy="4216400"/>
          </a:xfrm>
        </p:spPr>
        <p:txBody>
          <a:bodyPr/>
          <a:lstStyle/>
          <a:p>
            <a:endParaRPr lang="en-US"/>
          </a:p>
        </p:txBody>
      </p:sp>
    </p:spTree>
    <p:extLst>
      <p:ext uri="{BB962C8B-B14F-4D97-AF65-F5344CB8AC3E}">
        <p14:creationId xmlns:p14="http://schemas.microsoft.com/office/powerpoint/2010/main" val="23788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ockup Laptop">
    <p:spTree>
      <p:nvGrpSpPr>
        <p:cNvPr id="1" name=""/>
        <p:cNvGrpSpPr/>
        <p:nvPr/>
      </p:nvGrpSpPr>
      <p:grpSpPr>
        <a:xfrm>
          <a:off x="0" y="0"/>
          <a:ext cx="0" cy="0"/>
          <a:chOff x="0" y="0"/>
          <a:chExt cx="0" cy="0"/>
        </a:xfrm>
      </p:grpSpPr>
      <p:sp>
        <p:nvSpPr>
          <p:cNvPr id="14" name="Oval 13"/>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a:p>
        </p:txBody>
      </p:sp>
      <p:sp>
        <p:nvSpPr>
          <p:cNvPr id="15" name="TextBox 14"/>
          <p:cNvSpPr txBox="1"/>
          <p:nvPr userDrawn="1"/>
        </p:nvSpPr>
        <p:spPr>
          <a:xfrm>
            <a:off x="8661753" y="303535"/>
            <a:ext cx="316413"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Raleway Light"/>
                <a:cs typeface="Raleway Light"/>
              </a:rPr>
              <a:pPr algn="ctr"/>
              <a:t>‹#›</a:t>
            </a:fld>
            <a:endParaRPr lang="id-ID" sz="1050" dirty="0">
              <a:solidFill>
                <a:schemeClr val="bg1"/>
              </a:solidFill>
              <a:latin typeface="Raleway Light"/>
              <a:cs typeface="Raleway Light"/>
            </a:endParaRPr>
          </a:p>
        </p:txBody>
      </p:sp>
      <p:sp>
        <p:nvSpPr>
          <p:cNvPr id="13" name="Picture Placeholder 9"/>
          <p:cNvSpPr>
            <a:spLocks noGrp="1" noChangeAspect="1"/>
          </p:cNvSpPr>
          <p:nvPr>
            <p:ph type="pic" sz="quarter" idx="11"/>
          </p:nvPr>
        </p:nvSpPr>
        <p:spPr>
          <a:xfrm>
            <a:off x="5033829" y="1876518"/>
            <a:ext cx="3254597" cy="2491082"/>
          </a:xfrm>
        </p:spPr>
        <p:txBody>
          <a:bodyPr>
            <a:normAutofit/>
          </a:bodyPr>
          <a:lstStyle>
            <a:lvl1pPr marL="0" indent="0">
              <a:buNone/>
              <a:defRPr sz="750">
                <a:solidFill>
                  <a:schemeClr val="tx1">
                    <a:lumMod val="50000"/>
                    <a:lumOff val="50000"/>
                  </a:schemeClr>
                </a:solidFill>
              </a:defRPr>
            </a:lvl1pPr>
          </a:lstStyle>
          <a:p>
            <a:endParaRPr lang="en-US" dirty="0"/>
          </a:p>
        </p:txBody>
      </p:sp>
      <p:sp>
        <p:nvSpPr>
          <p:cNvPr id="9" name="Rectangle 8"/>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Motagua</a:t>
            </a:r>
            <a:r>
              <a:rPr lang="en-US" sz="750" dirty="0">
                <a:solidFill>
                  <a:schemeClr val="tx2"/>
                </a:solidFill>
                <a:latin typeface="Lato Light"/>
                <a:cs typeface="Lato Light"/>
              </a:rPr>
              <a:t> </a:t>
            </a:r>
            <a:r>
              <a:rPr lang="id-ID" sz="750" dirty="0">
                <a:solidFill>
                  <a:schemeClr val="tx2"/>
                </a:solidFill>
                <a:latin typeface="Lato Light"/>
                <a:cs typeface="Lato Light"/>
              </a:rPr>
              <a:t>PowerPoint 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Tree>
    <p:extLst>
      <p:ext uri="{BB962C8B-B14F-4D97-AF65-F5344CB8AC3E}">
        <p14:creationId xmlns:p14="http://schemas.microsoft.com/office/powerpoint/2010/main" val="275460873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982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cxnSp>
        <p:nvCxnSpPr>
          <p:cNvPr id="7" name="Straight Connector 6">
            <a:extLst>
              <a:ext uri="{FF2B5EF4-FFF2-40B4-BE49-F238E27FC236}">
                <a16:creationId xmlns:a16="http://schemas.microsoft.com/office/drawing/2014/main" xmlns="" id="{FDE114B3-7586-44DD-A0A5-B792F9B16017}"/>
              </a:ext>
            </a:extLst>
          </p:cNvPr>
          <p:cNvCxnSpPr>
            <a:cxnSpLocks/>
          </p:cNvCxnSpPr>
          <p:nvPr userDrawn="1"/>
        </p:nvCxnSpPr>
        <p:spPr>
          <a:xfrm>
            <a:off x="548205" y="223328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7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572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134968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F8297F-6A71-4327-A931-E1AEDB9B3695}"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157330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F8297F-6A71-4327-A931-E1AEDB9B3695}"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193880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F8297F-6A71-4327-A931-E1AEDB9B3695}" type="datetimeFigureOut">
              <a:rPr lang="en-US" smtClean="0"/>
              <a:t>11/19/2017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449689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BF8297F-6A71-4327-A931-E1AEDB9B3695}" type="datetimeFigureOut">
              <a:rPr lang="en-US" smtClean="0"/>
              <a:t>11/19/2017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A69FD4-0853-466A-8281-F0FB0ABD8192}" type="slidenum">
              <a:rPr lang="en-US" smtClean="0"/>
              <a:t>‹#›</a:t>
            </a:fld>
            <a:endParaRPr lang="en-US"/>
          </a:p>
        </p:txBody>
      </p:sp>
    </p:spTree>
    <p:extLst>
      <p:ext uri="{BB962C8B-B14F-4D97-AF65-F5344CB8AC3E}">
        <p14:creationId xmlns:p14="http://schemas.microsoft.com/office/powerpoint/2010/main" val="3036369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BF8297F-6A71-4327-A931-E1AEDB9B3695}"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213539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 Picture">
    <p:spTree>
      <p:nvGrpSpPr>
        <p:cNvPr id="1" name=""/>
        <p:cNvGrpSpPr/>
        <p:nvPr/>
      </p:nvGrpSpPr>
      <p:grpSpPr>
        <a:xfrm>
          <a:off x="0" y="0"/>
          <a:ext cx="0" cy="0"/>
          <a:chOff x="0" y="0"/>
          <a:chExt cx="0" cy="0"/>
        </a:xfrm>
      </p:grpSpPr>
      <p:sp>
        <p:nvSpPr>
          <p:cNvPr id="2" name="Title 1"/>
          <p:cNvSpPr>
            <a:spLocks noGrp="1"/>
          </p:cNvSpPr>
          <p:nvPr>
            <p:ph type="title"/>
          </p:nvPr>
        </p:nvSpPr>
        <p:spPr>
          <a:xfrm>
            <a:off x="471488" y="685800"/>
            <a:ext cx="4736306" cy="914400"/>
          </a:xfrm>
        </p:spPr>
        <p:txBody>
          <a:bodyPr>
            <a:normAutofit/>
          </a:bodyPr>
          <a:lstStyle>
            <a:lvl1pPr>
              <a:defRPr sz="3600"/>
            </a:lvl1pPr>
          </a:lstStyle>
          <a:p>
            <a:r>
              <a:rPr lang="en-US" dirty="0"/>
              <a:t>Click to edit Master title style</a:t>
            </a:r>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cxnSp>
        <p:nvCxnSpPr>
          <p:cNvPr id="9" name="Straight Connector 8"/>
          <p:cNvCxnSpPr>
            <a:cxnSpLocks/>
          </p:cNvCxnSpPr>
          <p:nvPr userDrawn="1"/>
        </p:nvCxnSpPr>
        <p:spPr>
          <a:xfrm>
            <a:off x="548205" y="223328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471488" y="1504950"/>
            <a:ext cx="3771900" cy="714375"/>
          </a:xfrm>
        </p:spPr>
        <p:txBody>
          <a:bodyPr>
            <a:normAutofit/>
          </a:bodyPr>
          <a:lstStyle>
            <a:lvl1pPr marL="0" indent="0">
              <a:lnSpc>
                <a:spcPct val="150000"/>
              </a:lnSpc>
              <a:buNone/>
              <a:defRPr sz="1050"/>
            </a:lvl1pPr>
          </a:lstStyle>
          <a:p>
            <a:pPr lvl="0"/>
            <a:r>
              <a:rPr lang="en-US" dirty="0"/>
              <a:t>Insert subtitle here</a:t>
            </a:r>
          </a:p>
        </p:txBody>
      </p:sp>
      <p:sp>
        <p:nvSpPr>
          <p:cNvPr id="16" name="Picture Placeholder 21"/>
          <p:cNvSpPr>
            <a:spLocks noGrp="1"/>
          </p:cNvSpPr>
          <p:nvPr>
            <p:ph type="pic" sz="quarter" idx="14"/>
          </p:nvPr>
        </p:nvSpPr>
        <p:spPr>
          <a:xfrm>
            <a:off x="4442417" y="1511365"/>
            <a:ext cx="1371600" cy="2286000"/>
          </a:xfrm>
          <a:prstGeom prst="rect">
            <a:avLst/>
          </a:prstGeom>
          <a:noFill/>
        </p:spPr>
      </p:sp>
      <p:sp>
        <p:nvSpPr>
          <p:cNvPr id="17" name="Picture Placeholder 22"/>
          <p:cNvSpPr>
            <a:spLocks noGrp="1"/>
          </p:cNvSpPr>
          <p:nvPr>
            <p:ph type="pic" sz="quarter" idx="15"/>
          </p:nvPr>
        </p:nvSpPr>
        <p:spPr>
          <a:xfrm>
            <a:off x="5873118" y="1511365"/>
            <a:ext cx="1371600" cy="2286000"/>
          </a:xfrm>
          <a:prstGeom prst="rect">
            <a:avLst/>
          </a:prstGeom>
          <a:noFill/>
        </p:spPr>
      </p:sp>
      <p:sp>
        <p:nvSpPr>
          <p:cNvPr id="18" name="Picture Placeholder 23"/>
          <p:cNvSpPr>
            <a:spLocks noGrp="1"/>
          </p:cNvSpPr>
          <p:nvPr>
            <p:ph type="pic" sz="quarter" idx="16"/>
          </p:nvPr>
        </p:nvSpPr>
        <p:spPr>
          <a:xfrm>
            <a:off x="7304413" y="1511365"/>
            <a:ext cx="1371600" cy="2286000"/>
          </a:xfrm>
          <a:prstGeom prst="rect">
            <a:avLst/>
          </a:prstGeom>
          <a:noFill/>
        </p:spPr>
      </p:sp>
      <p:sp>
        <p:nvSpPr>
          <p:cNvPr id="19" name="Picture Placeholder 24"/>
          <p:cNvSpPr>
            <a:spLocks noGrp="1"/>
          </p:cNvSpPr>
          <p:nvPr>
            <p:ph type="pic" sz="quarter" idx="17"/>
          </p:nvPr>
        </p:nvSpPr>
        <p:spPr>
          <a:xfrm>
            <a:off x="4442417" y="3885261"/>
            <a:ext cx="1371600" cy="2286000"/>
          </a:xfrm>
          <a:prstGeom prst="rect">
            <a:avLst/>
          </a:prstGeom>
          <a:noFill/>
        </p:spPr>
      </p:sp>
      <p:sp>
        <p:nvSpPr>
          <p:cNvPr id="20" name="Picture Placeholder 25"/>
          <p:cNvSpPr>
            <a:spLocks noGrp="1"/>
          </p:cNvSpPr>
          <p:nvPr>
            <p:ph type="pic" sz="quarter" idx="18"/>
          </p:nvPr>
        </p:nvSpPr>
        <p:spPr>
          <a:xfrm>
            <a:off x="5873118" y="3885261"/>
            <a:ext cx="1371600" cy="2286000"/>
          </a:xfrm>
          <a:prstGeom prst="rect">
            <a:avLst/>
          </a:prstGeom>
          <a:noFill/>
        </p:spPr>
      </p:sp>
      <p:sp>
        <p:nvSpPr>
          <p:cNvPr id="21" name="Picture Placeholder 26"/>
          <p:cNvSpPr>
            <a:spLocks noGrp="1"/>
          </p:cNvSpPr>
          <p:nvPr>
            <p:ph type="pic" sz="quarter" idx="19"/>
          </p:nvPr>
        </p:nvSpPr>
        <p:spPr>
          <a:xfrm>
            <a:off x="7304413" y="3885261"/>
            <a:ext cx="1371600" cy="2286000"/>
          </a:xfrm>
          <a:prstGeom prst="rect">
            <a:avLst/>
          </a:prstGeom>
          <a:noFill/>
        </p:spPr>
      </p:sp>
    </p:spTree>
    <p:extLst>
      <p:ext uri="{BB962C8B-B14F-4D97-AF65-F5344CB8AC3E}">
        <p14:creationId xmlns:p14="http://schemas.microsoft.com/office/powerpoint/2010/main" val="7298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593389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503603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sp>
        <p:nvSpPr>
          <p:cNvPr id="8" name="Picture Placeholder 7"/>
          <p:cNvSpPr>
            <a:spLocks noGrp="1"/>
          </p:cNvSpPr>
          <p:nvPr>
            <p:ph type="pic" sz="quarter" idx="13"/>
          </p:nvPr>
        </p:nvSpPr>
        <p:spPr>
          <a:xfrm>
            <a:off x="0" y="1"/>
            <a:ext cx="9144000" cy="6858000"/>
          </a:xfrm>
        </p:spPr>
        <p:txBody>
          <a:bodyPr/>
          <a:lstStyle/>
          <a:p>
            <a:endParaRPr lang="en-US"/>
          </a:p>
        </p:txBody>
      </p:sp>
    </p:spTree>
    <p:extLst>
      <p:ext uri="{BB962C8B-B14F-4D97-AF65-F5344CB8AC3E}">
        <p14:creationId xmlns:p14="http://schemas.microsoft.com/office/powerpoint/2010/main" val="34648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685800"/>
            <a:ext cx="4736306" cy="914400"/>
          </a:xfrm>
        </p:spPr>
        <p:txBody>
          <a:bodyPr>
            <a:normAutofit/>
          </a:bodyPr>
          <a:lstStyle>
            <a:lvl1pPr>
              <a:defRPr sz="3600"/>
            </a:lvl1pPr>
          </a:lstStyle>
          <a:p>
            <a:r>
              <a:rPr lang="en-US" dirty="0"/>
              <a:t>Click to edit Master title style</a:t>
            </a:r>
          </a:p>
        </p:txBody>
      </p:sp>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cxnSp>
        <p:nvCxnSpPr>
          <p:cNvPr id="9" name="Straight Connector 8"/>
          <p:cNvCxnSpPr>
            <a:cxnSpLocks/>
          </p:cNvCxnSpPr>
          <p:nvPr userDrawn="1"/>
        </p:nvCxnSpPr>
        <p:spPr>
          <a:xfrm>
            <a:off x="548205" y="223328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471488" y="1504950"/>
            <a:ext cx="3771900" cy="714375"/>
          </a:xfrm>
        </p:spPr>
        <p:txBody>
          <a:bodyPr>
            <a:normAutofit/>
          </a:bodyPr>
          <a:lstStyle>
            <a:lvl1pPr marL="0" indent="0">
              <a:lnSpc>
                <a:spcPct val="150000"/>
              </a:lnSpc>
              <a:buNone/>
              <a:defRPr sz="1050"/>
            </a:lvl1pPr>
          </a:lstStyle>
          <a:p>
            <a:pPr lvl="0"/>
            <a:r>
              <a:rPr lang="en-US" dirty="0"/>
              <a:t>Insert subtitle here</a:t>
            </a:r>
          </a:p>
        </p:txBody>
      </p:sp>
    </p:spTree>
    <p:extLst>
      <p:ext uri="{BB962C8B-B14F-4D97-AF65-F5344CB8AC3E}">
        <p14:creationId xmlns:p14="http://schemas.microsoft.com/office/powerpoint/2010/main" val="8437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F8297F-6A71-4327-A931-E1AEDB9B369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69FD4-0853-466A-8281-F0FB0ABD8192}" type="slidenum">
              <a:rPr lang="en-US" smtClean="0"/>
              <a:t>‹#›</a:t>
            </a:fld>
            <a:endParaRPr lang="en-US"/>
          </a:p>
        </p:txBody>
      </p:sp>
    </p:spTree>
    <p:extLst>
      <p:ext uri="{BB962C8B-B14F-4D97-AF65-F5344CB8AC3E}">
        <p14:creationId xmlns:p14="http://schemas.microsoft.com/office/powerpoint/2010/main" val="138728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7" name="Rectangle 6"/>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Jetfabrik</a:t>
            </a:r>
            <a:r>
              <a:rPr lang="en-US" sz="750" dirty="0">
                <a:solidFill>
                  <a:schemeClr val="tx2"/>
                </a:solidFill>
                <a:latin typeface="Lato Light"/>
                <a:cs typeface="Lato Light"/>
              </a:rPr>
              <a:t> </a:t>
            </a:r>
            <a:r>
              <a:rPr lang="id-ID" sz="750" dirty="0">
                <a:solidFill>
                  <a:schemeClr val="tx2"/>
                </a:solidFill>
                <a:latin typeface="Lato Light"/>
                <a:cs typeface="Lato Light"/>
              </a:rPr>
              <a:t>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
        <p:nvSpPr>
          <p:cNvPr id="8" name="Oval 7"/>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dirty="0"/>
          </a:p>
        </p:txBody>
      </p:sp>
      <p:sp>
        <p:nvSpPr>
          <p:cNvPr id="9" name="TextBox 8"/>
          <p:cNvSpPr txBox="1"/>
          <p:nvPr userDrawn="1"/>
        </p:nvSpPr>
        <p:spPr>
          <a:xfrm>
            <a:off x="8664157" y="303535"/>
            <a:ext cx="311605"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Lato Regular"/>
                <a:cs typeface="Lato Regular"/>
              </a:rPr>
              <a:pPr algn="ctr"/>
              <a:t>‹#›</a:t>
            </a:fld>
            <a:endParaRPr lang="id-ID" sz="1050" dirty="0">
              <a:solidFill>
                <a:schemeClr val="bg1"/>
              </a:solidFill>
              <a:latin typeface="Lato Regular"/>
              <a:cs typeface="Lato Regular"/>
            </a:endParaRPr>
          </a:p>
        </p:txBody>
      </p:sp>
    </p:spTree>
    <p:extLst>
      <p:ext uri="{BB962C8B-B14F-4D97-AF65-F5344CB8AC3E}">
        <p14:creationId xmlns:p14="http://schemas.microsoft.com/office/powerpoint/2010/main" val="126462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Rectangle 7"/>
          <p:cNvSpPr/>
          <p:nvPr userDrawn="1"/>
        </p:nvSpPr>
        <p:spPr>
          <a:xfrm>
            <a:off x="2922561" y="6256370"/>
            <a:ext cx="3303677" cy="323155"/>
          </a:xfrm>
          <a:prstGeom prst="rect">
            <a:avLst/>
          </a:prstGeom>
        </p:spPr>
        <p:txBody>
          <a:bodyPr wrap="square" lIns="68570" tIns="34285" rIns="68570" bIns="34285">
            <a:spAutoFit/>
          </a:bodyPr>
          <a:lstStyle/>
          <a:p>
            <a:pPr algn="ctr"/>
            <a:r>
              <a:rPr lang="id-ID" sz="900" dirty="0">
                <a:solidFill>
                  <a:schemeClr val="accent1"/>
                </a:solidFill>
                <a:latin typeface="Lato Light"/>
                <a:cs typeface="Lato Light"/>
              </a:rPr>
              <a:t>www.companyname.com</a:t>
            </a:r>
          </a:p>
          <a:p>
            <a:pPr algn="ctr"/>
            <a:r>
              <a:rPr lang="en-US" sz="750" dirty="0">
                <a:solidFill>
                  <a:schemeClr val="tx2"/>
                </a:solidFill>
                <a:latin typeface="Lato Light"/>
                <a:cs typeface="Lato Light"/>
              </a:rPr>
              <a:t>© 2016 </a:t>
            </a:r>
            <a:r>
              <a:rPr lang="en-US" sz="750" dirty="0" err="1">
                <a:solidFill>
                  <a:schemeClr val="tx2"/>
                </a:solidFill>
                <a:latin typeface="Lato Light"/>
                <a:cs typeface="Lato Light"/>
              </a:rPr>
              <a:t>Motagua</a:t>
            </a:r>
            <a:r>
              <a:rPr lang="en-US" sz="750" dirty="0">
                <a:solidFill>
                  <a:schemeClr val="tx2"/>
                </a:solidFill>
                <a:latin typeface="Lato Light"/>
                <a:cs typeface="Lato Light"/>
              </a:rPr>
              <a:t> </a:t>
            </a:r>
            <a:r>
              <a:rPr lang="id-ID" sz="750" dirty="0">
                <a:solidFill>
                  <a:schemeClr val="tx2"/>
                </a:solidFill>
                <a:latin typeface="Lato Light"/>
                <a:cs typeface="Lato Light"/>
              </a:rPr>
              <a:t>PowerPoint Multipurpose Theme</a:t>
            </a:r>
            <a:r>
              <a:rPr lang="en-US" sz="750" dirty="0">
                <a:solidFill>
                  <a:schemeClr val="tx2"/>
                </a:solidFill>
                <a:latin typeface="Lato Light"/>
                <a:cs typeface="Lato Light"/>
              </a:rPr>
              <a:t>. All Rights Reserved. </a:t>
            </a:r>
            <a:endParaRPr lang="id-ID" sz="750" dirty="0">
              <a:solidFill>
                <a:schemeClr val="tx2"/>
              </a:solidFill>
              <a:latin typeface="Lato Light"/>
              <a:cs typeface="Lato Light"/>
            </a:endParaRPr>
          </a:p>
        </p:txBody>
      </p:sp>
      <p:sp>
        <p:nvSpPr>
          <p:cNvPr id="7" name="Oval 6"/>
          <p:cNvSpPr/>
          <p:nvPr userDrawn="1"/>
        </p:nvSpPr>
        <p:spPr>
          <a:xfrm>
            <a:off x="8634659" y="236686"/>
            <a:ext cx="359722"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675"/>
          </a:p>
        </p:txBody>
      </p:sp>
      <p:sp>
        <p:nvSpPr>
          <p:cNvPr id="9" name="TextBox 8"/>
          <p:cNvSpPr txBox="1"/>
          <p:nvPr userDrawn="1"/>
        </p:nvSpPr>
        <p:spPr>
          <a:xfrm>
            <a:off x="8661753" y="303535"/>
            <a:ext cx="316413" cy="230822"/>
          </a:xfrm>
          <a:prstGeom prst="rect">
            <a:avLst/>
          </a:prstGeom>
          <a:noFill/>
        </p:spPr>
        <p:txBody>
          <a:bodyPr wrap="none" lIns="68570" tIns="34285" rIns="68570" bIns="34285" rtlCol="0">
            <a:spAutoFit/>
          </a:bodyPr>
          <a:lstStyle/>
          <a:p>
            <a:pPr algn="ctr"/>
            <a:fld id="{260E2A6B-A809-4840-BF14-8648BC0BDF87}" type="slidenum">
              <a:rPr lang="id-ID" sz="1050" b="1" smtClean="0">
                <a:solidFill>
                  <a:schemeClr val="bg1"/>
                </a:solidFill>
                <a:latin typeface="Raleway Light"/>
                <a:cs typeface="Raleway Light"/>
              </a:rPr>
              <a:pPr algn="ctr"/>
              <a:t>‹#›</a:t>
            </a:fld>
            <a:endParaRPr lang="id-ID" sz="1050" dirty="0">
              <a:solidFill>
                <a:schemeClr val="bg1"/>
              </a:solidFill>
              <a:latin typeface="Raleway Light"/>
              <a:cs typeface="Raleway Light"/>
            </a:endParaRPr>
          </a:p>
        </p:txBody>
      </p:sp>
    </p:spTree>
    <p:extLst>
      <p:ext uri="{BB962C8B-B14F-4D97-AF65-F5344CB8AC3E}">
        <p14:creationId xmlns:p14="http://schemas.microsoft.com/office/powerpoint/2010/main" val="340401895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8297F-6A71-4327-A931-E1AEDB9B3695}" type="datetimeFigureOut">
              <a:rPr lang="en-US" smtClean="0"/>
              <a:t>11/19/2017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69FD4-0853-466A-8281-F0FB0ABD8192}" type="slidenum">
              <a:rPr lang="en-US" smtClean="0"/>
              <a:t>‹#›</a:t>
            </a:fld>
            <a:endParaRPr lang="en-US"/>
          </a:p>
        </p:txBody>
      </p:sp>
    </p:spTree>
    <p:extLst>
      <p:ext uri="{BB962C8B-B14F-4D97-AF65-F5344CB8AC3E}">
        <p14:creationId xmlns:p14="http://schemas.microsoft.com/office/powerpoint/2010/main" val="3782157374"/>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8" r:id="rId3"/>
    <p:sldLayoutId id="2147483679" r:id="rId4"/>
    <p:sldLayoutId id="2147483683" r:id="rId5"/>
    <p:sldLayoutId id="2147483650" r:id="rId6"/>
    <p:sldLayoutId id="2147483655" r:id="rId7"/>
    <p:sldLayoutId id="2147483690" r:id="rId8"/>
    <p:sldLayoutId id="2147483705"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B6CEAD-531C-423A-8954-D853842651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BB48DB-CDBA-433D-B9EE-73D4B5075B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BBCB65-8D52-4ABD-B271-08D257A2F4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5B6345C1-F671-4208-8213-14BDDF9335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BE52432-5427-473A-8373-7C5CC123F5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A69FD4-0853-466A-8281-F0FB0ABD8192}" type="slidenum">
              <a:rPr lang="en-US" smtClean="0"/>
              <a:t>‹#›</a:t>
            </a:fld>
            <a:endParaRPr lang="en-US"/>
          </a:p>
        </p:txBody>
      </p:sp>
    </p:spTree>
    <p:extLst>
      <p:ext uri="{BB962C8B-B14F-4D97-AF65-F5344CB8AC3E}">
        <p14:creationId xmlns:p14="http://schemas.microsoft.com/office/powerpoint/2010/main" val="30208630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885DEA-1933-4D7F-ABFC-514C447264D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0DA491C-80F3-4839-B100-90C55C39E5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FB2AD0-11E3-459B-A033-E245371D30C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F8297F-6A71-4327-A931-E1AEDB9B3695}" type="datetimeFigureOut">
              <a:rPr lang="en-US" smtClean="0"/>
              <a:t>11/19/2017</a:t>
            </a:fld>
            <a:endParaRPr lang="en-US"/>
          </a:p>
        </p:txBody>
      </p:sp>
      <p:sp>
        <p:nvSpPr>
          <p:cNvPr id="5" name="Footer Placeholder 4">
            <a:extLst>
              <a:ext uri="{FF2B5EF4-FFF2-40B4-BE49-F238E27FC236}">
                <a16:creationId xmlns:a16="http://schemas.microsoft.com/office/drawing/2014/main" xmlns="" id="{BA464A71-FF98-4B40-A1C0-D4FF98D140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71AA59A-B002-4C54-B662-1068EFC6D2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A69FD4-0853-466A-8281-F0FB0ABD8192}" type="slidenum">
              <a:rPr lang="en-US" smtClean="0"/>
              <a:t>‹#›</a:t>
            </a:fld>
            <a:endParaRPr lang="en-US"/>
          </a:p>
        </p:txBody>
      </p:sp>
    </p:spTree>
    <p:extLst>
      <p:ext uri="{BB962C8B-B14F-4D97-AF65-F5344CB8AC3E}">
        <p14:creationId xmlns:p14="http://schemas.microsoft.com/office/powerpoint/2010/main" val="223488284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32" r:id="rId13"/>
    <p:sldLayoutId id="2147483733" r:id="rId14"/>
    <p:sldLayoutId id="214748373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BF8297F-6A71-4327-A931-E1AEDB9B3695}" type="datetimeFigureOut">
              <a:rPr lang="en-US" smtClean="0"/>
              <a:t>11/19/2017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BA69FD4-0853-466A-8281-F0FB0ABD819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91269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2.bp.blogspot.com/-IPbpRSamwtY/UyqWlxogafI/AAAAAAAAAFA/0sztUule0Rg/s1600/preview_html_m6ef200c3.jpg"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40.xml"/><Relationship Id="rId4" Type="http://schemas.openxmlformats.org/officeDocument/2006/relationships/image" Target="../media/image18.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30000">
                <a:schemeClr val="accent1">
                  <a:alpha val="90000"/>
                </a:schemeClr>
              </a:gs>
              <a:gs pos="100000">
                <a:schemeClr val="accent2">
                  <a:alpha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359" y="-177488"/>
            <a:ext cx="5490749" cy="4506686"/>
          </a:xfrm>
          <a:prstGeom prst="rect">
            <a:avLst/>
          </a:prstGeom>
        </p:spPr>
      </p:pic>
      <p:grpSp>
        <p:nvGrpSpPr>
          <p:cNvPr id="3" name="Group 2"/>
          <p:cNvGrpSpPr/>
          <p:nvPr/>
        </p:nvGrpSpPr>
        <p:grpSpPr>
          <a:xfrm>
            <a:off x="4241530" y="2217574"/>
            <a:ext cx="558404" cy="558404"/>
            <a:chOff x="5656262" y="1814395"/>
            <a:chExt cx="744538" cy="744538"/>
          </a:xfrm>
        </p:grpSpPr>
        <p:sp>
          <p:nvSpPr>
            <p:cNvPr id="37" name="Freeform 16"/>
            <p:cNvSpPr>
              <a:spLocks noEditPoints="1"/>
            </p:cNvSpPr>
            <p:nvPr/>
          </p:nvSpPr>
          <p:spPr bwMode="auto">
            <a:xfrm>
              <a:off x="5656262" y="1814395"/>
              <a:ext cx="744538" cy="744538"/>
            </a:xfrm>
            <a:custGeom>
              <a:avLst/>
              <a:gdLst>
                <a:gd name="T0" fmla="*/ 73 w 469"/>
                <a:gd name="T1" fmla="*/ 469 h 469"/>
                <a:gd name="T2" fmla="*/ 0 w 469"/>
                <a:gd name="T3" fmla="*/ 198 h 469"/>
                <a:gd name="T4" fmla="*/ 200 w 469"/>
                <a:gd name="T5" fmla="*/ 0 h 469"/>
                <a:gd name="T6" fmla="*/ 469 w 469"/>
                <a:gd name="T7" fmla="*/ 73 h 469"/>
                <a:gd name="T8" fmla="*/ 73 w 469"/>
                <a:gd name="T9" fmla="*/ 469 h 469"/>
                <a:gd name="T10" fmla="*/ 28 w 469"/>
                <a:gd name="T11" fmla="*/ 206 h 469"/>
                <a:gd name="T12" fmla="*/ 85 w 469"/>
                <a:gd name="T13" fmla="*/ 420 h 469"/>
                <a:gd name="T14" fmla="*/ 423 w 469"/>
                <a:gd name="T15" fmla="*/ 85 h 469"/>
                <a:gd name="T16" fmla="*/ 206 w 469"/>
                <a:gd name="T17" fmla="*/ 28 h 469"/>
                <a:gd name="T18" fmla="*/ 28 w 469"/>
                <a:gd name="T19" fmla="*/ 20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469">
                  <a:moveTo>
                    <a:pt x="73" y="469"/>
                  </a:moveTo>
                  <a:lnTo>
                    <a:pt x="0" y="198"/>
                  </a:lnTo>
                  <a:lnTo>
                    <a:pt x="200" y="0"/>
                  </a:lnTo>
                  <a:lnTo>
                    <a:pt x="469" y="73"/>
                  </a:lnTo>
                  <a:lnTo>
                    <a:pt x="73" y="469"/>
                  </a:lnTo>
                  <a:close/>
                  <a:moveTo>
                    <a:pt x="28" y="206"/>
                  </a:moveTo>
                  <a:lnTo>
                    <a:pt x="85" y="420"/>
                  </a:lnTo>
                  <a:lnTo>
                    <a:pt x="423" y="85"/>
                  </a:lnTo>
                  <a:lnTo>
                    <a:pt x="206" y="28"/>
                  </a:lnTo>
                  <a:lnTo>
                    <a:pt x="28" y="2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 name="Freeform 19"/>
            <p:cNvSpPr>
              <a:spLocks noEditPoints="1"/>
            </p:cNvSpPr>
            <p:nvPr/>
          </p:nvSpPr>
          <p:spPr bwMode="auto">
            <a:xfrm>
              <a:off x="5743575" y="1896945"/>
              <a:ext cx="596900" cy="598488"/>
            </a:xfrm>
            <a:custGeom>
              <a:avLst/>
              <a:gdLst>
                <a:gd name="T0" fmla="*/ 56 w 376"/>
                <a:gd name="T1" fmla="*/ 377 h 377"/>
                <a:gd name="T2" fmla="*/ 0 w 376"/>
                <a:gd name="T3" fmla="*/ 160 h 377"/>
                <a:gd name="T4" fmla="*/ 159 w 376"/>
                <a:gd name="T5" fmla="*/ 0 h 377"/>
                <a:gd name="T6" fmla="*/ 376 w 376"/>
                <a:gd name="T7" fmla="*/ 59 h 377"/>
                <a:gd name="T8" fmla="*/ 56 w 376"/>
                <a:gd name="T9" fmla="*/ 377 h 377"/>
                <a:gd name="T10" fmla="*/ 26 w 376"/>
                <a:gd name="T11" fmla="*/ 168 h 377"/>
                <a:gd name="T12" fmla="*/ 68 w 376"/>
                <a:gd name="T13" fmla="*/ 330 h 377"/>
                <a:gd name="T14" fmla="*/ 327 w 376"/>
                <a:gd name="T15" fmla="*/ 71 h 377"/>
                <a:gd name="T16" fmla="*/ 165 w 376"/>
                <a:gd name="T17" fmla="*/ 29 h 377"/>
                <a:gd name="T18" fmla="*/ 26 w 376"/>
                <a:gd name="T19" fmla="*/ 16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56" y="377"/>
                  </a:moveTo>
                  <a:lnTo>
                    <a:pt x="0" y="160"/>
                  </a:lnTo>
                  <a:lnTo>
                    <a:pt x="159" y="0"/>
                  </a:lnTo>
                  <a:lnTo>
                    <a:pt x="376" y="59"/>
                  </a:lnTo>
                  <a:lnTo>
                    <a:pt x="56" y="377"/>
                  </a:lnTo>
                  <a:close/>
                  <a:moveTo>
                    <a:pt x="26" y="168"/>
                  </a:moveTo>
                  <a:lnTo>
                    <a:pt x="68" y="330"/>
                  </a:lnTo>
                  <a:lnTo>
                    <a:pt x="327" y="71"/>
                  </a:lnTo>
                  <a:lnTo>
                    <a:pt x="165" y="29"/>
                  </a:lnTo>
                  <a:lnTo>
                    <a:pt x="26" y="16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 name="Freeform 20"/>
            <p:cNvSpPr>
              <a:spLocks noEditPoints="1"/>
            </p:cNvSpPr>
            <p:nvPr/>
          </p:nvSpPr>
          <p:spPr bwMode="auto">
            <a:xfrm>
              <a:off x="5832475" y="1990608"/>
              <a:ext cx="436563" cy="436563"/>
            </a:xfrm>
            <a:custGeom>
              <a:avLst/>
              <a:gdLst>
                <a:gd name="T0" fmla="*/ 43 w 275"/>
                <a:gd name="T1" fmla="*/ 275 h 275"/>
                <a:gd name="T2" fmla="*/ 0 w 275"/>
                <a:gd name="T3" fmla="*/ 117 h 275"/>
                <a:gd name="T4" fmla="*/ 118 w 275"/>
                <a:gd name="T5" fmla="*/ 0 h 275"/>
                <a:gd name="T6" fmla="*/ 275 w 275"/>
                <a:gd name="T7" fmla="*/ 43 h 275"/>
                <a:gd name="T8" fmla="*/ 43 w 275"/>
                <a:gd name="T9" fmla="*/ 275 h 275"/>
                <a:gd name="T10" fmla="*/ 29 w 275"/>
                <a:gd name="T11" fmla="*/ 125 h 275"/>
                <a:gd name="T12" fmla="*/ 57 w 275"/>
                <a:gd name="T13" fmla="*/ 229 h 275"/>
                <a:gd name="T14" fmla="*/ 229 w 275"/>
                <a:gd name="T15" fmla="*/ 55 h 275"/>
                <a:gd name="T16" fmla="*/ 126 w 275"/>
                <a:gd name="T17" fmla="*/ 28 h 275"/>
                <a:gd name="T18" fmla="*/ 29 w 275"/>
                <a:gd name="T19" fmla="*/ 12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275">
                  <a:moveTo>
                    <a:pt x="43" y="275"/>
                  </a:moveTo>
                  <a:lnTo>
                    <a:pt x="0" y="117"/>
                  </a:lnTo>
                  <a:lnTo>
                    <a:pt x="118" y="0"/>
                  </a:lnTo>
                  <a:lnTo>
                    <a:pt x="275" y="43"/>
                  </a:lnTo>
                  <a:lnTo>
                    <a:pt x="43" y="275"/>
                  </a:lnTo>
                  <a:close/>
                  <a:moveTo>
                    <a:pt x="29" y="125"/>
                  </a:moveTo>
                  <a:lnTo>
                    <a:pt x="57" y="229"/>
                  </a:lnTo>
                  <a:lnTo>
                    <a:pt x="229" y="55"/>
                  </a:lnTo>
                  <a:lnTo>
                    <a:pt x="126" y="28"/>
                  </a:lnTo>
                  <a:lnTo>
                    <a:pt x="29" y="1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5" name="Group 4"/>
          <p:cNvGrpSpPr/>
          <p:nvPr/>
        </p:nvGrpSpPr>
        <p:grpSpPr>
          <a:xfrm>
            <a:off x="4351387" y="2334217"/>
            <a:ext cx="558404" cy="558404"/>
            <a:chOff x="5791200" y="1949333"/>
            <a:chExt cx="744538" cy="744538"/>
          </a:xfrm>
        </p:grpSpPr>
        <p:sp>
          <p:nvSpPr>
            <p:cNvPr id="38" name="Freeform 17"/>
            <p:cNvSpPr>
              <a:spLocks noEditPoints="1"/>
            </p:cNvSpPr>
            <p:nvPr/>
          </p:nvSpPr>
          <p:spPr bwMode="auto">
            <a:xfrm>
              <a:off x="5791200" y="1949333"/>
              <a:ext cx="744538" cy="744538"/>
            </a:xfrm>
            <a:custGeom>
              <a:avLst/>
              <a:gdLst>
                <a:gd name="T0" fmla="*/ 271 w 469"/>
                <a:gd name="T1" fmla="*/ 469 h 469"/>
                <a:gd name="T2" fmla="*/ 0 w 469"/>
                <a:gd name="T3" fmla="*/ 396 h 469"/>
                <a:gd name="T4" fmla="*/ 396 w 469"/>
                <a:gd name="T5" fmla="*/ 0 h 469"/>
                <a:gd name="T6" fmla="*/ 469 w 469"/>
                <a:gd name="T7" fmla="*/ 271 h 469"/>
                <a:gd name="T8" fmla="*/ 271 w 469"/>
                <a:gd name="T9" fmla="*/ 469 h 469"/>
                <a:gd name="T10" fmla="*/ 49 w 469"/>
                <a:gd name="T11" fmla="*/ 384 h 469"/>
                <a:gd name="T12" fmla="*/ 263 w 469"/>
                <a:gd name="T13" fmla="*/ 441 h 469"/>
                <a:gd name="T14" fmla="*/ 441 w 469"/>
                <a:gd name="T15" fmla="*/ 263 h 469"/>
                <a:gd name="T16" fmla="*/ 384 w 469"/>
                <a:gd name="T17" fmla="*/ 48 h 469"/>
                <a:gd name="T18" fmla="*/ 49 w 469"/>
                <a:gd name="T19" fmla="*/ 38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469">
                  <a:moveTo>
                    <a:pt x="271" y="469"/>
                  </a:moveTo>
                  <a:lnTo>
                    <a:pt x="0" y="396"/>
                  </a:lnTo>
                  <a:lnTo>
                    <a:pt x="396" y="0"/>
                  </a:lnTo>
                  <a:lnTo>
                    <a:pt x="469" y="271"/>
                  </a:lnTo>
                  <a:lnTo>
                    <a:pt x="271" y="469"/>
                  </a:lnTo>
                  <a:close/>
                  <a:moveTo>
                    <a:pt x="49" y="384"/>
                  </a:moveTo>
                  <a:lnTo>
                    <a:pt x="263" y="441"/>
                  </a:lnTo>
                  <a:lnTo>
                    <a:pt x="441" y="263"/>
                  </a:lnTo>
                  <a:lnTo>
                    <a:pt x="384" y="48"/>
                  </a:lnTo>
                  <a:lnTo>
                    <a:pt x="49" y="3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 name="Freeform 18"/>
            <p:cNvSpPr>
              <a:spLocks noEditPoints="1"/>
            </p:cNvSpPr>
            <p:nvPr/>
          </p:nvSpPr>
          <p:spPr bwMode="auto">
            <a:xfrm>
              <a:off x="5854700" y="2012833"/>
              <a:ext cx="596900" cy="596900"/>
            </a:xfrm>
            <a:custGeom>
              <a:avLst/>
              <a:gdLst>
                <a:gd name="T0" fmla="*/ 217 w 376"/>
                <a:gd name="T1" fmla="*/ 376 h 376"/>
                <a:gd name="T2" fmla="*/ 0 w 376"/>
                <a:gd name="T3" fmla="*/ 318 h 376"/>
                <a:gd name="T4" fmla="*/ 318 w 376"/>
                <a:gd name="T5" fmla="*/ 0 h 376"/>
                <a:gd name="T6" fmla="*/ 376 w 376"/>
                <a:gd name="T7" fmla="*/ 217 h 376"/>
                <a:gd name="T8" fmla="*/ 217 w 376"/>
                <a:gd name="T9" fmla="*/ 376 h 376"/>
                <a:gd name="T10" fmla="*/ 47 w 376"/>
                <a:gd name="T11" fmla="*/ 306 h 376"/>
                <a:gd name="T12" fmla="*/ 209 w 376"/>
                <a:gd name="T13" fmla="*/ 348 h 376"/>
                <a:gd name="T14" fmla="*/ 348 w 376"/>
                <a:gd name="T15" fmla="*/ 208 h 376"/>
                <a:gd name="T16" fmla="*/ 306 w 376"/>
                <a:gd name="T17" fmla="*/ 47 h 376"/>
                <a:gd name="T18" fmla="*/ 47 w 376"/>
                <a:gd name="T19" fmla="*/ 30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6">
                  <a:moveTo>
                    <a:pt x="217" y="376"/>
                  </a:moveTo>
                  <a:lnTo>
                    <a:pt x="0" y="318"/>
                  </a:lnTo>
                  <a:lnTo>
                    <a:pt x="318" y="0"/>
                  </a:lnTo>
                  <a:lnTo>
                    <a:pt x="376" y="217"/>
                  </a:lnTo>
                  <a:lnTo>
                    <a:pt x="217" y="376"/>
                  </a:lnTo>
                  <a:close/>
                  <a:moveTo>
                    <a:pt x="47" y="306"/>
                  </a:moveTo>
                  <a:lnTo>
                    <a:pt x="209" y="348"/>
                  </a:lnTo>
                  <a:lnTo>
                    <a:pt x="348" y="208"/>
                  </a:lnTo>
                  <a:lnTo>
                    <a:pt x="306" y="47"/>
                  </a:lnTo>
                  <a:lnTo>
                    <a:pt x="47" y="3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 name="Freeform 21"/>
            <p:cNvSpPr>
              <a:spLocks noEditPoints="1"/>
            </p:cNvSpPr>
            <p:nvPr/>
          </p:nvSpPr>
          <p:spPr bwMode="auto">
            <a:xfrm>
              <a:off x="5922962" y="2081095"/>
              <a:ext cx="436563" cy="436563"/>
            </a:xfrm>
            <a:custGeom>
              <a:avLst/>
              <a:gdLst>
                <a:gd name="T0" fmla="*/ 158 w 275"/>
                <a:gd name="T1" fmla="*/ 275 h 275"/>
                <a:gd name="T2" fmla="*/ 0 w 275"/>
                <a:gd name="T3" fmla="*/ 232 h 275"/>
                <a:gd name="T4" fmla="*/ 232 w 275"/>
                <a:gd name="T5" fmla="*/ 0 h 275"/>
                <a:gd name="T6" fmla="*/ 275 w 275"/>
                <a:gd name="T7" fmla="*/ 157 h 275"/>
                <a:gd name="T8" fmla="*/ 158 w 275"/>
                <a:gd name="T9" fmla="*/ 275 h 275"/>
                <a:gd name="T10" fmla="*/ 46 w 275"/>
                <a:gd name="T11" fmla="*/ 220 h 275"/>
                <a:gd name="T12" fmla="*/ 150 w 275"/>
                <a:gd name="T13" fmla="*/ 246 h 275"/>
                <a:gd name="T14" fmla="*/ 247 w 275"/>
                <a:gd name="T15" fmla="*/ 149 h 275"/>
                <a:gd name="T16" fmla="*/ 220 w 275"/>
                <a:gd name="T17" fmla="*/ 46 h 275"/>
                <a:gd name="T18" fmla="*/ 46 w 275"/>
                <a:gd name="T19" fmla="*/ 22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275">
                  <a:moveTo>
                    <a:pt x="158" y="275"/>
                  </a:moveTo>
                  <a:lnTo>
                    <a:pt x="0" y="232"/>
                  </a:lnTo>
                  <a:lnTo>
                    <a:pt x="232" y="0"/>
                  </a:lnTo>
                  <a:lnTo>
                    <a:pt x="275" y="157"/>
                  </a:lnTo>
                  <a:lnTo>
                    <a:pt x="158" y="275"/>
                  </a:lnTo>
                  <a:close/>
                  <a:moveTo>
                    <a:pt x="46" y="220"/>
                  </a:moveTo>
                  <a:lnTo>
                    <a:pt x="150" y="246"/>
                  </a:lnTo>
                  <a:lnTo>
                    <a:pt x="247" y="149"/>
                  </a:lnTo>
                  <a:lnTo>
                    <a:pt x="220" y="46"/>
                  </a:lnTo>
                  <a:lnTo>
                    <a:pt x="46" y="2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5108" y="2467957"/>
            <a:ext cx="5490749" cy="4506686"/>
          </a:xfrm>
          <a:prstGeom prst="rect">
            <a:avLst/>
          </a:prstGeom>
        </p:spPr>
      </p:pic>
      <p:sp>
        <p:nvSpPr>
          <p:cNvPr id="7" name="Title 6">
            <a:extLst>
              <a:ext uri="{FF2B5EF4-FFF2-40B4-BE49-F238E27FC236}">
                <a16:creationId xmlns:a16="http://schemas.microsoft.com/office/drawing/2014/main" xmlns="" id="{F8A84559-0077-4DCF-B93F-073DEB0DC10C}"/>
              </a:ext>
            </a:extLst>
          </p:cNvPr>
          <p:cNvSpPr>
            <a:spLocks noGrp="1"/>
          </p:cNvSpPr>
          <p:nvPr>
            <p:ph type="ctrTitle"/>
          </p:nvPr>
        </p:nvSpPr>
        <p:spPr>
          <a:xfrm>
            <a:off x="1143000" y="3876238"/>
            <a:ext cx="6858000" cy="2387600"/>
          </a:xfrm>
        </p:spPr>
        <p:txBody>
          <a:bodyPr/>
          <a:lstStyle/>
          <a:p>
            <a:endParaRPr lang="en-US" dirty="0"/>
          </a:p>
        </p:txBody>
      </p:sp>
      <p:sp>
        <p:nvSpPr>
          <p:cNvPr id="9" name="Subtitle 8">
            <a:extLst>
              <a:ext uri="{FF2B5EF4-FFF2-40B4-BE49-F238E27FC236}">
                <a16:creationId xmlns:a16="http://schemas.microsoft.com/office/drawing/2014/main" xmlns="" id="{E6E6892D-B31B-4240-8AE4-30882136FC61}"/>
              </a:ext>
            </a:extLst>
          </p:cNvPr>
          <p:cNvSpPr>
            <a:spLocks noGrp="1"/>
          </p:cNvSpPr>
          <p:nvPr>
            <p:ph type="subTitle" idx="1"/>
          </p:nvPr>
        </p:nvSpPr>
        <p:spPr/>
        <p:txBody>
          <a:bodyPr/>
          <a:lstStyle/>
          <a:p>
            <a:endParaRPr lang="en-US"/>
          </a:p>
        </p:txBody>
      </p:sp>
      <p:sp>
        <p:nvSpPr>
          <p:cNvPr id="45" name="Picture Placeholder 44">
            <a:extLst>
              <a:ext uri="{FF2B5EF4-FFF2-40B4-BE49-F238E27FC236}">
                <a16:creationId xmlns:a16="http://schemas.microsoft.com/office/drawing/2014/main" xmlns="" id="{62F06EA9-E503-457B-A34A-C6387D9445D3}"/>
              </a:ext>
            </a:extLst>
          </p:cNvPr>
          <p:cNvSpPr>
            <a:spLocks noGrp="1"/>
          </p:cNvSpPr>
          <p:nvPr>
            <p:ph type="pic" sz="quarter" idx="13"/>
          </p:nvPr>
        </p:nvSpPr>
        <p:spPr/>
      </p:sp>
      <p:pic>
        <p:nvPicPr>
          <p:cNvPr id="5122" name="Picture 2" descr="Hasil gambar untuk logo indocement">
            <a:extLst>
              <a:ext uri="{FF2B5EF4-FFF2-40B4-BE49-F238E27FC236}">
                <a16:creationId xmlns:a16="http://schemas.microsoft.com/office/drawing/2014/main" xmlns="" id="{894F0770-5201-4D97-A1D5-E37609166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785" y="783454"/>
            <a:ext cx="6972655" cy="494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3"/>
                                        </p:tgtEl>
                                      </p:cBhvr>
                                    </p:animEffect>
                                    <p:anim calcmode="lin" valueType="num">
                                      <p:cBhvr>
                                        <p:cTn id="26" dur="1000"/>
                                        <p:tgtEl>
                                          <p:spTgt spid="3"/>
                                        </p:tgtEl>
                                        <p:attrNameLst>
                                          <p:attrName>ppt_x</p:attrName>
                                        </p:attrNameLst>
                                      </p:cBhvr>
                                      <p:tavLst>
                                        <p:tav tm="0">
                                          <p:val>
                                            <p:strVal val="ppt_x"/>
                                          </p:val>
                                        </p:tav>
                                        <p:tav tm="100000">
                                          <p:val>
                                            <p:strVal val="ppt_x"/>
                                          </p:val>
                                        </p:tav>
                                      </p:tavLst>
                                    </p:anim>
                                    <p:anim calcmode="lin" valueType="num">
                                      <p:cBhvr>
                                        <p:cTn id="27" dur="1000"/>
                                        <p:tgtEl>
                                          <p:spTgt spid="3"/>
                                        </p:tgtEl>
                                        <p:attrNameLst>
                                          <p:attrName>ppt_y</p:attrName>
                                        </p:attrNameLst>
                                      </p:cBhvr>
                                      <p:tavLst>
                                        <p:tav tm="0">
                                          <p:val>
                                            <p:strVal val="ppt_y"/>
                                          </p:val>
                                        </p:tav>
                                        <p:tav tm="100000">
                                          <p:val>
                                            <p:strVal val="ppt_y+.1"/>
                                          </p:val>
                                        </p:tav>
                                      </p:tavLst>
                                    </p:anim>
                                    <p:set>
                                      <p:cBhvr>
                                        <p:cTn id="28" dur="1" fill="hold">
                                          <p:stCondLst>
                                            <p:cond delay="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4144" y="1187355"/>
            <a:ext cx="3835020" cy="3835021"/>
          </a:xfrm>
          <a:prstGeom prst="roundRect">
            <a:avLst/>
          </a:prstGeom>
          <a:solidFill>
            <a:srgbClr val="AA9E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ECOLOGICAL</a:t>
            </a:r>
          </a:p>
          <a:p>
            <a:pPr algn="ctr"/>
            <a:endParaRPr lang="en-US" sz="1200" b="1" dirty="0" smtClean="0"/>
          </a:p>
          <a:p>
            <a:pPr algn="ctr"/>
            <a:r>
              <a:rPr lang="en-US" sz="1400" dirty="0" err="1"/>
              <a:t>Indocement</a:t>
            </a:r>
            <a:r>
              <a:rPr lang="en-US" sz="1400" dirty="0"/>
              <a:t> </a:t>
            </a:r>
            <a:r>
              <a:rPr lang="en-US" sz="1400" dirty="0" err="1"/>
              <a:t>mempunyai</a:t>
            </a:r>
            <a:r>
              <a:rPr lang="en-US" sz="1400" dirty="0"/>
              <a:t> </a:t>
            </a:r>
            <a:r>
              <a:rPr lang="en-US" sz="1400" dirty="0" err="1"/>
              <a:t>perhatian</a:t>
            </a:r>
            <a:r>
              <a:rPr lang="en-US" sz="1400" dirty="0"/>
              <a:t> </a:t>
            </a:r>
            <a:r>
              <a:rPr lang="en-US" sz="1400" dirty="0" err="1"/>
              <a:t>besar</a:t>
            </a:r>
            <a:r>
              <a:rPr lang="en-US" sz="1400" dirty="0"/>
              <a:t> </a:t>
            </a:r>
            <a:r>
              <a:rPr lang="en-US" sz="1400" dirty="0" err="1"/>
              <a:t>pada</a:t>
            </a:r>
            <a:r>
              <a:rPr lang="en-US" sz="1400" dirty="0"/>
              <a:t> </a:t>
            </a:r>
            <a:r>
              <a:rPr lang="en-US" sz="1400" dirty="0" err="1"/>
              <a:t>tambang</a:t>
            </a:r>
            <a:r>
              <a:rPr lang="en-US" sz="1400" dirty="0"/>
              <a:t> </a:t>
            </a:r>
            <a:r>
              <a:rPr lang="en-US" sz="1400" dirty="0" err="1"/>
              <a:t>dan</a:t>
            </a:r>
            <a:r>
              <a:rPr lang="en-US" sz="1400" dirty="0"/>
              <a:t> </a:t>
            </a:r>
            <a:r>
              <a:rPr lang="en-US" sz="1400" dirty="0" err="1"/>
              <a:t>terlibat</a:t>
            </a:r>
            <a:r>
              <a:rPr lang="en-US" sz="1400" dirty="0"/>
              <a:t> </a:t>
            </a:r>
            <a:r>
              <a:rPr lang="en-US" sz="1400" dirty="0" err="1"/>
              <a:t>dalam</a:t>
            </a:r>
            <a:r>
              <a:rPr lang="en-US" sz="1400" dirty="0"/>
              <a:t> </a:t>
            </a:r>
            <a:r>
              <a:rPr lang="en-US" sz="1400" dirty="0" err="1"/>
              <a:t>kontes</a:t>
            </a:r>
            <a:r>
              <a:rPr lang="en-US" sz="1400" dirty="0"/>
              <a:t> </a:t>
            </a:r>
            <a:r>
              <a:rPr lang="en-US" sz="1400" dirty="0" err="1"/>
              <a:t>dwi</a:t>
            </a:r>
            <a:r>
              <a:rPr lang="en-US" sz="1400" dirty="0"/>
              <a:t> </a:t>
            </a:r>
            <a:r>
              <a:rPr lang="en-US" sz="1400" dirty="0" err="1"/>
              <a:t>tahunan</a:t>
            </a:r>
            <a:r>
              <a:rPr lang="en-US" sz="1400" dirty="0"/>
              <a:t> </a:t>
            </a:r>
            <a:r>
              <a:rPr lang="en-US" sz="1400" dirty="0" err="1"/>
              <a:t>internasional</a:t>
            </a:r>
            <a:r>
              <a:rPr lang="en-US" sz="1400" dirty="0"/>
              <a:t> </a:t>
            </a:r>
            <a:r>
              <a:rPr lang="en-US" sz="1400" dirty="0" err="1"/>
              <a:t>ilmiah</a:t>
            </a:r>
            <a:r>
              <a:rPr lang="en-US" sz="1400" dirty="0"/>
              <a:t> </a:t>
            </a:r>
            <a:r>
              <a:rPr lang="en-US" sz="1400" dirty="0" err="1"/>
              <a:t>dan</a:t>
            </a:r>
            <a:r>
              <a:rPr lang="en-US" sz="1400" dirty="0"/>
              <a:t> </a:t>
            </a:r>
            <a:r>
              <a:rPr lang="en-US" sz="1400" dirty="0" err="1"/>
              <a:t>pendidikan</a:t>
            </a:r>
            <a:r>
              <a:rPr lang="en-US" sz="1400" dirty="0"/>
              <a:t>, </a:t>
            </a:r>
            <a:r>
              <a:rPr lang="en-US" sz="1400" dirty="0" err="1"/>
              <a:t>yaitu</a:t>
            </a:r>
            <a:r>
              <a:rPr lang="en-US" sz="1400" dirty="0"/>
              <a:t> </a:t>
            </a:r>
            <a:r>
              <a:rPr lang="en-US" sz="1400" i="1" dirty="0"/>
              <a:t>Quarry Life</a:t>
            </a:r>
            <a:r>
              <a:rPr lang="en-US" sz="1400" dirty="0"/>
              <a:t>, yang </a:t>
            </a:r>
            <a:r>
              <a:rPr lang="en-US" sz="1400" dirty="0" err="1"/>
              <a:t>pertama</a:t>
            </a:r>
            <a:r>
              <a:rPr lang="en-US" sz="1400" dirty="0"/>
              <a:t> kali </a:t>
            </a:r>
            <a:r>
              <a:rPr lang="en-US" sz="1400" dirty="0" err="1"/>
              <a:t>diperkenalkan</a:t>
            </a:r>
            <a:r>
              <a:rPr lang="en-US" sz="1400" dirty="0"/>
              <a:t> </a:t>
            </a:r>
            <a:r>
              <a:rPr lang="en-US" sz="1400" dirty="0" err="1"/>
              <a:t>oleh</a:t>
            </a:r>
            <a:r>
              <a:rPr lang="en-US" sz="1400" dirty="0"/>
              <a:t> </a:t>
            </a:r>
            <a:r>
              <a:rPr lang="en-US" sz="1400" dirty="0" err="1"/>
              <a:t>HeidelbergCement</a:t>
            </a:r>
            <a:r>
              <a:rPr lang="en-US" sz="1400" dirty="0"/>
              <a:t> </a:t>
            </a:r>
            <a:r>
              <a:rPr lang="en-US" sz="1400" dirty="0" err="1"/>
              <a:t>pada</a:t>
            </a:r>
            <a:r>
              <a:rPr lang="en-US" sz="1400" dirty="0"/>
              <a:t> 2012. Para </a:t>
            </a:r>
            <a:r>
              <a:rPr lang="en-US" sz="1400" dirty="0" err="1"/>
              <a:t>peneliti</a:t>
            </a:r>
            <a:r>
              <a:rPr lang="en-US" sz="1400" dirty="0"/>
              <a:t>, </a:t>
            </a:r>
            <a:r>
              <a:rPr lang="en-US" sz="1400" dirty="0" err="1"/>
              <a:t>mahasiswa</a:t>
            </a:r>
            <a:r>
              <a:rPr lang="en-US" sz="1400" dirty="0"/>
              <a:t> </a:t>
            </a:r>
            <a:r>
              <a:rPr lang="en-US" sz="1400" dirty="0" err="1"/>
              <a:t>dan</a:t>
            </a:r>
            <a:r>
              <a:rPr lang="en-US" sz="1400" dirty="0"/>
              <a:t> </a:t>
            </a:r>
            <a:r>
              <a:rPr lang="en-US" sz="1400" dirty="0" err="1"/>
              <a:t>sarjana</a:t>
            </a:r>
            <a:r>
              <a:rPr lang="en-US" sz="1400" dirty="0"/>
              <a:t> </a:t>
            </a:r>
            <a:r>
              <a:rPr lang="en-US" sz="1400" dirty="0" err="1"/>
              <a:t>diundang</a:t>
            </a:r>
            <a:r>
              <a:rPr lang="en-US" sz="1400" dirty="0"/>
              <a:t> </a:t>
            </a:r>
            <a:r>
              <a:rPr lang="en-US" sz="1400" dirty="0" err="1"/>
              <a:t>untuk</a:t>
            </a:r>
            <a:r>
              <a:rPr lang="en-US" sz="1400" dirty="0"/>
              <a:t> </a:t>
            </a:r>
            <a:r>
              <a:rPr lang="en-US" sz="1400" dirty="0" err="1"/>
              <a:t>melakukan</a:t>
            </a:r>
            <a:r>
              <a:rPr lang="en-US" sz="1400" dirty="0"/>
              <a:t> </a:t>
            </a:r>
            <a:r>
              <a:rPr lang="en-US" sz="1400" dirty="0" err="1"/>
              <a:t>proyek</a:t>
            </a:r>
            <a:r>
              <a:rPr lang="en-US" sz="1400" dirty="0"/>
              <a:t> </a:t>
            </a:r>
            <a:r>
              <a:rPr lang="en-US" sz="1400" dirty="0" err="1"/>
              <a:t>penelitian</a:t>
            </a:r>
            <a:r>
              <a:rPr lang="en-US" sz="1400" dirty="0"/>
              <a:t> di </a:t>
            </a:r>
            <a:r>
              <a:rPr lang="en-US" sz="1400" dirty="0" err="1"/>
              <a:t>lokasi</a:t>
            </a:r>
            <a:r>
              <a:rPr lang="en-US" sz="1400" dirty="0"/>
              <a:t> </a:t>
            </a:r>
            <a:r>
              <a:rPr lang="en-US" sz="1400" dirty="0" err="1"/>
              <a:t>pertambangan</a:t>
            </a:r>
            <a:r>
              <a:rPr lang="en-US" sz="1400" dirty="0"/>
              <a:t> </a:t>
            </a:r>
            <a:r>
              <a:rPr lang="en-US" sz="1400" dirty="0" err="1"/>
              <a:t>milik</a:t>
            </a:r>
            <a:r>
              <a:rPr lang="en-US" sz="1400" dirty="0"/>
              <a:t> </a:t>
            </a:r>
            <a:r>
              <a:rPr lang="en-US" sz="1400" dirty="0" err="1"/>
              <a:t>HeidelbergCement</a:t>
            </a:r>
            <a:r>
              <a:rPr lang="en-US" sz="1400" dirty="0"/>
              <a:t> di </a:t>
            </a:r>
            <a:r>
              <a:rPr lang="en-US" sz="1400" dirty="0" err="1"/>
              <a:t>seluruh</a:t>
            </a:r>
            <a:r>
              <a:rPr lang="en-US" sz="1400" dirty="0"/>
              <a:t> </a:t>
            </a:r>
            <a:r>
              <a:rPr lang="en-US" sz="1400" dirty="0" err="1"/>
              <a:t>dunia</a:t>
            </a:r>
            <a:r>
              <a:rPr lang="en-US" sz="1400" dirty="0"/>
              <a:t>. </a:t>
            </a:r>
            <a:r>
              <a:rPr lang="en-US" sz="1400" i="1" dirty="0"/>
              <a:t>Quarry Life </a:t>
            </a:r>
            <a:r>
              <a:rPr lang="en-US" sz="1400" dirty="0" err="1"/>
              <a:t>memberikan</a:t>
            </a:r>
            <a:r>
              <a:rPr lang="en-US" sz="1400" dirty="0"/>
              <a:t> </a:t>
            </a:r>
            <a:r>
              <a:rPr lang="en-US" sz="1400" dirty="0" err="1"/>
              <a:t>kesempatan</a:t>
            </a:r>
            <a:r>
              <a:rPr lang="en-US" sz="1400" dirty="0"/>
              <a:t> </a:t>
            </a:r>
            <a:r>
              <a:rPr lang="en-US" sz="1400" dirty="0" err="1"/>
              <a:t>unik</a:t>
            </a:r>
            <a:r>
              <a:rPr lang="en-US" sz="1400" dirty="0"/>
              <a:t> </a:t>
            </a:r>
            <a:r>
              <a:rPr lang="en-US" sz="1400" dirty="0" err="1"/>
              <a:t>untuk</a:t>
            </a:r>
            <a:r>
              <a:rPr lang="en-US" sz="1400" dirty="0"/>
              <a:t> </a:t>
            </a:r>
            <a:r>
              <a:rPr lang="en-US" sz="1400" dirty="0" err="1"/>
              <a:t>menambah</a:t>
            </a:r>
            <a:r>
              <a:rPr lang="en-US" sz="1400" dirty="0"/>
              <a:t> </a:t>
            </a:r>
            <a:r>
              <a:rPr lang="en-US" sz="1400" dirty="0" err="1"/>
              <a:t>nilai</a:t>
            </a:r>
            <a:r>
              <a:rPr lang="en-US" sz="1400" dirty="0"/>
              <a:t> </a:t>
            </a:r>
            <a:r>
              <a:rPr lang="en-US" sz="1400" dirty="0" err="1"/>
              <a:t>nyata</a:t>
            </a:r>
            <a:r>
              <a:rPr lang="en-US" sz="1400" dirty="0"/>
              <a:t> </a:t>
            </a:r>
            <a:r>
              <a:rPr lang="en-US" sz="1400" dirty="0" err="1"/>
              <a:t>dan</a:t>
            </a:r>
            <a:r>
              <a:rPr lang="en-US" sz="1400" dirty="0"/>
              <a:t> </a:t>
            </a:r>
            <a:r>
              <a:rPr lang="en-US" sz="1400" dirty="0" err="1"/>
              <a:t>pendidikan</a:t>
            </a:r>
            <a:r>
              <a:rPr lang="en-US" sz="1400" dirty="0"/>
              <a:t> </a:t>
            </a:r>
            <a:r>
              <a:rPr lang="en-US" sz="1400" dirty="0" err="1"/>
              <a:t>ekologi</a:t>
            </a:r>
            <a:r>
              <a:rPr lang="en-US" sz="1400" dirty="0"/>
              <a:t> </a:t>
            </a:r>
            <a:r>
              <a:rPr lang="en-US" sz="1400" dirty="0" err="1"/>
              <a:t>untuk</a:t>
            </a:r>
            <a:r>
              <a:rPr lang="en-US" sz="1400" dirty="0"/>
              <a:t> </a:t>
            </a:r>
            <a:r>
              <a:rPr lang="en-US" sz="1400" dirty="0" err="1"/>
              <a:t>lingkungan</a:t>
            </a:r>
            <a:r>
              <a:rPr lang="en-US" sz="1400" dirty="0"/>
              <a:t> </a:t>
            </a:r>
            <a:r>
              <a:rPr lang="en-US" sz="1400" dirty="0" err="1"/>
              <a:t>pertambangan</a:t>
            </a:r>
            <a:r>
              <a:rPr lang="en-US" sz="1200" dirty="0"/>
              <a:t>.</a:t>
            </a:r>
          </a:p>
          <a:p>
            <a:pPr algn="ctr"/>
            <a:endParaRPr lang="en-US" sz="1200" b="1" dirty="0" smtClean="0"/>
          </a:p>
        </p:txBody>
      </p:sp>
    </p:spTree>
    <p:extLst>
      <p:ext uri="{BB962C8B-B14F-4D97-AF65-F5344CB8AC3E}">
        <p14:creationId xmlns:p14="http://schemas.microsoft.com/office/powerpoint/2010/main" val="378161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1999546"/>
              </p:ext>
            </p:extLst>
          </p:nvPr>
        </p:nvGraphicFramePr>
        <p:xfrm>
          <a:off x="2390056" y="1225123"/>
          <a:ext cx="4309296" cy="4704967"/>
        </p:xfrm>
        <a:graphic>
          <a:graphicData uri="http://schemas.openxmlformats.org/drawingml/2006/table">
            <a:tbl>
              <a:tblPr firstRow="1" firstCol="1" bandRow="1">
                <a:tableStyleId>{5C22544A-7EE6-4342-B048-85BDC9FD1C3A}</a:tableStyleId>
              </a:tblPr>
              <a:tblGrid>
                <a:gridCol w="928426"/>
                <a:gridCol w="3380870"/>
              </a:tblGrid>
              <a:tr h="805803">
                <a:tc>
                  <a:txBody>
                    <a:bodyPr/>
                    <a:lstStyle/>
                    <a:p>
                      <a:pPr marL="0" marR="0" algn="just">
                        <a:lnSpc>
                          <a:spcPct val="115000"/>
                        </a:lnSpc>
                        <a:spcBef>
                          <a:spcPts val="0"/>
                        </a:spcBef>
                        <a:spcAft>
                          <a:spcPts val="0"/>
                        </a:spcAft>
                      </a:pPr>
                      <a:r>
                        <a:rPr lang="en-US" sz="900">
                          <a:effectLst/>
                        </a:rPr>
                        <a:t>Entry Barriers</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a:effectLst/>
                        </a:rPr>
                        <a:t>Pada tahun 2016 terjadi peningkatan pemain baru di pasar semen Indonesia. Jumlah pemain baru meningkat dari tahun sebelumnya, sebesar 9 produsen semen dengan 9 merek menjadi 15 produsen semen dengan 19 merek. Walaupun ada pemain baru, “Tiga Besar” pemain lama termasuk Indocement masih tetap mendominasi.</a:t>
                      </a:r>
                      <a:endParaRPr lang="en-US" sz="800">
                        <a:effectLst/>
                        <a:latin typeface="Calibri"/>
                        <a:ea typeface="Calibri"/>
                        <a:cs typeface="Times New Roman"/>
                      </a:endParaRPr>
                    </a:p>
                  </a:txBody>
                  <a:tcPr marL="52552" marR="52552" marT="0" marB="0"/>
                </a:tc>
              </a:tr>
              <a:tr h="966964">
                <a:tc>
                  <a:txBody>
                    <a:bodyPr/>
                    <a:lstStyle/>
                    <a:p>
                      <a:pPr marL="0" marR="0" algn="just">
                        <a:lnSpc>
                          <a:spcPct val="115000"/>
                        </a:lnSpc>
                        <a:spcBef>
                          <a:spcPts val="0"/>
                        </a:spcBef>
                        <a:spcAft>
                          <a:spcPts val="0"/>
                        </a:spcAft>
                      </a:pPr>
                      <a:r>
                        <a:rPr lang="en-US" sz="900">
                          <a:effectLst/>
                        </a:rPr>
                        <a:t>Supplier Power</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dirty="0" err="1">
                          <a:solidFill>
                            <a:srgbClr val="002060"/>
                          </a:solidFill>
                          <a:effectLst/>
                        </a:rPr>
                        <a:t>Untuk</a:t>
                      </a:r>
                      <a:r>
                        <a:rPr lang="en-US" sz="900" dirty="0">
                          <a:solidFill>
                            <a:srgbClr val="002060"/>
                          </a:solidFill>
                          <a:effectLst/>
                        </a:rPr>
                        <a:t> </a:t>
                      </a:r>
                      <a:r>
                        <a:rPr lang="en-US" sz="900" dirty="0" err="1">
                          <a:solidFill>
                            <a:srgbClr val="002060"/>
                          </a:solidFill>
                          <a:effectLst/>
                        </a:rPr>
                        <a:t>memastikan</a:t>
                      </a:r>
                      <a:r>
                        <a:rPr lang="en-US" sz="900" dirty="0">
                          <a:solidFill>
                            <a:srgbClr val="002060"/>
                          </a:solidFill>
                          <a:effectLst/>
                        </a:rPr>
                        <a:t> </a:t>
                      </a:r>
                      <a:r>
                        <a:rPr lang="en-US" sz="900" dirty="0" err="1">
                          <a:solidFill>
                            <a:srgbClr val="002060"/>
                          </a:solidFill>
                          <a:effectLst/>
                        </a:rPr>
                        <a:t>pasokan</a:t>
                      </a:r>
                      <a:r>
                        <a:rPr lang="en-US" sz="900" dirty="0">
                          <a:solidFill>
                            <a:srgbClr val="002060"/>
                          </a:solidFill>
                          <a:effectLst/>
                        </a:rPr>
                        <a:t> </a:t>
                      </a:r>
                      <a:r>
                        <a:rPr lang="en-US" sz="900" dirty="0" err="1">
                          <a:solidFill>
                            <a:srgbClr val="002060"/>
                          </a:solidFill>
                          <a:effectLst/>
                        </a:rPr>
                        <a:t>bahan</a:t>
                      </a:r>
                      <a:r>
                        <a:rPr lang="en-US" sz="900" dirty="0">
                          <a:solidFill>
                            <a:srgbClr val="002060"/>
                          </a:solidFill>
                          <a:effectLst/>
                        </a:rPr>
                        <a:t> </a:t>
                      </a:r>
                      <a:r>
                        <a:rPr lang="en-US" sz="900" dirty="0" err="1">
                          <a:solidFill>
                            <a:srgbClr val="002060"/>
                          </a:solidFill>
                          <a:effectLst/>
                        </a:rPr>
                        <a:t>baku</a:t>
                      </a:r>
                      <a:r>
                        <a:rPr lang="en-US" sz="900" dirty="0">
                          <a:solidFill>
                            <a:srgbClr val="002060"/>
                          </a:solidFill>
                          <a:effectLst/>
                        </a:rPr>
                        <a:t> (</a:t>
                      </a:r>
                      <a:r>
                        <a:rPr lang="en-US" sz="900" dirty="0" err="1">
                          <a:solidFill>
                            <a:srgbClr val="002060"/>
                          </a:solidFill>
                          <a:effectLst/>
                        </a:rPr>
                        <a:t>batu</a:t>
                      </a:r>
                      <a:r>
                        <a:rPr lang="en-US" sz="900" dirty="0">
                          <a:solidFill>
                            <a:srgbClr val="002060"/>
                          </a:solidFill>
                          <a:effectLst/>
                        </a:rPr>
                        <a:t> </a:t>
                      </a:r>
                      <a:r>
                        <a:rPr lang="en-US" sz="900" dirty="0" err="1">
                          <a:solidFill>
                            <a:srgbClr val="002060"/>
                          </a:solidFill>
                          <a:effectLst/>
                        </a:rPr>
                        <a:t>kapur</a:t>
                      </a:r>
                      <a:r>
                        <a:rPr lang="en-US" sz="900" dirty="0">
                          <a:solidFill>
                            <a:srgbClr val="002060"/>
                          </a:solidFill>
                          <a:effectLst/>
                        </a:rPr>
                        <a:t>, </a:t>
                      </a:r>
                      <a:r>
                        <a:rPr lang="en-US" sz="900" dirty="0" err="1">
                          <a:solidFill>
                            <a:srgbClr val="002060"/>
                          </a:solidFill>
                          <a:effectLst/>
                        </a:rPr>
                        <a:t>tanah</a:t>
                      </a:r>
                      <a:r>
                        <a:rPr lang="en-US" sz="900" dirty="0">
                          <a:solidFill>
                            <a:srgbClr val="002060"/>
                          </a:solidFill>
                          <a:effectLst/>
                        </a:rPr>
                        <a:t> </a:t>
                      </a:r>
                      <a:r>
                        <a:rPr lang="en-US" sz="900" dirty="0" err="1">
                          <a:solidFill>
                            <a:srgbClr val="002060"/>
                          </a:solidFill>
                          <a:effectLst/>
                        </a:rPr>
                        <a:t>liat</a:t>
                      </a:r>
                      <a:r>
                        <a:rPr lang="en-US" sz="900" dirty="0">
                          <a:solidFill>
                            <a:srgbClr val="002060"/>
                          </a:solidFill>
                          <a:effectLst/>
                        </a:rPr>
                        <a:t>, </a:t>
                      </a:r>
                      <a:r>
                        <a:rPr lang="en-US" sz="900" dirty="0" err="1">
                          <a:solidFill>
                            <a:srgbClr val="002060"/>
                          </a:solidFill>
                          <a:effectLst/>
                        </a:rPr>
                        <a:t>trass</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a:t>
                      </a:r>
                      <a:r>
                        <a:rPr lang="en-US" sz="900" dirty="0" err="1">
                          <a:solidFill>
                            <a:srgbClr val="002060"/>
                          </a:solidFill>
                          <a:effectLst/>
                        </a:rPr>
                        <a:t>agregat</a:t>
                      </a:r>
                      <a:r>
                        <a:rPr lang="en-US" sz="900" dirty="0">
                          <a:solidFill>
                            <a:srgbClr val="002060"/>
                          </a:solidFill>
                          <a:effectLst/>
                        </a:rPr>
                        <a:t>) </a:t>
                      </a:r>
                      <a:r>
                        <a:rPr lang="en-US" sz="900" dirty="0" err="1">
                          <a:solidFill>
                            <a:srgbClr val="002060"/>
                          </a:solidFill>
                          <a:effectLst/>
                        </a:rPr>
                        <a:t>secara</a:t>
                      </a:r>
                      <a:r>
                        <a:rPr lang="en-US" sz="900" dirty="0">
                          <a:solidFill>
                            <a:srgbClr val="002060"/>
                          </a:solidFill>
                          <a:effectLst/>
                        </a:rPr>
                        <a:t> </a:t>
                      </a:r>
                      <a:r>
                        <a:rPr lang="en-US" sz="900" dirty="0" err="1">
                          <a:solidFill>
                            <a:srgbClr val="002060"/>
                          </a:solidFill>
                          <a:effectLst/>
                        </a:rPr>
                        <a:t>konsisten</a:t>
                      </a:r>
                      <a:r>
                        <a:rPr lang="en-US" sz="900" dirty="0">
                          <a:solidFill>
                            <a:srgbClr val="002060"/>
                          </a:solidFill>
                          <a:effectLst/>
                        </a:rPr>
                        <a:t>, Perseroan </a:t>
                      </a:r>
                      <a:r>
                        <a:rPr lang="en-US" sz="900" dirty="0" err="1">
                          <a:solidFill>
                            <a:srgbClr val="002060"/>
                          </a:solidFill>
                          <a:effectLst/>
                        </a:rPr>
                        <a:t>telah</a:t>
                      </a:r>
                      <a:r>
                        <a:rPr lang="en-US" sz="900" dirty="0">
                          <a:solidFill>
                            <a:srgbClr val="002060"/>
                          </a:solidFill>
                          <a:effectLst/>
                        </a:rPr>
                        <a:t> </a:t>
                      </a:r>
                      <a:r>
                        <a:rPr lang="en-US" sz="900" dirty="0" err="1">
                          <a:solidFill>
                            <a:srgbClr val="002060"/>
                          </a:solidFill>
                          <a:effectLst/>
                        </a:rPr>
                        <a:t>mengakuisisi</a:t>
                      </a:r>
                      <a:r>
                        <a:rPr lang="en-US" sz="900" dirty="0">
                          <a:solidFill>
                            <a:srgbClr val="002060"/>
                          </a:solidFill>
                          <a:effectLst/>
                        </a:rPr>
                        <a:t> </a:t>
                      </a:r>
                      <a:r>
                        <a:rPr lang="en-US" sz="900" dirty="0" err="1">
                          <a:solidFill>
                            <a:srgbClr val="002060"/>
                          </a:solidFill>
                          <a:effectLst/>
                        </a:rPr>
                        <a:t>tambang-tambang</a:t>
                      </a:r>
                      <a:r>
                        <a:rPr lang="en-US" sz="900" dirty="0">
                          <a:solidFill>
                            <a:srgbClr val="002060"/>
                          </a:solidFill>
                          <a:effectLst/>
                        </a:rPr>
                        <a:t> di </a:t>
                      </a:r>
                      <a:r>
                        <a:rPr lang="en-US" sz="900" dirty="0" err="1">
                          <a:solidFill>
                            <a:srgbClr val="002060"/>
                          </a:solidFill>
                          <a:effectLst/>
                        </a:rPr>
                        <a:t>lokasi</a:t>
                      </a:r>
                      <a:r>
                        <a:rPr lang="en-US" sz="900" dirty="0">
                          <a:solidFill>
                            <a:srgbClr val="002060"/>
                          </a:solidFill>
                          <a:effectLst/>
                        </a:rPr>
                        <a:t> </a:t>
                      </a:r>
                      <a:r>
                        <a:rPr lang="en-US" sz="900" dirty="0" err="1">
                          <a:solidFill>
                            <a:srgbClr val="002060"/>
                          </a:solidFill>
                          <a:effectLst/>
                        </a:rPr>
                        <a:t>strategis</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a:t>
                      </a:r>
                      <a:r>
                        <a:rPr lang="en-US" sz="900" dirty="0" err="1">
                          <a:solidFill>
                            <a:srgbClr val="002060"/>
                          </a:solidFill>
                          <a:effectLst/>
                        </a:rPr>
                        <a:t>bekerjasama</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pemasok</a:t>
                      </a:r>
                      <a:r>
                        <a:rPr lang="en-US" sz="900" dirty="0">
                          <a:solidFill>
                            <a:srgbClr val="002060"/>
                          </a:solidFill>
                          <a:effectLst/>
                        </a:rPr>
                        <a:t> </a:t>
                      </a:r>
                      <a:r>
                        <a:rPr lang="en-US" sz="900" dirty="0" err="1">
                          <a:solidFill>
                            <a:srgbClr val="002060"/>
                          </a:solidFill>
                          <a:effectLst/>
                        </a:rPr>
                        <a:t>melalui</a:t>
                      </a:r>
                      <a:r>
                        <a:rPr lang="en-US" sz="900" dirty="0">
                          <a:solidFill>
                            <a:srgbClr val="002060"/>
                          </a:solidFill>
                          <a:effectLst/>
                        </a:rPr>
                        <a:t> </a:t>
                      </a:r>
                      <a:r>
                        <a:rPr lang="en-US" sz="900" dirty="0" err="1">
                          <a:solidFill>
                            <a:srgbClr val="002060"/>
                          </a:solidFill>
                          <a:effectLst/>
                        </a:rPr>
                        <a:t>kontrak</a:t>
                      </a:r>
                      <a:r>
                        <a:rPr lang="en-US" sz="900" dirty="0">
                          <a:solidFill>
                            <a:srgbClr val="002060"/>
                          </a:solidFill>
                          <a:effectLst/>
                        </a:rPr>
                        <a:t> </a:t>
                      </a:r>
                      <a:r>
                        <a:rPr lang="en-US" sz="900" dirty="0" err="1">
                          <a:solidFill>
                            <a:srgbClr val="002060"/>
                          </a:solidFill>
                          <a:effectLst/>
                        </a:rPr>
                        <a:t>jangka</a:t>
                      </a:r>
                      <a:r>
                        <a:rPr lang="en-US" sz="900" dirty="0">
                          <a:solidFill>
                            <a:srgbClr val="002060"/>
                          </a:solidFill>
                          <a:effectLst/>
                        </a:rPr>
                        <a:t> </a:t>
                      </a:r>
                      <a:r>
                        <a:rPr lang="en-US" sz="900" dirty="0" err="1">
                          <a:solidFill>
                            <a:srgbClr val="002060"/>
                          </a:solidFill>
                          <a:effectLst/>
                        </a:rPr>
                        <a:t>panjang</a:t>
                      </a:r>
                      <a:r>
                        <a:rPr lang="en-US" sz="900" dirty="0">
                          <a:solidFill>
                            <a:srgbClr val="002060"/>
                          </a:solidFill>
                          <a:effectLst/>
                        </a:rPr>
                        <a:t>. </a:t>
                      </a:r>
                      <a:r>
                        <a:rPr lang="en-US" sz="900" dirty="0" err="1">
                          <a:solidFill>
                            <a:srgbClr val="002060"/>
                          </a:solidFill>
                          <a:effectLst/>
                        </a:rPr>
                        <a:t>Kerjasama</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pemasok</a:t>
                      </a:r>
                      <a:r>
                        <a:rPr lang="en-US" sz="900" dirty="0">
                          <a:solidFill>
                            <a:srgbClr val="002060"/>
                          </a:solidFill>
                          <a:effectLst/>
                        </a:rPr>
                        <a:t> </a:t>
                      </a:r>
                      <a:r>
                        <a:rPr lang="en-US" sz="900" dirty="0" err="1">
                          <a:solidFill>
                            <a:srgbClr val="002060"/>
                          </a:solidFill>
                          <a:effectLst/>
                        </a:rPr>
                        <a:t>dilengkapi</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Kode</a:t>
                      </a:r>
                      <a:r>
                        <a:rPr lang="en-US" sz="900" dirty="0">
                          <a:solidFill>
                            <a:srgbClr val="002060"/>
                          </a:solidFill>
                          <a:effectLst/>
                        </a:rPr>
                        <a:t> </a:t>
                      </a:r>
                      <a:r>
                        <a:rPr lang="en-US" sz="900" dirty="0" err="1">
                          <a:solidFill>
                            <a:srgbClr val="002060"/>
                          </a:solidFill>
                          <a:effectLst/>
                        </a:rPr>
                        <a:t>Etik</a:t>
                      </a:r>
                      <a:r>
                        <a:rPr lang="en-US" sz="900" dirty="0">
                          <a:solidFill>
                            <a:srgbClr val="002060"/>
                          </a:solidFill>
                          <a:effectLst/>
                        </a:rPr>
                        <a:t> </a:t>
                      </a:r>
                      <a:r>
                        <a:rPr lang="en-US" sz="900" dirty="0" err="1">
                          <a:solidFill>
                            <a:srgbClr val="002060"/>
                          </a:solidFill>
                          <a:effectLst/>
                        </a:rPr>
                        <a:t>HeidelbergCement</a:t>
                      </a:r>
                      <a:r>
                        <a:rPr lang="en-US" sz="900" dirty="0">
                          <a:solidFill>
                            <a:srgbClr val="002060"/>
                          </a:solidFill>
                          <a:effectLst/>
                        </a:rPr>
                        <a:t> yang </a:t>
                      </a:r>
                      <a:r>
                        <a:rPr lang="en-US" sz="900" dirty="0" err="1">
                          <a:solidFill>
                            <a:srgbClr val="002060"/>
                          </a:solidFill>
                          <a:effectLst/>
                        </a:rPr>
                        <a:t>berlaku</a:t>
                      </a:r>
                      <a:r>
                        <a:rPr lang="en-US" sz="900" dirty="0">
                          <a:solidFill>
                            <a:srgbClr val="002060"/>
                          </a:solidFill>
                          <a:effectLst/>
                        </a:rPr>
                        <a:t> </a:t>
                      </a:r>
                      <a:r>
                        <a:rPr lang="en-US" sz="900" dirty="0" err="1">
                          <a:solidFill>
                            <a:srgbClr val="002060"/>
                          </a:solidFill>
                          <a:effectLst/>
                        </a:rPr>
                        <a:t>secara</a:t>
                      </a:r>
                      <a:r>
                        <a:rPr lang="en-US" sz="900" dirty="0">
                          <a:solidFill>
                            <a:srgbClr val="002060"/>
                          </a:solidFill>
                          <a:effectLst/>
                        </a:rPr>
                        <a:t> global, </a:t>
                      </a:r>
                      <a:r>
                        <a:rPr lang="en-US" sz="900" dirty="0" err="1">
                          <a:solidFill>
                            <a:srgbClr val="002060"/>
                          </a:solidFill>
                          <a:effectLst/>
                        </a:rPr>
                        <a:t>guna</a:t>
                      </a:r>
                      <a:r>
                        <a:rPr lang="en-US" sz="900" dirty="0">
                          <a:solidFill>
                            <a:srgbClr val="002060"/>
                          </a:solidFill>
                          <a:effectLst/>
                        </a:rPr>
                        <a:t> </a:t>
                      </a:r>
                      <a:r>
                        <a:rPr lang="en-US" sz="900" dirty="0" err="1">
                          <a:solidFill>
                            <a:srgbClr val="002060"/>
                          </a:solidFill>
                          <a:effectLst/>
                        </a:rPr>
                        <a:t>menekan</a:t>
                      </a:r>
                      <a:r>
                        <a:rPr lang="en-US" sz="900" dirty="0">
                          <a:solidFill>
                            <a:srgbClr val="002060"/>
                          </a:solidFill>
                          <a:effectLst/>
                        </a:rPr>
                        <a:t> </a:t>
                      </a:r>
                      <a:r>
                        <a:rPr lang="en-US" sz="900" dirty="0" err="1">
                          <a:solidFill>
                            <a:srgbClr val="002060"/>
                          </a:solidFill>
                          <a:effectLst/>
                        </a:rPr>
                        <a:t>kerjasama</a:t>
                      </a:r>
                      <a:r>
                        <a:rPr lang="en-US" sz="900" dirty="0">
                          <a:solidFill>
                            <a:srgbClr val="002060"/>
                          </a:solidFill>
                          <a:effectLst/>
                        </a:rPr>
                        <a:t> yang </a:t>
                      </a:r>
                      <a:r>
                        <a:rPr lang="en-US" sz="900" dirty="0" err="1">
                          <a:solidFill>
                            <a:srgbClr val="002060"/>
                          </a:solidFill>
                          <a:effectLst/>
                        </a:rPr>
                        <a:t>erat</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a:t>
                      </a:r>
                      <a:r>
                        <a:rPr lang="en-US" sz="900" dirty="0" err="1">
                          <a:solidFill>
                            <a:srgbClr val="002060"/>
                          </a:solidFill>
                          <a:effectLst/>
                        </a:rPr>
                        <a:t>produktif</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pemasok</a:t>
                      </a:r>
                      <a:r>
                        <a:rPr lang="en-US" sz="900" dirty="0">
                          <a:solidFill>
                            <a:srgbClr val="002060"/>
                          </a:solidFill>
                          <a:effectLst/>
                        </a:rPr>
                        <a:t>.</a:t>
                      </a:r>
                      <a:endParaRPr lang="en-US" sz="800" dirty="0">
                        <a:solidFill>
                          <a:srgbClr val="002060"/>
                        </a:solidFill>
                        <a:effectLst/>
                        <a:latin typeface="Calibri"/>
                        <a:ea typeface="Calibri"/>
                        <a:cs typeface="Times New Roman"/>
                      </a:endParaRPr>
                    </a:p>
                  </a:txBody>
                  <a:tcPr marL="52552" marR="52552" marT="0" marB="0"/>
                </a:tc>
              </a:tr>
              <a:tr h="161161">
                <a:tc>
                  <a:txBody>
                    <a:bodyPr/>
                    <a:lstStyle/>
                    <a:p>
                      <a:pPr marL="0" marR="0" algn="just">
                        <a:lnSpc>
                          <a:spcPct val="115000"/>
                        </a:lnSpc>
                        <a:spcBef>
                          <a:spcPts val="0"/>
                        </a:spcBef>
                        <a:spcAft>
                          <a:spcPts val="0"/>
                        </a:spcAft>
                      </a:pPr>
                      <a:r>
                        <a:rPr lang="en-US" sz="900">
                          <a:effectLst/>
                        </a:rPr>
                        <a:t>Subtitute</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a:solidFill>
                            <a:srgbClr val="002060"/>
                          </a:solidFill>
                          <a:effectLst/>
                        </a:rPr>
                        <a:t>-</a:t>
                      </a:r>
                      <a:endParaRPr lang="en-US" sz="800">
                        <a:solidFill>
                          <a:srgbClr val="002060"/>
                        </a:solidFill>
                        <a:effectLst/>
                        <a:latin typeface="Calibri"/>
                        <a:ea typeface="Calibri"/>
                        <a:cs typeface="Times New Roman"/>
                      </a:endParaRPr>
                    </a:p>
                  </a:txBody>
                  <a:tcPr marL="52552" marR="52552" marT="0" marB="0"/>
                </a:tc>
              </a:tr>
              <a:tr h="2417410">
                <a:tc>
                  <a:txBody>
                    <a:bodyPr/>
                    <a:lstStyle/>
                    <a:p>
                      <a:pPr marL="0" marR="0" algn="just">
                        <a:lnSpc>
                          <a:spcPct val="115000"/>
                        </a:lnSpc>
                        <a:spcBef>
                          <a:spcPts val="0"/>
                        </a:spcBef>
                        <a:spcAft>
                          <a:spcPts val="0"/>
                        </a:spcAft>
                      </a:pPr>
                      <a:r>
                        <a:rPr lang="en-US" sz="900">
                          <a:effectLst/>
                        </a:rPr>
                        <a:t>Competitive Rivalry</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memiliki</a:t>
                      </a:r>
                      <a:r>
                        <a:rPr lang="en-US" sz="900" dirty="0">
                          <a:solidFill>
                            <a:srgbClr val="002060"/>
                          </a:solidFill>
                          <a:effectLst/>
                        </a:rPr>
                        <a:t> </a:t>
                      </a:r>
                      <a:r>
                        <a:rPr lang="en-US" sz="900" dirty="0" err="1">
                          <a:solidFill>
                            <a:srgbClr val="002060"/>
                          </a:solidFill>
                          <a:effectLst/>
                        </a:rPr>
                        <a:t>keunggulan</a:t>
                      </a:r>
                      <a:r>
                        <a:rPr lang="en-US" sz="900" dirty="0">
                          <a:solidFill>
                            <a:srgbClr val="002060"/>
                          </a:solidFill>
                          <a:effectLst/>
                        </a:rPr>
                        <a:t> yang </a:t>
                      </a:r>
                      <a:r>
                        <a:rPr lang="en-US" sz="900" dirty="0" err="1">
                          <a:solidFill>
                            <a:srgbClr val="002060"/>
                          </a:solidFill>
                          <a:effectLst/>
                        </a:rPr>
                        <a:t>diperoleh</a:t>
                      </a:r>
                      <a:r>
                        <a:rPr lang="en-US" sz="900" dirty="0">
                          <a:solidFill>
                            <a:srgbClr val="002060"/>
                          </a:solidFill>
                          <a:effectLst/>
                        </a:rPr>
                        <a:t> </a:t>
                      </a:r>
                      <a:r>
                        <a:rPr lang="en-US" sz="900" dirty="0" err="1">
                          <a:solidFill>
                            <a:srgbClr val="002060"/>
                          </a:solidFill>
                          <a:effectLst/>
                        </a:rPr>
                        <a:t>dari</a:t>
                      </a:r>
                      <a:r>
                        <a:rPr lang="en-US" sz="900" dirty="0">
                          <a:solidFill>
                            <a:srgbClr val="002060"/>
                          </a:solidFill>
                          <a:effectLst/>
                        </a:rPr>
                        <a:t> </a:t>
                      </a:r>
                      <a:r>
                        <a:rPr lang="en-US" sz="900" dirty="0" err="1">
                          <a:solidFill>
                            <a:srgbClr val="002060"/>
                          </a:solidFill>
                          <a:effectLst/>
                        </a:rPr>
                        <a:t>sumber</a:t>
                      </a:r>
                      <a:r>
                        <a:rPr lang="en-US" sz="900" dirty="0">
                          <a:solidFill>
                            <a:srgbClr val="002060"/>
                          </a:solidFill>
                          <a:effectLst/>
                        </a:rPr>
                        <a:t> </a:t>
                      </a:r>
                      <a:r>
                        <a:rPr lang="en-US" sz="900" dirty="0" err="1">
                          <a:solidFill>
                            <a:srgbClr val="002060"/>
                          </a:solidFill>
                          <a:effectLst/>
                        </a:rPr>
                        <a:t>daya</a:t>
                      </a:r>
                      <a:r>
                        <a:rPr lang="en-US" sz="900" dirty="0">
                          <a:solidFill>
                            <a:srgbClr val="002060"/>
                          </a:solidFill>
                          <a:effectLst/>
                        </a:rPr>
                        <a:t> yang </a:t>
                      </a:r>
                      <a:r>
                        <a:rPr lang="en-US" sz="900" dirty="0" err="1">
                          <a:solidFill>
                            <a:srgbClr val="002060"/>
                          </a:solidFill>
                          <a:effectLst/>
                        </a:rPr>
                        <a:t>dimiliki</a:t>
                      </a:r>
                      <a:r>
                        <a:rPr lang="en-US" sz="900" dirty="0">
                          <a:solidFill>
                            <a:srgbClr val="002060"/>
                          </a:solidFill>
                          <a:effectLst/>
                        </a:rPr>
                        <a:t>. </a:t>
                      </a: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membuka</a:t>
                      </a:r>
                      <a:r>
                        <a:rPr lang="en-US" sz="900" dirty="0">
                          <a:solidFill>
                            <a:srgbClr val="002060"/>
                          </a:solidFill>
                          <a:effectLst/>
                        </a:rPr>
                        <a:t> </a:t>
                      </a:r>
                      <a:r>
                        <a:rPr lang="en-US" sz="900" dirty="0" err="1">
                          <a:solidFill>
                            <a:srgbClr val="002060"/>
                          </a:solidFill>
                          <a:effectLst/>
                        </a:rPr>
                        <a:t>kesempatan</a:t>
                      </a:r>
                      <a:r>
                        <a:rPr lang="en-US" sz="900" dirty="0">
                          <a:solidFill>
                            <a:srgbClr val="002060"/>
                          </a:solidFill>
                          <a:effectLst/>
                        </a:rPr>
                        <a:t> </a:t>
                      </a:r>
                      <a:r>
                        <a:rPr lang="en-US" sz="900" dirty="0" err="1">
                          <a:solidFill>
                            <a:srgbClr val="002060"/>
                          </a:solidFill>
                          <a:effectLst/>
                        </a:rPr>
                        <a:t>kerja</a:t>
                      </a:r>
                      <a:r>
                        <a:rPr lang="en-US" sz="900" dirty="0">
                          <a:solidFill>
                            <a:srgbClr val="002060"/>
                          </a:solidFill>
                          <a:effectLst/>
                        </a:rPr>
                        <a:t> </a:t>
                      </a:r>
                      <a:r>
                        <a:rPr lang="en-US" sz="900" dirty="0" err="1">
                          <a:solidFill>
                            <a:srgbClr val="002060"/>
                          </a:solidFill>
                          <a:effectLst/>
                        </a:rPr>
                        <a:t>terutama</a:t>
                      </a:r>
                      <a:r>
                        <a:rPr lang="en-US" sz="900" dirty="0">
                          <a:solidFill>
                            <a:srgbClr val="002060"/>
                          </a:solidFill>
                          <a:effectLst/>
                        </a:rPr>
                        <a:t> </a:t>
                      </a:r>
                      <a:r>
                        <a:rPr lang="en-US" sz="900" dirty="0" err="1">
                          <a:solidFill>
                            <a:srgbClr val="002060"/>
                          </a:solidFill>
                          <a:effectLst/>
                        </a:rPr>
                        <a:t>bagi</a:t>
                      </a:r>
                      <a:r>
                        <a:rPr lang="en-US" sz="900" dirty="0">
                          <a:solidFill>
                            <a:srgbClr val="002060"/>
                          </a:solidFill>
                          <a:effectLst/>
                        </a:rPr>
                        <a:t> </a:t>
                      </a:r>
                      <a:r>
                        <a:rPr lang="en-US" sz="900" dirty="0" err="1">
                          <a:solidFill>
                            <a:srgbClr val="002060"/>
                          </a:solidFill>
                          <a:effectLst/>
                        </a:rPr>
                        <a:t>masyarakat</a:t>
                      </a:r>
                      <a:r>
                        <a:rPr lang="en-US" sz="900" dirty="0">
                          <a:solidFill>
                            <a:srgbClr val="002060"/>
                          </a:solidFill>
                          <a:effectLst/>
                        </a:rPr>
                        <a:t> </a:t>
                      </a:r>
                      <a:r>
                        <a:rPr lang="en-US" sz="900" dirty="0" err="1">
                          <a:solidFill>
                            <a:srgbClr val="002060"/>
                          </a:solidFill>
                          <a:effectLst/>
                        </a:rPr>
                        <a:t>lokal</a:t>
                      </a:r>
                      <a:r>
                        <a:rPr lang="en-US" sz="900" dirty="0">
                          <a:solidFill>
                            <a:srgbClr val="002060"/>
                          </a:solidFill>
                          <a:effectLst/>
                        </a:rPr>
                        <a:t>, </a:t>
                      </a:r>
                      <a:r>
                        <a:rPr lang="en-US" sz="900" dirty="0" err="1">
                          <a:solidFill>
                            <a:srgbClr val="002060"/>
                          </a:solidFill>
                          <a:effectLst/>
                        </a:rPr>
                        <a:t>serta</a:t>
                      </a:r>
                      <a:r>
                        <a:rPr lang="en-US" sz="900" dirty="0">
                          <a:solidFill>
                            <a:srgbClr val="002060"/>
                          </a:solidFill>
                          <a:effectLst/>
                        </a:rPr>
                        <a:t> </a:t>
                      </a:r>
                      <a:r>
                        <a:rPr lang="en-US" sz="900" dirty="0" err="1">
                          <a:solidFill>
                            <a:srgbClr val="002060"/>
                          </a:solidFill>
                          <a:effectLst/>
                        </a:rPr>
                        <a:t>bersungguh-sungguh</a:t>
                      </a:r>
                      <a:r>
                        <a:rPr lang="en-US" sz="900" dirty="0">
                          <a:solidFill>
                            <a:srgbClr val="002060"/>
                          </a:solidFill>
                          <a:effectLst/>
                        </a:rPr>
                        <a:t> </a:t>
                      </a:r>
                      <a:r>
                        <a:rPr lang="en-US" sz="900" dirty="0" err="1">
                          <a:solidFill>
                            <a:srgbClr val="002060"/>
                          </a:solidFill>
                          <a:effectLst/>
                        </a:rPr>
                        <a:t>dalam</a:t>
                      </a:r>
                      <a:r>
                        <a:rPr lang="en-US" sz="900" dirty="0">
                          <a:solidFill>
                            <a:srgbClr val="002060"/>
                          </a:solidFill>
                          <a:effectLst/>
                        </a:rPr>
                        <a:t> </a:t>
                      </a:r>
                      <a:r>
                        <a:rPr lang="en-US" sz="900" dirty="0" err="1">
                          <a:solidFill>
                            <a:srgbClr val="002060"/>
                          </a:solidFill>
                          <a:effectLst/>
                        </a:rPr>
                        <a:t>pelestarian</a:t>
                      </a:r>
                      <a:r>
                        <a:rPr lang="en-US" sz="900" dirty="0">
                          <a:solidFill>
                            <a:srgbClr val="002060"/>
                          </a:solidFill>
                          <a:effectLst/>
                        </a:rPr>
                        <a:t> </a:t>
                      </a:r>
                      <a:r>
                        <a:rPr lang="en-US" sz="900" dirty="0" err="1">
                          <a:solidFill>
                            <a:srgbClr val="002060"/>
                          </a:solidFill>
                          <a:effectLst/>
                        </a:rPr>
                        <a:t>lingkungan</a:t>
                      </a:r>
                      <a:r>
                        <a:rPr lang="en-US" sz="900" dirty="0">
                          <a:solidFill>
                            <a:srgbClr val="002060"/>
                          </a:solidFill>
                          <a:effectLst/>
                        </a:rPr>
                        <a:t> </a:t>
                      </a:r>
                      <a:r>
                        <a:rPr lang="en-US" sz="900" dirty="0" err="1">
                          <a:solidFill>
                            <a:srgbClr val="002060"/>
                          </a:solidFill>
                          <a:effectLst/>
                        </a:rPr>
                        <a:t>hidup</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a:t>
                      </a:r>
                      <a:r>
                        <a:rPr lang="en-US" sz="900" dirty="0" err="1">
                          <a:solidFill>
                            <a:srgbClr val="002060"/>
                          </a:solidFill>
                          <a:effectLst/>
                        </a:rPr>
                        <a:t>keanekaragaman</a:t>
                      </a:r>
                      <a:r>
                        <a:rPr lang="en-US" sz="900" dirty="0">
                          <a:solidFill>
                            <a:srgbClr val="002060"/>
                          </a:solidFill>
                          <a:effectLst/>
                        </a:rPr>
                        <a:t> </a:t>
                      </a:r>
                      <a:r>
                        <a:rPr lang="en-US" sz="900" dirty="0" err="1">
                          <a:solidFill>
                            <a:srgbClr val="002060"/>
                          </a:solidFill>
                          <a:effectLst/>
                        </a:rPr>
                        <a:t>hayati</a:t>
                      </a:r>
                      <a:r>
                        <a:rPr lang="en-US" sz="900" dirty="0">
                          <a:solidFill>
                            <a:srgbClr val="002060"/>
                          </a:solidFill>
                          <a:effectLst/>
                        </a:rPr>
                        <a:t>. </a:t>
                      </a:r>
                      <a:r>
                        <a:rPr lang="en-US" sz="900" dirty="0" err="1">
                          <a:solidFill>
                            <a:srgbClr val="002060"/>
                          </a:solidFill>
                          <a:effectLst/>
                        </a:rPr>
                        <a:t>Sebagian</a:t>
                      </a:r>
                      <a:r>
                        <a:rPr lang="en-US" sz="900" dirty="0">
                          <a:solidFill>
                            <a:srgbClr val="002060"/>
                          </a:solidFill>
                          <a:effectLst/>
                        </a:rPr>
                        <a:t> </a:t>
                      </a:r>
                      <a:r>
                        <a:rPr lang="en-US" sz="900" dirty="0" err="1">
                          <a:solidFill>
                            <a:srgbClr val="002060"/>
                          </a:solidFill>
                          <a:effectLst/>
                        </a:rPr>
                        <a:t>besar</a:t>
                      </a:r>
                      <a:r>
                        <a:rPr lang="en-US" sz="900" dirty="0">
                          <a:solidFill>
                            <a:srgbClr val="002060"/>
                          </a:solidFill>
                          <a:effectLst/>
                        </a:rPr>
                        <a:t> program </a:t>
                      </a:r>
                      <a:r>
                        <a:rPr lang="en-US" sz="900" dirty="0" err="1">
                          <a:solidFill>
                            <a:srgbClr val="002060"/>
                          </a:solidFill>
                          <a:effectLst/>
                        </a:rPr>
                        <a:t>tanggung</a:t>
                      </a:r>
                      <a:r>
                        <a:rPr lang="en-US" sz="900" dirty="0">
                          <a:solidFill>
                            <a:srgbClr val="002060"/>
                          </a:solidFill>
                          <a:effectLst/>
                        </a:rPr>
                        <a:t> </a:t>
                      </a:r>
                      <a:r>
                        <a:rPr lang="en-US" sz="900" dirty="0" err="1">
                          <a:solidFill>
                            <a:srgbClr val="002060"/>
                          </a:solidFill>
                          <a:effectLst/>
                        </a:rPr>
                        <a:t>jawab</a:t>
                      </a:r>
                      <a:r>
                        <a:rPr lang="en-US" sz="900" dirty="0">
                          <a:solidFill>
                            <a:srgbClr val="002060"/>
                          </a:solidFill>
                          <a:effectLst/>
                        </a:rPr>
                        <a:t> </a:t>
                      </a:r>
                      <a:r>
                        <a:rPr lang="en-US" sz="900" dirty="0" err="1">
                          <a:solidFill>
                            <a:srgbClr val="002060"/>
                          </a:solidFill>
                          <a:effectLst/>
                        </a:rPr>
                        <a:t>sosial</a:t>
                      </a:r>
                      <a:r>
                        <a:rPr lang="en-US" sz="900" dirty="0">
                          <a:solidFill>
                            <a:srgbClr val="002060"/>
                          </a:solidFill>
                          <a:effectLst/>
                        </a:rPr>
                        <a:t> </a:t>
                      </a:r>
                      <a:r>
                        <a:rPr lang="en-US" sz="900" dirty="0" err="1">
                          <a:solidFill>
                            <a:srgbClr val="002060"/>
                          </a:solidFill>
                          <a:effectLst/>
                        </a:rPr>
                        <a:t>merupakan</a:t>
                      </a:r>
                      <a:r>
                        <a:rPr lang="en-US" sz="900" dirty="0">
                          <a:solidFill>
                            <a:srgbClr val="002060"/>
                          </a:solidFill>
                          <a:effectLst/>
                        </a:rPr>
                        <a:t> program </a:t>
                      </a:r>
                      <a:r>
                        <a:rPr lang="en-US" sz="900" dirty="0" err="1">
                          <a:solidFill>
                            <a:srgbClr val="002060"/>
                          </a:solidFill>
                          <a:effectLst/>
                        </a:rPr>
                        <a:t>pengembahangan</a:t>
                      </a:r>
                      <a:r>
                        <a:rPr lang="en-US" sz="900" dirty="0">
                          <a:solidFill>
                            <a:srgbClr val="002060"/>
                          </a:solidFill>
                          <a:effectLst/>
                        </a:rPr>
                        <a:t> </a:t>
                      </a:r>
                      <a:r>
                        <a:rPr lang="en-US" sz="900" dirty="0" err="1">
                          <a:solidFill>
                            <a:srgbClr val="002060"/>
                          </a:solidFill>
                          <a:effectLst/>
                        </a:rPr>
                        <a:t>berkelanjutan</a:t>
                      </a:r>
                      <a:r>
                        <a:rPr lang="en-US" sz="900" dirty="0">
                          <a:solidFill>
                            <a:srgbClr val="002060"/>
                          </a:solidFill>
                          <a:effectLst/>
                        </a:rPr>
                        <a:t>. </a:t>
                      </a:r>
                      <a:r>
                        <a:rPr lang="en-US" sz="900" dirty="0" err="1">
                          <a:solidFill>
                            <a:srgbClr val="002060"/>
                          </a:solidFill>
                          <a:effectLst/>
                        </a:rPr>
                        <a:t>Keberadaan</a:t>
                      </a:r>
                      <a:r>
                        <a:rPr lang="en-US" sz="900" dirty="0">
                          <a:solidFill>
                            <a:srgbClr val="002060"/>
                          </a:solidFill>
                          <a:effectLst/>
                        </a:rPr>
                        <a:t> program-program yang </a:t>
                      </a:r>
                      <a:r>
                        <a:rPr lang="en-US" sz="900" dirty="0" err="1">
                          <a:solidFill>
                            <a:srgbClr val="002060"/>
                          </a:solidFill>
                          <a:effectLst/>
                        </a:rPr>
                        <a:t>memperhatikan</a:t>
                      </a:r>
                      <a:r>
                        <a:rPr lang="en-US" sz="900" dirty="0">
                          <a:solidFill>
                            <a:srgbClr val="002060"/>
                          </a:solidFill>
                          <a:effectLst/>
                        </a:rPr>
                        <a:t> profit, people, planet, </a:t>
                      </a:r>
                      <a:r>
                        <a:rPr lang="en-US" sz="900" dirty="0" err="1">
                          <a:solidFill>
                            <a:srgbClr val="002060"/>
                          </a:solidFill>
                          <a:effectLst/>
                        </a:rPr>
                        <a:t>dan</a:t>
                      </a:r>
                      <a:r>
                        <a:rPr lang="en-US" sz="900" dirty="0">
                          <a:solidFill>
                            <a:srgbClr val="002060"/>
                          </a:solidFill>
                          <a:effectLst/>
                        </a:rPr>
                        <a:t> product (4P) </a:t>
                      </a:r>
                      <a:r>
                        <a:rPr lang="en-US" sz="900" dirty="0" err="1">
                          <a:solidFill>
                            <a:srgbClr val="002060"/>
                          </a:solidFill>
                          <a:effectLst/>
                        </a:rPr>
                        <a:t>ini</a:t>
                      </a:r>
                      <a:r>
                        <a:rPr lang="en-US" sz="900" dirty="0">
                          <a:solidFill>
                            <a:srgbClr val="002060"/>
                          </a:solidFill>
                          <a:effectLst/>
                        </a:rPr>
                        <a:t> </a:t>
                      </a:r>
                      <a:r>
                        <a:rPr lang="en-US" sz="900" dirty="0" err="1">
                          <a:solidFill>
                            <a:srgbClr val="002060"/>
                          </a:solidFill>
                          <a:effectLst/>
                        </a:rPr>
                        <a:t>menjadi</a:t>
                      </a:r>
                      <a:r>
                        <a:rPr lang="en-US" sz="900" dirty="0">
                          <a:solidFill>
                            <a:srgbClr val="002060"/>
                          </a:solidFill>
                          <a:effectLst/>
                        </a:rPr>
                        <a:t> </a:t>
                      </a:r>
                      <a:r>
                        <a:rPr lang="en-US" sz="900" dirty="0" err="1">
                          <a:solidFill>
                            <a:srgbClr val="002060"/>
                          </a:solidFill>
                          <a:effectLst/>
                        </a:rPr>
                        <a:t>pembeda</a:t>
                      </a:r>
                      <a:r>
                        <a:rPr lang="en-US" sz="900" dirty="0">
                          <a:solidFill>
                            <a:srgbClr val="002060"/>
                          </a:solidFill>
                          <a:effectLst/>
                        </a:rPr>
                        <a:t> yang </a:t>
                      </a:r>
                      <a:r>
                        <a:rPr lang="en-US" sz="900" dirty="0" err="1">
                          <a:solidFill>
                            <a:srgbClr val="002060"/>
                          </a:solidFill>
                          <a:effectLst/>
                        </a:rPr>
                        <a:t>dimiliki</a:t>
                      </a:r>
                      <a:r>
                        <a:rPr lang="en-US" sz="900" dirty="0">
                          <a:solidFill>
                            <a:srgbClr val="002060"/>
                          </a:solidFill>
                          <a:effectLst/>
                        </a:rPr>
                        <a:t> </a:t>
                      </a: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Perbedaan</a:t>
                      </a:r>
                      <a:r>
                        <a:rPr lang="en-US" sz="900" dirty="0">
                          <a:solidFill>
                            <a:srgbClr val="002060"/>
                          </a:solidFill>
                          <a:effectLst/>
                        </a:rPr>
                        <a:t> </a:t>
                      </a:r>
                      <a:r>
                        <a:rPr lang="en-US" sz="900" dirty="0" err="1">
                          <a:solidFill>
                            <a:srgbClr val="002060"/>
                          </a:solidFill>
                          <a:effectLst/>
                        </a:rPr>
                        <a:t>lainnya</a:t>
                      </a:r>
                      <a:r>
                        <a:rPr lang="en-US" sz="900" dirty="0">
                          <a:solidFill>
                            <a:srgbClr val="002060"/>
                          </a:solidFill>
                          <a:effectLst/>
                        </a:rPr>
                        <a:t> </a:t>
                      </a:r>
                      <a:r>
                        <a:rPr lang="en-US" sz="900" dirty="0" err="1">
                          <a:solidFill>
                            <a:srgbClr val="002060"/>
                          </a:solidFill>
                          <a:effectLst/>
                        </a:rPr>
                        <a:t>adalah</a:t>
                      </a:r>
                      <a:r>
                        <a:rPr lang="en-US" sz="900" dirty="0">
                          <a:solidFill>
                            <a:srgbClr val="002060"/>
                          </a:solidFill>
                          <a:effectLst/>
                        </a:rPr>
                        <a:t> </a:t>
                      </a:r>
                      <a:r>
                        <a:rPr lang="en-US" sz="900" dirty="0" err="1">
                          <a:solidFill>
                            <a:srgbClr val="002060"/>
                          </a:solidFill>
                          <a:effectLst/>
                        </a:rPr>
                        <a:t>keberadaan</a:t>
                      </a:r>
                      <a:r>
                        <a:rPr lang="en-US" sz="900" dirty="0">
                          <a:solidFill>
                            <a:srgbClr val="002060"/>
                          </a:solidFill>
                          <a:effectLst/>
                        </a:rPr>
                        <a:t> Plant 14, </a:t>
                      </a:r>
                      <a:r>
                        <a:rPr lang="en-US" sz="900" dirty="0" err="1">
                          <a:solidFill>
                            <a:srgbClr val="002060"/>
                          </a:solidFill>
                          <a:effectLst/>
                        </a:rPr>
                        <a:t>yaitu</a:t>
                      </a:r>
                      <a:r>
                        <a:rPr lang="en-US" sz="900" dirty="0">
                          <a:solidFill>
                            <a:srgbClr val="002060"/>
                          </a:solidFill>
                          <a:effectLst/>
                        </a:rPr>
                        <a:t> </a:t>
                      </a:r>
                      <a:r>
                        <a:rPr lang="en-US" sz="900" dirty="0" err="1">
                          <a:solidFill>
                            <a:srgbClr val="002060"/>
                          </a:solidFill>
                          <a:effectLst/>
                        </a:rPr>
                        <a:t>pabrik</a:t>
                      </a:r>
                      <a:r>
                        <a:rPr lang="en-US" sz="900" dirty="0">
                          <a:solidFill>
                            <a:srgbClr val="002060"/>
                          </a:solidFill>
                          <a:effectLst/>
                        </a:rPr>
                        <a:t> </a:t>
                      </a:r>
                      <a:r>
                        <a:rPr lang="en-US" sz="900" dirty="0" err="1">
                          <a:solidFill>
                            <a:srgbClr val="002060"/>
                          </a:solidFill>
                          <a:effectLst/>
                        </a:rPr>
                        <a:t>baru</a:t>
                      </a:r>
                      <a:r>
                        <a:rPr lang="en-US" sz="900" dirty="0">
                          <a:solidFill>
                            <a:srgbClr val="002060"/>
                          </a:solidFill>
                          <a:effectLst/>
                        </a:rPr>
                        <a:t> di </a:t>
                      </a:r>
                      <a:r>
                        <a:rPr lang="en-US" sz="900" dirty="0" err="1">
                          <a:solidFill>
                            <a:srgbClr val="002060"/>
                          </a:solidFill>
                          <a:effectLst/>
                        </a:rPr>
                        <a:t>Kompleks</a:t>
                      </a:r>
                      <a:r>
                        <a:rPr lang="en-US" sz="900" dirty="0">
                          <a:solidFill>
                            <a:srgbClr val="002060"/>
                          </a:solidFill>
                          <a:effectLst/>
                        </a:rPr>
                        <a:t> </a:t>
                      </a:r>
                      <a:r>
                        <a:rPr lang="en-US" sz="900" dirty="0" err="1">
                          <a:solidFill>
                            <a:srgbClr val="002060"/>
                          </a:solidFill>
                          <a:effectLst/>
                        </a:rPr>
                        <a:t>Pabrik</a:t>
                      </a:r>
                      <a:r>
                        <a:rPr lang="en-US" sz="900" dirty="0">
                          <a:solidFill>
                            <a:srgbClr val="002060"/>
                          </a:solidFill>
                          <a:effectLst/>
                        </a:rPr>
                        <a:t> </a:t>
                      </a:r>
                      <a:r>
                        <a:rPr lang="en-US" sz="900" dirty="0" err="1">
                          <a:solidFill>
                            <a:srgbClr val="002060"/>
                          </a:solidFill>
                          <a:effectLst/>
                        </a:rPr>
                        <a:t>Citeureup</a:t>
                      </a:r>
                      <a:r>
                        <a:rPr lang="en-US" sz="900" dirty="0">
                          <a:solidFill>
                            <a:srgbClr val="002060"/>
                          </a:solidFill>
                          <a:effectLst/>
                        </a:rPr>
                        <a:t> </a:t>
                      </a:r>
                      <a:r>
                        <a:rPr lang="en-US" sz="900" dirty="0" err="1">
                          <a:solidFill>
                            <a:srgbClr val="002060"/>
                          </a:solidFill>
                          <a:effectLst/>
                        </a:rPr>
                        <a:t>yng</a:t>
                      </a:r>
                      <a:r>
                        <a:rPr lang="en-US" sz="900" dirty="0">
                          <a:solidFill>
                            <a:srgbClr val="002060"/>
                          </a:solidFill>
                          <a:effectLst/>
                        </a:rPr>
                        <a:t> </a:t>
                      </a:r>
                      <a:r>
                        <a:rPr lang="en-US" sz="900" dirty="0" err="1">
                          <a:solidFill>
                            <a:srgbClr val="002060"/>
                          </a:solidFill>
                          <a:effectLst/>
                        </a:rPr>
                        <a:t>merupakan</a:t>
                      </a:r>
                      <a:r>
                        <a:rPr lang="en-US" sz="900" dirty="0">
                          <a:solidFill>
                            <a:srgbClr val="002060"/>
                          </a:solidFill>
                          <a:effectLst/>
                        </a:rPr>
                        <a:t> </a:t>
                      </a:r>
                      <a:r>
                        <a:rPr lang="en-US" sz="900" dirty="0" err="1">
                          <a:solidFill>
                            <a:srgbClr val="002060"/>
                          </a:solidFill>
                          <a:effectLst/>
                        </a:rPr>
                        <a:t>salah</a:t>
                      </a:r>
                      <a:r>
                        <a:rPr lang="en-US" sz="900" dirty="0">
                          <a:solidFill>
                            <a:srgbClr val="002060"/>
                          </a:solidFill>
                          <a:effectLst/>
                        </a:rPr>
                        <a:t> </a:t>
                      </a:r>
                      <a:r>
                        <a:rPr lang="en-US" sz="900" dirty="0" err="1">
                          <a:solidFill>
                            <a:srgbClr val="002060"/>
                          </a:solidFill>
                          <a:effectLst/>
                        </a:rPr>
                        <a:t>satu</a:t>
                      </a:r>
                      <a:r>
                        <a:rPr lang="en-US" sz="900" dirty="0">
                          <a:solidFill>
                            <a:srgbClr val="002060"/>
                          </a:solidFill>
                          <a:effectLst/>
                        </a:rPr>
                        <a:t> </a:t>
                      </a:r>
                      <a:r>
                        <a:rPr lang="en-US" sz="900" dirty="0" err="1">
                          <a:solidFill>
                            <a:srgbClr val="002060"/>
                          </a:solidFill>
                          <a:effectLst/>
                        </a:rPr>
                        <a:t>lini</a:t>
                      </a:r>
                      <a:r>
                        <a:rPr lang="en-US" sz="900" dirty="0">
                          <a:solidFill>
                            <a:srgbClr val="002060"/>
                          </a:solidFill>
                          <a:effectLst/>
                        </a:rPr>
                        <a:t> </a:t>
                      </a:r>
                      <a:r>
                        <a:rPr lang="en-US" sz="900" dirty="0" err="1">
                          <a:solidFill>
                            <a:srgbClr val="002060"/>
                          </a:solidFill>
                          <a:effectLst/>
                        </a:rPr>
                        <a:t>produksi</a:t>
                      </a:r>
                      <a:r>
                        <a:rPr lang="en-US" sz="900" dirty="0">
                          <a:solidFill>
                            <a:srgbClr val="002060"/>
                          </a:solidFill>
                          <a:effectLst/>
                        </a:rPr>
                        <a:t> </a:t>
                      </a:r>
                      <a:r>
                        <a:rPr lang="en-US" sz="900" dirty="0" err="1">
                          <a:solidFill>
                            <a:srgbClr val="002060"/>
                          </a:solidFill>
                          <a:effectLst/>
                        </a:rPr>
                        <a:t>terefisiensi</a:t>
                      </a:r>
                      <a:r>
                        <a:rPr lang="en-US" sz="900" dirty="0">
                          <a:solidFill>
                            <a:srgbClr val="002060"/>
                          </a:solidFill>
                          <a:effectLst/>
                        </a:rPr>
                        <a:t> di Indonesia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teknologi</a:t>
                      </a:r>
                      <a:r>
                        <a:rPr lang="en-US" sz="900" dirty="0">
                          <a:solidFill>
                            <a:srgbClr val="002060"/>
                          </a:solidFill>
                          <a:effectLst/>
                        </a:rPr>
                        <a:t> </a:t>
                      </a:r>
                      <a:r>
                        <a:rPr lang="en-US" sz="900" dirty="0" err="1">
                          <a:solidFill>
                            <a:srgbClr val="002060"/>
                          </a:solidFill>
                          <a:effectLst/>
                        </a:rPr>
                        <a:t>terkini</a:t>
                      </a:r>
                      <a:r>
                        <a:rPr lang="en-US" sz="900" dirty="0">
                          <a:solidFill>
                            <a:srgbClr val="002060"/>
                          </a:solidFill>
                          <a:effectLst/>
                        </a:rPr>
                        <a:t>, </a:t>
                      </a:r>
                      <a:r>
                        <a:rPr lang="en-US" sz="900" dirty="0" err="1">
                          <a:solidFill>
                            <a:srgbClr val="002060"/>
                          </a:solidFill>
                          <a:effectLst/>
                        </a:rPr>
                        <a:t>sistem</a:t>
                      </a:r>
                      <a:r>
                        <a:rPr lang="en-US" sz="900" dirty="0">
                          <a:solidFill>
                            <a:srgbClr val="002060"/>
                          </a:solidFill>
                          <a:effectLst/>
                        </a:rPr>
                        <a:t> </a:t>
                      </a:r>
                      <a:r>
                        <a:rPr lang="en-US" sz="900" dirty="0" err="1">
                          <a:solidFill>
                            <a:srgbClr val="002060"/>
                          </a:solidFill>
                          <a:effectLst/>
                        </a:rPr>
                        <a:t>emisi</a:t>
                      </a:r>
                      <a:r>
                        <a:rPr lang="en-US" sz="900" dirty="0">
                          <a:solidFill>
                            <a:srgbClr val="002060"/>
                          </a:solidFill>
                          <a:effectLst/>
                        </a:rPr>
                        <a:t> </a:t>
                      </a:r>
                      <a:r>
                        <a:rPr lang="en-US" sz="900" dirty="0" err="1">
                          <a:solidFill>
                            <a:srgbClr val="002060"/>
                          </a:solidFill>
                          <a:effectLst/>
                        </a:rPr>
                        <a:t>tercanggih</a:t>
                      </a:r>
                      <a:r>
                        <a:rPr lang="en-US" sz="900" dirty="0">
                          <a:solidFill>
                            <a:srgbClr val="002060"/>
                          </a:solidFill>
                          <a:effectLst/>
                        </a:rPr>
                        <a:t> </a:t>
                      </a:r>
                      <a:r>
                        <a:rPr lang="en-US" sz="900" dirty="0" err="1">
                          <a:solidFill>
                            <a:srgbClr val="002060"/>
                          </a:solidFill>
                          <a:effectLst/>
                        </a:rPr>
                        <a:t>serta</a:t>
                      </a:r>
                      <a:r>
                        <a:rPr lang="en-US" sz="900" dirty="0">
                          <a:solidFill>
                            <a:srgbClr val="002060"/>
                          </a:solidFill>
                          <a:effectLst/>
                        </a:rPr>
                        <a:t> </a:t>
                      </a:r>
                      <a:r>
                        <a:rPr lang="en-US" sz="900" dirty="0" err="1">
                          <a:solidFill>
                            <a:srgbClr val="002060"/>
                          </a:solidFill>
                          <a:effectLst/>
                        </a:rPr>
                        <a:t>fasilitas</a:t>
                      </a:r>
                      <a:r>
                        <a:rPr lang="en-US" sz="900" dirty="0">
                          <a:solidFill>
                            <a:srgbClr val="002060"/>
                          </a:solidFill>
                          <a:effectLst/>
                        </a:rPr>
                        <a:t> </a:t>
                      </a:r>
                      <a:r>
                        <a:rPr lang="en-US" sz="900" dirty="0" err="1">
                          <a:solidFill>
                            <a:srgbClr val="002060"/>
                          </a:solidFill>
                          <a:effectLst/>
                        </a:rPr>
                        <a:t>produksi</a:t>
                      </a:r>
                      <a:r>
                        <a:rPr lang="en-US" sz="900" dirty="0">
                          <a:solidFill>
                            <a:srgbClr val="002060"/>
                          </a:solidFill>
                          <a:effectLst/>
                        </a:rPr>
                        <a:t> </a:t>
                      </a:r>
                      <a:r>
                        <a:rPr lang="en-US" sz="900" dirty="0" err="1">
                          <a:solidFill>
                            <a:srgbClr val="002060"/>
                          </a:solidFill>
                          <a:effectLst/>
                        </a:rPr>
                        <a:t>ramah</a:t>
                      </a:r>
                      <a:r>
                        <a:rPr lang="en-US" sz="900" dirty="0">
                          <a:solidFill>
                            <a:srgbClr val="002060"/>
                          </a:solidFill>
                          <a:effectLst/>
                        </a:rPr>
                        <a:t> </a:t>
                      </a:r>
                      <a:r>
                        <a:rPr lang="en-US" sz="900" dirty="0" err="1">
                          <a:solidFill>
                            <a:srgbClr val="002060"/>
                          </a:solidFill>
                          <a:effectLst/>
                        </a:rPr>
                        <a:t>lingkungan</a:t>
                      </a:r>
                      <a:r>
                        <a:rPr lang="en-US" sz="900" dirty="0">
                          <a:solidFill>
                            <a:srgbClr val="002060"/>
                          </a:solidFill>
                          <a:effectLst/>
                        </a:rPr>
                        <a:t>. </a:t>
                      </a:r>
                      <a:r>
                        <a:rPr lang="en-US" sz="900" dirty="0" err="1">
                          <a:solidFill>
                            <a:srgbClr val="002060"/>
                          </a:solidFill>
                          <a:effectLst/>
                        </a:rPr>
                        <a:t>dalam</a:t>
                      </a:r>
                      <a:r>
                        <a:rPr lang="en-US" sz="900" dirty="0">
                          <a:solidFill>
                            <a:srgbClr val="002060"/>
                          </a:solidFill>
                          <a:effectLst/>
                        </a:rPr>
                        <a:t> </a:t>
                      </a:r>
                      <a:r>
                        <a:rPr lang="en-US" sz="900" dirty="0" err="1">
                          <a:solidFill>
                            <a:srgbClr val="002060"/>
                          </a:solidFill>
                          <a:effectLst/>
                        </a:rPr>
                        <a:t>situasi</a:t>
                      </a:r>
                      <a:r>
                        <a:rPr lang="en-US" sz="900" dirty="0">
                          <a:solidFill>
                            <a:srgbClr val="002060"/>
                          </a:solidFill>
                          <a:effectLst/>
                        </a:rPr>
                        <a:t> </a:t>
                      </a:r>
                      <a:r>
                        <a:rPr lang="en-US" sz="900" dirty="0" err="1">
                          <a:solidFill>
                            <a:srgbClr val="002060"/>
                          </a:solidFill>
                          <a:effectLst/>
                        </a:rPr>
                        <a:t>ekonomi</a:t>
                      </a:r>
                      <a:r>
                        <a:rPr lang="en-US" sz="900" dirty="0">
                          <a:solidFill>
                            <a:srgbClr val="002060"/>
                          </a:solidFill>
                          <a:effectLst/>
                        </a:rPr>
                        <a:t> </a:t>
                      </a:r>
                      <a:r>
                        <a:rPr lang="en-US" sz="900" dirty="0" err="1">
                          <a:solidFill>
                            <a:srgbClr val="002060"/>
                          </a:solidFill>
                          <a:effectLst/>
                        </a:rPr>
                        <a:t>dimana</a:t>
                      </a:r>
                      <a:r>
                        <a:rPr lang="en-US" sz="900" dirty="0">
                          <a:solidFill>
                            <a:srgbClr val="002060"/>
                          </a:solidFill>
                          <a:effectLst/>
                        </a:rPr>
                        <a:t> </a:t>
                      </a:r>
                      <a:r>
                        <a:rPr lang="en-US" sz="900" dirty="0" err="1">
                          <a:solidFill>
                            <a:srgbClr val="002060"/>
                          </a:solidFill>
                          <a:effectLst/>
                        </a:rPr>
                        <a:t>terjadi</a:t>
                      </a:r>
                      <a:r>
                        <a:rPr lang="en-US" sz="900" dirty="0">
                          <a:solidFill>
                            <a:srgbClr val="002060"/>
                          </a:solidFill>
                          <a:effectLst/>
                        </a:rPr>
                        <a:t> </a:t>
                      </a:r>
                      <a:r>
                        <a:rPr lang="en-US" sz="900" dirty="0" err="1">
                          <a:solidFill>
                            <a:srgbClr val="002060"/>
                          </a:solidFill>
                          <a:effectLst/>
                        </a:rPr>
                        <a:t>pelemahan</a:t>
                      </a:r>
                      <a:r>
                        <a:rPr lang="en-US" sz="900" dirty="0">
                          <a:solidFill>
                            <a:srgbClr val="002060"/>
                          </a:solidFill>
                          <a:effectLst/>
                        </a:rPr>
                        <a:t> </a:t>
                      </a:r>
                      <a:r>
                        <a:rPr lang="en-US" sz="900" dirty="0" err="1">
                          <a:solidFill>
                            <a:srgbClr val="002060"/>
                          </a:solidFill>
                          <a:effectLst/>
                        </a:rPr>
                        <a:t>daya</a:t>
                      </a:r>
                      <a:r>
                        <a:rPr lang="en-US" sz="900" dirty="0">
                          <a:solidFill>
                            <a:srgbClr val="002060"/>
                          </a:solidFill>
                          <a:effectLst/>
                        </a:rPr>
                        <a:t> </a:t>
                      </a:r>
                      <a:r>
                        <a:rPr lang="en-US" sz="900" dirty="0" err="1">
                          <a:solidFill>
                            <a:srgbClr val="002060"/>
                          </a:solidFill>
                          <a:effectLst/>
                        </a:rPr>
                        <a:t>beli</a:t>
                      </a:r>
                      <a:r>
                        <a:rPr lang="en-US" sz="900" dirty="0">
                          <a:solidFill>
                            <a:srgbClr val="002060"/>
                          </a:solidFill>
                          <a:effectLst/>
                        </a:rPr>
                        <a:t>, </a:t>
                      </a: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menawarkan</a:t>
                      </a:r>
                      <a:r>
                        <a:rPr lang="en-US" sz="900" dirty="0">
                          <a:solidFill>
                            <a:srgbClr val="002060"/>
                          </a:solidFill>
                          <a:effectLst/>
                        </a:rPr>
                        <a:t> semen </a:t>
                      </a:r>
                      <a:r>
                        <a:rPr lang="en-US" sz="900" dirty="0" err="1">
                          <a:solidFill>
                            <a:srgbClr val="002060"/>
                          </a:solidFill>
                          <a:effectLst/>
                        </a:rPr>
                        <a:t>bermutu</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harga</a:t>
                      </a:r>
                      <a:r>
                        <a:rPr lang="en-US" sz="900" dirty="0">
                          <a:solidFill>
                            <a:srgbClr val="002060"/>
                          </a:solidFill>
                          <a:effectLst/>
                        </a:rPr>
                        <a:t> yang </a:t>
                      </a:r>
                      <a:r>
                        <a:rPr lang="en-US" sz="900" dirty="0" err="1">
                          <a:solidFill>
                            <a:srgbClr val="002060"/>
                          </a:solidFill>
                          <a:effectLst/>
                        </a:rPr>
                        <a:t>lebih</a:t>
                      </a:r>
                      <a:r>
                        <a:rPr lang="en-US" sz="900" dirty="0">
                          <a:solidFill>
                            <a:srgbClr val="002060"/>
                          </a:solidFill>
                          <a:effectLst/>
                        </a:rPr>
                        <a:t> </a:t>
                      </a:r>
                      <a:r>
                        <a:rPr lang="en-US" sz="900" dirty="0" err="1">
                          <a:solidFill>
                            <a:srgbClr val="002060"/>
                          </a:solidFill>
                          <a:effectLst/>
                        </a:rPr>
                        <a:t>terjangkau</a:t>
                      </a:r>
                      <a:r>
                        <a:rPr lang="en-US" sz="900" dirty="0">
                          <a:solidFill>
                            <a:srgbClr val="002060"/>
                          </a:solidFill>
                          <a:effectLst/>
                        </a:rPr>
                        <a:t>, </a:t>
                      </a:r>
                      <a:r>
                        <a:rPr lang="en-US" sz="900" dirty="0" err="1">
                          <a:solidFill>
                            <a:srgbClr val="002060"/>
                          </a:solidFill>
                          <a:effectLst/>
                        </a:rPr>
                        <a:t>yaitu</a:t>
                      </a:r>
                      <a:r>
                        <a:rPr lang="en-US" sz="900" dirty="0">
                          <a:solidFill>
                            <a:srgbClr val="002060"/>
                          </a:solidFill>
                          <a:effectLst/>
                        </a:rPr>
                        <a:t> </a:t>
                      </a:r>
                      <a:r>
                        <a:rPr lang="en-US" sz="900" dirty="0" err="1">
                          <a:solidFill>
                            <a:srgbClr val="002060"/>
                          </a:solidFill>
                          <a:effectLst/>
                        </a:rPr>
                        <a:t>meluncurkan</a:t>
                      </a:r>
                      <a:r>
                        <a:rPr lang="en-US" sz="900" dirty="0">
                          <a:solidFill>
                            <a:srgbClr val="002060"/>
                          </a:solidFill>
                          <a:effectLst/>
                        </a:rPr>
                        <a:t> </a:t>
                      </a:r>
                      <a:r>
                        <a:rPr lang="en-US" sz="900" dirty="0" err="1">
                          <a:solidFill>
                            <a:srgbClr val="002060"/>
                          </a:solidFill>
                          <a:effectLst/>
                        </a:rPr>
                        <a:t>produk</a:t>
                      </a:r>
                      <a:r>
                        <a:rPr lang="en-US" sz="900" dirty="0">
                          <a:solidFill>
                            <a:srgbClr val="002060"/>
                          </a:solidFill>
                          <a:effectLst/>
                        </a:rPr>
                        <a:t> semen </a:t>
                      </a:r>
                      <a:r>
                        <a:rPr lang="en-US" sz="900" dirty="0" err="1">
                          <a:solidFill>
                            <a:srgbClr val="002060"/>
                          </a:solidFill>
                          <a:effectLst/>
                        </a:rPr>
                        <a:t>baru</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nama</a:t>
                      </a:r>
                      <a:r>
                        <a:rPr lang="en-US" sz="900" dirty="0">
                          <a:solidFill>
                            <a:srgbClr val="002060"/>
                          </a:solidFill>
                          <a:effectLst/>
                        </a:rPr>
                        <a:t> Semen </a:t>
                      </a:r>
                      <a:r>
                        <a:rPr lang="en-US" sz="900" dirty="0" err="1">
                          <a:solidFill>
                            <a:srgbClr val="002060"/>
                          </a:solidFill>
                          <a:effectLst/>
                        </a:rPr>
                        <a:t>Rajawali</a:t>
                      </a:r>
                      <a:r>
                        <a:rPr lang="en-US" sz="900" dirty="0">
                          <a:solidFill>
                            <a:srgbClr val="002060"/>
                          </a:solidFill>
                          <a:effectLst/>
                        </a:rPr>
                        <a:t>.</a:t>
                      </a:r>
                      <a:endParaRPr lang="en-US" sz="800" dirty="0">
                        <a:solidFill>
                          <a:srgbClr val="002060"/>
                        </a:solidFill>
                        <a:effectLst/>
                        <a:latin typeface="Calibri"/>
                        <a:ea typeface="Calibri"/>
                        <a:cs typeface="Times New Roman"/>
                      </a:endParaRPr>
                    </a:p>
                  </a:txBody>
                  <a:tcPr marL="52552" marR="52552" marT="0" marB="0"/>
                </a:tc>
              </a:tr>
            </a:tbl>
          </a:graphicData>
        </a:graphic>
      </p:graphicFrame>
      <p:sp>
        <p:nvSpPr>
          <p:cNvPr id="3" name="TextBox 2"/>
          <p:cNvSpPr txBox="1"/>
          <p:nvPr/>
        </p:nvSpPr>
        <p:spPr>
          <a:xfrm>
            <a:off x="327546" y="464024"/>
            <a:ext cx="3084394" cy="646331"/>
          </a:xfrm>
          <a:prstGeom prst="rect">
            <a:avLst/>
          </a:prstGeom>
          <a:noFill/>
        </p:spPr>
        <p:txBody>
          <a:bodyPr wrap="square" rtlCol="0">
            <a:spAutoFit/>
          </a:bodyPr>
          <a:lstStyle/>
          <a:p>
            <a:r>
              <a:rPr lang="en-US" dirty="0" smtClean="0"/>
              <a:t>INDUSTRY ENVIRONMENT</a:t>
            </a:r>
            <a:endParaRPr lang="en-US" dirty="0"/>
          </a:p>
        </p:txBody>
      </p:sp>
    </p:spTree>
    <p:extLst>
      <p:ext uri="{BB962C8B-B14F-4D97-AF65-F5344CB8AC3E}">
        <p14:creationId xmlns:p14="http://schemas.microsoft.com/office/powerpoint/2010/main" val="283382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5564050"/>
              </p:ext>
            </p:extLst>
          </p:nvPr>
        </p:nvGraphicFramePr>
        <p:xfrm>
          <a:off x="752326" y="1173706"/>
          <a:ext cx="4309296" cy="4810724"/>
        </p:xfrm>
        <a:graphic>
          <a:graphicData uri="http://schemas.openxmlformats.org/drawingml/2006/table">
            <a:tbl>
              <a:tblPr firstRow="1" firstCol="1" bandRow="1">
                <a:tableStyleId>{5C22544A-7EE6-4342-B048-85BDC9FD1C3A}</a:tableStyleId>
              </a:tblPr>
              <a:tblGrid>
                <a:gridCol w="928426"/>
                <a:gridCol w="3380870"/>
              </a:tblGrid>
              <a:tr h="1287513">
                <a:tc>
                  <a:txBody>
                    <a:bodyPr/>
                    <a:lstStyle/>
                    <a:p>
                      <a:pPr marL="0" marR="0" algn="just">
                        <a:lnSpc>
                          <a:spcPct val="115000"/>
                        </a:lnSpc>
                        <a:spcBef>
                          <a:spcPts val="0"/>
                        </a:spcBef>
                        <a:spcAft>
                          <a:spcPts val="0"/>
                        </a:spcAft>
                      </a:pPr>
                      <a:r>
                        <a:rPr lang="en-US" sz="900" dirty="0">
                          <a:effectLst/>
                        </a:rPr>
                        <a:t>Competitor</a:t>
                      </a:r>
                      <a:endParaRPr lang="en-US" sz="800" dirty="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a:effectLst/>
                        </a:rPr>
                        <a:t>Sebagai perusahaan industri semen terkemuka di Indonesia, Indocement pernah menjadi market leader yang menguasai lebih dari 30% pasar semen nasional. Namun, PT Holcim Indonesia, salah satu Kompetitor yang cukup agresif melakukan penetrasi pasar sehingga mampu meraih market share hingga setengah dari Indocement. Dilihat dari penjulan tahun 2016, penjualan PT Holcim Indonesia melebihi penjualan Indocement.</a:t>
                      </a:r>
                      <a:endParaRPr lang="en-US" sz="800">
                        <a:effectLst/>
                      </a:endParaRPr>
                    </a:p>
                    <a:p>
                      <a:pPr marL="0" marR="0" algn="just">
                        <a:lnSpc>
                          <a:spcPct val="115000"/>
                        </a:lnSpc>
                        <a:spcBef>
                          <a:spcPts val="0"/>
                        </a:spcBef>
                        <a:spcAft>
                          <a:spcPts val="0"/>
                        </a:spcAft>
                      </a:pPr>
                      <a:r>
                        <a:rPr lang="en-US" sz="900">
                          <a:effectLst/>
                        </a:rPr>
                        <a:t>Adapun competitor lainnya adalah PT Semen Gresik, PT Semen Padang, PT Semen Tonasa, dan PT Semen Bosowa.</a:t>
                      </a:r>
                      <a:endParaRPr lang="en-US" sz="800">
                        <a:effectLst/>
                        <a:latin typeface="Calibri"/>
                        <a:ea typeface="Calibri"/>
                        <a:cs typeface="Times New Roman"/>
                      </a:endParaRPr>
                    </a:p>
                  </a:txBody>
                  <a:tcPr marL="52552" marR="52552" marT="0" marB="0"/>
                </a:tc>
              </a:tr>
              <a:tr h="166411">
                <a:tc>
                  <a:txBody>
                    <a:bodyPr/>
                    <a:lstStyle/>
                    <a:p>
                      <a:pPr marL="0" marR="0" algn="just">
                        <a:lnSpc>
                          <a:spcPct val="115000"/>
                        </a:lnSpc>
                        <a:spcBef>
                          <a:spcPts val="0"/>
                        </a:spcBef>
                        <a:spcAft>
                          <a:spcPts val="0"/>
                        </a:spcAft>
                      </a:pPr>
                      <a:r>
                        <a:rPr lang="en-US" sz="900">
                          <a:effectLst/>
                        </a:rPr>
                        <a:t>Creditor</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dirty="0">
                          <a:solidFill>
                            <a:srgbClr val="002060"/>
                          </a:solidFill>
                          <a:effectLst/>
                        </a:rPr>
                        <a:t>-</a:t>
                      </a:r>
                      <a:endParaRPr lang="en-US" sz="800" dirty="0">
                        <a:solidFill>
                          <a:srgbClr val="002060"/>
                        </a:solidFill>
                        <a:effectLst/>
                        <a:latin typeface="Calibri"/>
                        <a:ea typeface="Calibri"/>
                        <a:cs typeface="Times New Roman"/>
                      </a:endParaRPr>
                    </a:p>
                  </a:txBody>
                  <a:tcPr marL="52552" marR="52552" marT="0" marB="0"/>
                </a:tc>
              </a:tr>
              <a:tr h="1455361">
                <a:tc>
                  <a:txBody>
                    <a:bodyPr/>
                    <a:lstStyle/>
                    <a:p>
                      <a:pPr marL="0" marR="0" algn="just">
                        <a:lnSpc>
                          <a:spcPct val="115000"/>
                        </a:lnSpc>
                        <a:spcBef>
                          <a:spcPts val="0"/>
                        </a:spcBef>
                        <a:spcAft>
                          <a:spcPts val="0"/>
                        </a:spcAft>
                      </a:pPr>
                      <a:r>
                        <a:rPr lang="en-US" sz="900">
                          <a:effectLst/>
                        </a:rPr>
                        <a:t>Customers</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dirty="0" err="1">
                          <a:solidFill>
                            <a:srgbClr val="002060"/>
                          </a:solidFill>
                          <a:effectLst/>
                        </a:rPr>
                        <a:t>Pangsa</a:t>
                      </a:r>
                      <a:r>
                        <a:rPr lang="en-US" sz="900" dirty="0">
                          <a:solidFill>
                            <a:srgbClr val="002060"/>
                          </a:solidFill>
                          <a:effectLst/>
                        </a:rPr>
                        <a:t> </a:t>
                      </a:r>
                      <a:r>
                        <a:rPr lang="en-US" sz="900" dirty="0" err="1">
                          <a:solidFill>
                            <a:srgbClr val="002060"/>
                          </a:solidFill>
                          <a:effectLst/>
                        </a:rPr>
                        <a:t>pasar</a:t>
                      </a:r>
                      <a:r>
                        <a:rPr lang="en-US" sz="900" dirty="0">
                          <a:solidFill>
                            <a:srgbClr val="002060"/>
                          </a:solidFill>
                          <a:effectLst/>
                        </a:rPr>
                        <a:t> PT </a:t>
                      </a:r>
                      <a:r>
                        <a:rPr lang="en-US" sz="900" dirty="0" err="1">
                          <a:solidFill>
                            <a:srgbClr val="002060"/>
                          </a:solidFill>
                          <a:effectLst/>
                        </a:rPr>
                        <a:t>Indocement</a:t>
                      </a:r>
                      <a:r>
                        <a:rPr lang="en-US" sz="900" dirty="0">
                          <a:solidFill>
                            <a:srgbClr val="002060"/>
                          </a:solidFill>
                          <a:effectLst/>
                        </a:rPr>
                        <a:t> Tunggal </a:t>
                      </a:r>
                      <a:r>
                        <a:rPr lang="en-US" sz="900" dirty="0" err="1">
                          <a:solidFill>
                            <a:srgbClr val="002060"/>
                          </a:solidFill>
                          <a:effectLst/>
                        </a:rPr>
                        <a:t>Prakasa</a:t>
                      </a:r>
                      <a:r>
                        <a:rPr lang="en-US" sz="900" dirty="0">
                          <a:solidFill>
                            <a:srgbClr val="002060"/>
                          </a:solidFill>
                          <a:effectLst/>
                        </a:rPr>
                        <a:t> di </a:t>
                      </a:r>
                      <a:r>
                        <a:rPr lang="en-US" sz="900" dirty="0" err="1">
                          <a:solidFill>
                            <a:srgbClr val="002060"/>
                          </a:solidFill>
                          <a:effectLst/>
                        </a:rPr>
                        <a:t>seluruh</a:t>
                      </a:r>
                      <a:r>
                        <a:rPr lang="en-US" sz="900" dirty="0">
                          <a:solidFill>
                            <a:srgbClr val="002060"/>
                          </a:solidFill>
                          <a:effectLst/>
                        </a:rPr>
                        <a:t> Indonesia </a:t>
                      </a:r>
                      <a:r>
                        <a:rPr lang="en-US" sz="900" dirty="0" err="1">
                          <a:solidFill>
                            <a:srgbClr val="002060"/>
                          </a:solidFill>
                          <a:effectLst/>
                        </a:rPr>
                        <a:t>mencapai</a:t>
                      </a:r>
                      <a:r>
                        <a:rPr lang="en-US" sz="900" dirty="0">
                          <a:solidFill>
                            <a:srgbClr val="002060"/>
                          </a:solidFill>
                          <a:effectLst/>
                        </a:rPr>
                        <a:t> 26%, </a:t>
                      </a:r>
                      <a:r>
                        <a:rPr lang="en-US" sz="900" dirty="0" err="1">
                          <a:solidFill>
                            <a:srgbClr val="002060"/>
                          </a:solidFill>
                          <a:effectLst/>
                        </a:rPr>
                        <a:t>didominasi</a:t>
                      </a:r>
                      <a:r>
                        <a:rPr lang="en-US" sz="900" dirty="0">
                          <a:solidFill>
                            <a:srgbClr val="002060"/>
                          </a:solidFill>
                          <a:effectLst/>
                        </a:rPr>
                        <a:t> </a:t>
                      </a:r>
                      <a:r>
                        <a:rPr lang="en-US" sz="900" dirty="0" err="1">
                          <a:solidFill>
                            <a:srgbClr val="002060"/>
                          </a:solidFill>
                          <a:effectLst/>
                        </a:rPr>
                        <a:t>oleh</a:t>
                      </a:r>
                      <a:r>
                        <a:rPr lang="en-US" sz="900" dirty="0">
                          <a:solidFill>
                            <a:srgbClr val="002060"/>
                          </a:solidFill>
                          <a:effectLst/>
                        </a:rPr>
                        <a:t> </a:t>
                      </a:r>
                      <a:r>
                        <a:rPr lang="en-US" sz="900" dirty="0" err="1">
                          <a:solidFill>
                            <a:srgbClr val="002060"/>
                          </a:solidFill>
                          <a:effectLst/>
                        </a:rPr>
                        <a:t>Jawa</a:t>
                      </a:r>
                      <a:r>
                        <a:rPr lang="en-US" sz="900" dirty="0">
                          <a:solidFill>
                            <a:srgbClr val="002060"/>
                          </a:solidFill>
                          <a:effectLst/>
                        </a:rPr>
                        <a:t> </a:t>
                      </a:r>
                      <a:r>
                        <a:rPr lang="en-US" sz="900" dirty="0" err="1">
                          <a:solidFill>
                            <a:srgbClr val="002060"/>
                          </a:solidFill>
                          <a:effectLst/>
                        </a:rPr>
                        <a:t>sebesar</a:t>
                      </a:r>
                      <a:r>
                        <a:rPr lang="en-US" sz="900" dirty="0">
                          <a:solidFill>
                            <a:srgbClr val="002060"/>
                          </a:solidFill>
                          <a:effectLst/>
                        </a:rPr>
                        <a:t> 72%. Perusahaan </a:t>
                      </a:r>
                      <a:r>
                        <a:rPr lang="en-US" sz="900" dirty="0" err="1">
                          <a:solidFill>
                            <a:srgbClr val="002060"/>
                          </a:solidFill>
                          <a:effectLst/>
                        </a:rPr>
                        <a:t>fokus</a:t>
                      </a:r>
                      <a:r>
                        <a:rPr lang="en-US" sz="900" dirty="0">
                          <a:solidFill>
                            <a:srgbClr val="002060"/>
                          </a:solidFill>
                          <a:effectLst/>
                        </a:rPr>
                        <a:t> </a:t>
                      </a:r>
                      <a:r>
                        <a:rPr lang="en-US" sz="900" dirty="0" err="1">
                          <a:solidFill>
                            <a:srgbClr val="002060"/>
                          </a:solidFill>
                          <a:effectLst/>
                        </a:rPr>
                        <a:t>penjualan</a:t>
                      </a:r>
                      <a:r>
                        <a:rPr lang="en-US" sz="900" dirty="0">
                          <a:solidFill>
                            <a:srgbClr val="002060"/>
                          </a:solidFill>
                          <a:effectLst/>
                        </a:rPr>
                        <a:t> </a:t>
                      </a:r>
                      <a:r>
                        <a:rPr lang="en-US" sz="900" dirty="0" err="1">
                          <a:solidFill>
                            <a:srgbClr val="002060"/>
                          </a:solidFill>
                          <a:effectLst/>
                        </a:rPr>
                        <a:t>pada</a:t>
                      </a:r>
                      <a:r>
                        <a:rPr lang="en-US" sz="900" dirty="0">
                          <a:solidFill>
                            <a:srgbClr val="002060"/>
                          </a:solidFill>
                          <a:effectLst/>
                        </a:rPr>
                        <a:t> </a:t>
                      </a:r>
                      <a:r>
                        <a:rPr lang="en-US" sz="900" dirty="0" err="1">
                          <a:solidFill>
                            <a:srgbClr val="002060"/>
                          </a:solidFill>
                          <a:effectLst/>
                        </a:rPr>
                        <a:t>pasar</a:t>
                      </a:r>
                      <a:r>
                        <a:rPr lang="en-US" sz="900" dirty="0">
                          <a:solidFill>
                            <a:srgbClr val="002060"/>
                          </a:solidFill>
                          <a:effectLst/>
                        </a:rPr>
                        <a:t> yang </a:t>
                      </a:r>
                      <a:r>
                        <a:rPr lang="en-US" sz="900" dirty="0" err="1">
                          <a:solidFill>
                            <a:srgbClr val="002060"/>
                          </a:solidFill>
                          <a:effectLst/>
                        </a:rPr>
                        <a:t>lebih</a:t>
                      </a:r>
                      <a:r>
                        <a:rPr lang="en-US" sz="900" dirty="0">
                          <a:solidFill>
                            <a:srgbClr val="002060"/>
                          </a:solidFill>
                          <a:effectLst/>
                        </a:rPr>
                        <a:t> </a:t>
                      </a:r>
                      <a:r>
                        <a:rPr lang="en-US" sz="900" dirty="0" err="1">
                          <a:solidFill>
                            <a:srgbClr val="002060"/>
                          </a:solidFill>
                          <a:effectLst/>
                        </a:rPr>
                        <a:t>dekat</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pabrik</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terminal (</a:t>
                      </a:r>
                      <a:r>
                        <a:rPr lang="en-US" sz="900" dirty="0" err="1">
                          <a:solidFill>
                            <a:srgbClr val="002060"/>
                          </a:solidFill>
                          <a:effectLst/>
                        </a:rPr>
                        <a:t>Jawa</a:t>
                      </a:r>
                      <a:r>
                        <a:rPr lang="en-US" sz="900" dirty="0">
                          <a:solidFill>
                            <a:srgbClr val="002060"/>
                          </a:solidFill>
                          <a:effectLst/>
                        </a:rPr>
                        <a:t>, Sumatera Selatan, </a:t>
                      </a:r>
                      <a:r>
                        <a:rPr lang="en-US" sz="900" dirty="0" err="1">
                          <a:solidFill>
                            <a:srgbClr val="002060"/>
                          </a:solidFill>
                          <a:effectLst/>
                        </a:rPr>
                        <a:t>dan</a:t>
                      </a:r>
                      <a:r>
                        <a:rPr lang="en-US" sz="900" dirty="0">
                          <a:solidFill>
                            <a:srgbClr val="002060"/>
                          </a:solidFill>
                          <a:effectLst/>
                        </a:rPr>
                        <a:t> Kalimantan). </a:t>
                      </a:r>
                      <a:endParaRPr lang="en-US" sz="800" dirty="0">
                        <a:solidFill>
                          <a:srgbClr val="002060"/>
                        </a:solidFill>
                        <a:effectLst/>
                      </a:endParaRPr>
                    </a:p>
                    <a:p>
                      <a:pPr marL="0" marR="0" algn="just">
                        <a:lnSpc>
                          <a:spcPct val="115000"/>
                        </a:lnSpc>
                        <a:spcBef>
                          <a:spcPts val="0"/>
                        </a:spcBef>
                        <a:spcAft>
                          <a:spcPts val="0"/>
                        </a:spcAft>
                      </a:pPr>
                      <a:r>
                        <a:rPr lang="en-US" sz="900" dirty="0" err="1">
                          <a:solidFill>
                            <a:srgbClr val="002060"/>
                          </a:solidFill>
                          <a:effectLst/>
                        </a:rPr>
                        <a:t>Untuk</a:t>
                      </a:r>
                      <a:r>
                        <a:rPr lang="en-US" sz="900" dirty="0">
                          <a:solidFill>
                            <a:srgbClr val="002060"/>
                          </a:solidFill>
                          <a:effectLst/>
                        </a:rPr>
                        <a:t> </a:t>
                      </a:r>
                      <a:r>
                        <a:rPr lang="en-US" sz="900" dirty="0" err="1">
                          <a:solidFill>
                            <a:srgbClr val="002060"/>
                          </a:solidFill>
                          <a:effectLst/>
                        </a:rPr>
                        <a:t>menjaga</a:t>
                      </a:r>
                      <a:r>
                        <a:rPr lang="en-US" sz="900" dirty="0">
                          <a:solidFill>
                            <a:srgbClr val="002060"/>
                          </a:solidFill>
                          <a:effectLst/>
                        </a:rPr>
                        <a:t> </a:t>
                      </a:r>
                      <a:r>
                        <a:rPr lang="en-US" sz="900" dirty="0" err="1">
                          <a:solidFill>
                            <a:srgbClr val="002060"/>
                          </a:solidFill>
                          <a:effectLst/>
                        </a:rPr>
                        <a:t>loyalitas</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a:t>
                      </a:r>
                      <a:r>
                        <a:rPr lang="en-US" sz="900" dirty="0" err="1">
                          <a:solidFill>
                            <a:srgbClr val="002060"/>
                          </a:solidFill>
                          <a:effectLst/>
                        </a:rPr>
                        <a:t>wujud</a:t>
                      </a:r>
                      <a:r>
                        <a:rPr lang="en-US" sz="900" dirty="0">
                          <a:solidFill>
                            <a:srgbClr val="002060"/>
                          </a:solidFill>
                          <a:effectLst/>
                        </a:rPr>
                        <a:t> </a:t>
                      </a:r>
                      <a:r>
                        <a:rPr lang="en-US" sz="900" dirty="0" err="1">
                          <a:solidFill>
                            <a:srgbClr val="002060"/>
                          </a:solidFill>
                          <a:effectLst/>
                        </a:rPr>
                        <a:t>tanggung</a:t>
                      </a:r>
                      <a:r>
                        <a:rPr lang="en-US" sz="900" dirty="0">
                          <a:solidFill>
                            <a:srgbClr val="002060"/>
                          </a:solidFill>
                          <a:effectLst/>
                        </a:rPr>
                        <a:t> </a:t>
                      </a:r>
                      <a:r>
                        <a:rPr lang="en-US" sz="900" dirty="0" err="1">
                          <a:solidFill>
                            <a:srgbClr val="002060"/>
                          </a:solidFill>
                          <a:effectLst/>
                        </a:rPr>
                        <a:t>jawab</a:t>
                      </a:r>
                      <a:r>
                        <a:rPr lang="en-US" sz="900" dirty="0">
                          <a:solidFill>
                            <a:srgbClr val="002060"/>
                          </a:solidFill>
                          <a:effectLst/>
                        </a:rPr>
                        <a:t> </a:t>
                      </a:r>
                      <a:r>
                        <a:rPr lang="en-US" sz="900" dirty="0" err="1">
                          <a:solidFill>
                            <a:srgbClr val="002060"/>
                          </a:solidFill>
                          <a:effectLst/>
                        </a:rPr>
                        <a:t>terhadap</a:t>
                      </a:r>
                      <a:r>
                        <a:rPr lang="en-US" sz="900" dirty="0">
                          <a:solidFill>
                            <a:srgbClr val="002060"/>
                          </a:solidFill>
                          <a:effectLst/>
                        </a:rPr>
                        <a:t> </a:t>
                      </a:r>
                      <a:r>
                        <a:rPr lang="en-US" sz="900" dirty="0" err="1">
                          <a:solidFill>
                            <a:srgbClr val="002060"/>
                          </a:solidFill>
                          <a:effectLst/>
                        </a:rPr>
                        <a:t>konsumen</a:t>
                      </a:r>
                      <a:r>
                        <a:rPr lang="en-US" sz="900" dirty="0">
                          <a:solidFill>
                            <a:srgbClr val="002060"/>
                          </a:solidFill>
                          <a:effectLst/>
                        </a:rPr>
                        <a:t>, </a:t>
                      </a: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menyediakan</a:t>
                      </a:r>
                      <a:r>
                        <a:rPr lang="en-US" sz="900" dirty="0">
                          <a:solidFill>
                            <a:srgbClr val="002060"/>
                          </a:solidFill>
                          <a:effectLst/>
                        </a:rPr>
                        <a:t> </a:t>
                      </a:r>
                      <a:r>
                        <a:rPr lang="en-US" sz="900" dirty="0" err="1">
                          <a:solidFill>
                            <a:srgbClr val="002060"/>
                          </a:solidFill>
                          <a:effectLst/>
                        </a:rPr>
                        <a:t>layanan</a:t>
                      </a:r>
                      <a:r>
                        <a:rPr lang="en-US" sz="900" dirty="0">
                          <a:solidFill>
                            <a:srgbClr val="002060"/>
                          </a:solidFill>
                          <a:effectLst/>
                        </a:rPr>
                        <a:t> </a:t>
                      </a:r>
                      <a:r>
                        <a:rPr lang="en-US" sz="900" dirty="0" err="1">
                          <a:solidFill>
                            <a:srgbClr val="002060"/>
                          </a:solidFill>
                          <a:effectLst/>
                        </a:rPr>
                        <a:t>pengaduan</a:t>
                      </a:r>
                      <a:r>
                        <a:rPr lang="en-US" sz="900" dirty="0">
                          <a:solidFill>
                            <a:srgbClr val="002060"/>
                          </a:solidFill>
                          <a:effectLst/>
                        </a:rPr>
                        <a:t> (call center, email, website), </a:t>
                      </a:r>
                      <a:r>
                        <a:rPr lang="en-US" sz="900" dirty="0" err="1">
                          <a:solidFill>
                            <a:srgbClr val="002060"/>
                          </a:solidFill>
                          <a:effectLst/>
                        </a:rPr>
                        <a:t>pelayanan</a:t>
                      </a:r>
                      <a:r>
                        <a:rPr lang="en-US" sz="900" dirty="0">
                          <a:solidFill>
                            <a:srgbClr val="002060"/>
                          </a:solidFill>
                          <a:effectLst/>
                        </a:rPr>
                        <a:t> </a:t>
                      </a:r>
                      <a:r>
                        <a:rPr lang="en-US" sz="900" dirty="0" err="1">
                          <a:solidFill>
                            <a:srgbClr val="002060"/>
                          </a:solidFill>
                          <a:effectLst/>
                        </a:rPr>
                        <a:t>pelanggan</a:t>
                      </a:r>
                      <a:r>
                        <a:rPr lang="en-US" sz="900" dirty="0">
                          <a:solidFill>
                            <a:srgbClr val="002060"/>
                          </a:solidFill>
                          <a:effectLst/>
                        </a:rPr>
                        <a:t>, </a:t>
                      </a:r>
                      <a:r>
                        <a:rPr lang="en-US" sz="900" dirty="0" err="1">
                          <a:solidFill>
                            <a:srgbClr val="002060"/>
                          </a:solidFill>
                          <a:effectLst/>
                        </a:rPr>
                        <a:t>survei</a:t>
                      </a:r>
                      <a:r>
                        <a:rPr lang="en-US" sz="900" dirty="0">
                          <a:solidFill>
                            <a:srgbClr val="002060"/>
                          </a:solidFill>
                          <a:effectLst/>
                        </a:rPr>
                        <a:t> </a:t>
                      </a:r>
                      <a:r>
                        <a:rPr lang="en-US" sz="900" dirty="0" err="1">
                          <a:solidFill>
                            <a:srgbClr val="002060"/>
                          </a:solidFill>
                          <a:effectLst/>
                        </a:rPr>
                        <a:t>tingkat</a:t>
                      </a:r>
                      <a:r>
                        <a:rPr lang="en-US" sz="900" dirty="0">
                          <a:solidFill>
                            <a:srgbClr val="002060"/>
                          </a:solidFill>
                          <a:effectLst/>
                        </a:rPr>
                        <a:t> </a:t>
                      </a:r>
                      <a:r>
                        <a:rPr lang="en-US" sz="900" dirty="0" err="1">
                          <a:solidFill>
                            <a:srgbClr val="002060"/>
                          </a:solidFill>
                          <a:effectLst/>
                        </a:rPr>
                        <a:t>kepuasan</a:t>
                      </a:r>
                      <a:r>
                        <a:rPr lang="en-US" sz="900" dirty="0">
                          <a:solidFill>
                            <a:srgbClr val="002060"/>
                          </a:solidFill>
                          <a:effectLst/>
                        </a:rPr>
                        <a:t>, </a:t>
                      </a:r>
                      <a:r>
                        <a:rPr lang="en-US" sz="900" dirty="0" err="1">
                          <a:solidFill>
                            <a:srgbClr val="002060"/>
                          </a:solidFill>
                          <a:effectLst/>
                        </a:rPr>
                        <a:t>serta</a:t>
                      </a:r>
                      <a:r>
                        <a:rPr lang="en-US" sz="900" dirty="0">
                          <a:solidFill>
                            <a:srgbClr val="002060"/>
                          </a:solidFill>
                          <a:effectLst/>
                        </a:rPr>
                        <a:t> </a:t>
                      </a:r>
                      <a:r>
                        <a:rPr lang="en-US" sz="900" dirty="0" err="1">
                          <a:solidFill>
                            <a:srgbClr val="002060"/>
                          </a:solidFill>
                          <a:effectLst/>
                        </a:rPr>
                        <a:t>komitmen</a:t>
                      </a:r>
                      <a:r>
                        <a:rPr lang="en-US" sz="900" dirty="0">
                          <a:solidFill>
                            <a:srgbClr val="002060"/>
                          </a:solidFill>
                          <a:effectLst/>
                        </a:rPr>
                        <a:t> </a:t>
                      </a:r>
                      <a:r>
                        <a:rPr lang="en-US" sz="900" dirty="0" err="1">
                          <a:solidFill>
                            <a:srgbClr val="002060"/>
                          </a:solidFill>
                          <a:effectLst/>
                        </a:rPr>
                        <a:t>terhadap</a:t>
                      </a:r>
                      <a:r>
                        <a:rPr lang="en-US" sz="900" dirty="0">
                          <a:solidFill>
                            <a:srgbClr val="002060"/>
                          </a:solidFill>
                          <a:effectLst/>
                        </a:rPr>
                        <a:t> </a:t>
                      </a:r>
                      <a:r>
                        <a:rPr lang="en-US" sz="900" dirty="0" err="1">
                          <a:solidFill>
                            <a:srgbClr val="002060"/>
                          </a:solidFill>
                          <a:effectLst/>
                        </a:rPr>
                        <a:t>mutu</a:t>
                      </a:r>
                      <a:r>
                        <a:rPr lang="en-US" sz="900" dirty="0">
                          <a:solidFill>
                            <a:srgbClr val="002060"/>
                          </a:solidFill>
                          <a:effectLst/>
                        </a:rPr>
                        <a:t>.</a:t>
                      </a:r>
                      <a:endParaRPr lang="en-US" sz="800" dirty="0">
                        <a:solidFill>
                          <a:srgbClr val="002060"/>
                        </a:solidFill>
                        <a:effectLst/>
                        <a:latin typeface="Calibri"/>
                        <a:ea typeface="Calibri"/>
                        <a:cs typeface="Times New Roman"/>
                      </a:endParaRPr>
                    </a:p>
                  </a:txBody>
                  <a:tcPr marL="52552" marR="52552" marT="0" marB="0"/>
                </a:tc>
              </a:tr>
              <a:tr h="1455361">
                <a:tc>
                  <a:txBody>
                    <a:bodyPr/>
                    <a:lstStyle/>
                    <a:p>
                      <a:pPr marL="0" marR="0" algn="just">
                        <a:lnSpc>
                          <a:spcPct val="115000"/>
                        </a:lnSpc>
                        <a:spcBef>
                          <a:spcPts val="0"/>
                        </a:spcBef>
                        <a:spcAft>
                          <a:spcPts val="0"/>
                        </a:spcAft>
                      </a:pPr>
                      <a:r>
                        <a:rPr lang="en-US" sz="900">
                          <a:effectLst/>
                        </a:rPr>
                        <a:t>Labor</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memperkerjakan</a:t>
                      </a:r>
                      <a:r>
                        <a:rPr lang="en-US" sz="900" dirty="0">
                          <a:solidFill>
                            <a:srgbClr val="002060"/>
                          </a:solidFill>
                          <a:effectLst/>
                        </a:rPr>
                        <a:t> </a:t>
                      </a:r>
                      <a:r>
                        <a:rPr lang="en-US" sz="900" dirty="0" err="1">
                          <a:solidFill>
                            <a:srgbClr val="002060"/>
                          </a:solidFill>
                          <a:effectLst/>
                        </a:rPr>
                        <a:t>karyawan</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jumlah</a:t>
                      </a:r>
                      <a:r>
                        <a:rPr lang="en-US" sz="900" dirty="0">
                          <a:solidFill>
                            <a:srgbClr val="002060"/>
                          </a:solidFill>
                          <a:effectLst/>
                        </a:rPr>
                        <a:t> </a:t>
                      </a:r>
                      <a:r>
                        <a:rPr lang="en-US" sz="900" dirty="0" err="1">
                          <a:solidFill>
                            <a:srgbClr val="002060"/>
                          </a:solidFill>
                          <a:effectLst/>
                        </a:rPr>
                        <a:t>keseluruhan</a:t>
                      </a:r>
                      <a:r>
                        <a:rPr lang="en-US" sz="900" dirty="0">
                          <a:solidFill>
                            <a:srgbClr val="002060"/>
                          </a:solidFill>
                          <a:effectLst/>
                        </a:rPr>
                        <a:t> </a:t>
                      </a:r>
                      <a:r>
                        <a:rPr lang="en-US" sz="900" dirty="0" err="1">
                          <a:solidFill>
                            <a:srgbClr val="002060"/>
                          </a:solidFill>
                          <a:effectLst/>
                        </a:rPr>
                        <a:t>sebanyak</a:t>
                      </a:r>
                      <a:r>
                        <a:rPr lang="en-US" sz="900" dirty="0">
                          <a:solidFill>
                            <a:srgbClr val="002060"/>
                          </a:solidFill>
                          <a:effectLst/>
                        </a:rPr>
                        <a:t> 6.579 orang, yang </a:t>
                      </a:r>
                      <a:r>
                        <a:rPr lang="en-US" sz="900" dirty="0" err="1">
                          <a:solidFill>
                            <a:srgbClr val="002060"/>
                          </a:solidFill>
                          <a:effectLst/>
                        </a:rPr>
                        <a:t>dipilih</a:t>
                      </a:r>
                      <a:r>
                        <a:rPr lang="en-US" sz="900" dirty="0">
                          <a:solidFill>
                            <a:srgbClr val="002060"/>
                          </a:solidFill>
                          <a:effectLst/>
                        </a:rPr>
                        <a:t> </a:t>
                      </a:r>
                      <a:r>
                        <a:rPr lang="en-US" sz="900" dirty="0" err="1">
                          <a:solidFill>
                            <a:srgbClr val="002060"/>
                          </a:solidFill>
                          <a:effectLst/>
                        </a:rPr>
                        <a:t>secara</a:t>
                      </a:r>
                      <a:r>
                        <a:rPr lang="en-US" sz="900" dirty="0">
                          <a:solidFill>
                            <a:srgbClr val="002060"/>
                          </a:solidFill>
                          <a:effectLst/>
                        </a:rPr>
                        <a:t> </a:t>
                      </a:r>
                      <a:r>
                        <a:rPr lang="en-US" sz="900" dirty="0" err="1">
                          <a:solidFill>
                            <a:srgbClr val="002060"/>
                          </a:solidFill>
                          <a:effectLst/>
                        </a:rPr>
                        <a:t>selektif</a:t>
                      </a:r>
                      <a:r>
                        <a:rPr lang="en-US" sz="900" dirty="0">
                          <a:solidFill>
                            <a:srgbClr val="002060"/>
                          </a:solidFill>
                          <a:effectLst/>
                        </a:rPr>
                        <a:t> </a:t>
                      </a:r>
                      <a:r>
                        <a:rPr lang="en-US" sz="900" dirty="0" err="1">
                          <a:solidFill>
                            <a:srgbClr val="002060"/>
                          </a:solidFill>
                          <a:effectLst/>
                        </a:rPr>
                        <a:t>melalui</a:t>
                      </a:r>
                      <a:r>
                        <a:rPr lang="en-US" sz="900" dirty="0">
                          <a:solidFill>
                            <a:srgbClr val="002060"/>
                          </a:solidFill>
                          <a:effectLst/>
                        </a:rPr>
                        <a:t> </a:t>
                      </a:r>
                      <a:r>
                        <a:rPr lang="en-US" sz="900" dirty="0" err="1">
                          <a:solidFill>
                            <a:srgbClr val="002060"/>
                          </a:solidFill>
                          <a:effectLst/>
                        </a:rPr>
                        <a:t>berbagai</a:t>
                      </a:r>
                      <a:r>
                        <a:rPr lang="en-US" sz="900" dirty="0">
                          <a:solidFill>
                            <a:srgbClr val="002060"/>
                          </a:solidFill>
                          <a:effectLst/>
                        </a:rPr>
                        <a:t> </a:t>
                      </a:r>
                      <a:r>
                        <a:rPr lang="en-US" sz="900" dirty="0" err="1">
                          <a:solidFill>
                            <a:srgbClr val="002060"/>
                          </a:solidFill>
                          <a:effectLst/>
                        </a:rPr>
                        <a:t>rangkaian</a:t>
                      </a:r>
                      <a:r>
                        <a:rPr lang="en-US" sz="900" dirty="0">
                          <a:solidFill>
                            <a:srgbClr val="002060"/>
                          </a:solidFill>
                          <a:effectLst/>
                        </a:rPr>
                        <a:t> </a:t>
                      </a:r>
                      <a:r>
                        <a:rPr lang="en-US" sz="900" dirty="0" err="1">
                          <a:solidFill>
                            <a:srgbClr val="002060"/>
                          </a:solidFill>
                          <a:effectLst/>
                        </a:rPr>
                        <a:t>rekrutasi</a:t>
                      </a:r>
                      <a:r>
                        <a:rPr lang="en-US" sz="900" dirty="0">
                          <a:solidFill>
                            <a:srgbClr val="002060"/>
                          </a:solidFill>
                          <a:effectLst/>
                        </a:rPr>
                        <a:t>. </a:t>
                      </a:r>
                      <a:r>
                        <a:rPr lang="en-US" sz="900" dirty="0" err="1">
                          <a:solidFill>
                            <a:srgbClr val="002060"/>
                          </a:solidFill>
                          <a:effectLst/>
                        </a:rPr>
                        <a:t>Guna</a:t>
                      </a:r>
                      <a:r>
                        <a:rPr lang="en-US" sz="900" dirty="0">
                          <a:solidFill>
                            <a:srgbClr val="002060"/>
                          </a:solidFill>
                          <a:effectLst/>
                        </a:rPr>
                        <a:t> </a:t>
                      </a:r>
                      <a:r>
                        <a:rPr lang="en-US" sz="900" dirty="0" err="1">
                          <a:solidFill>
                            <a:srgbClr val="002060"/>
                          </a:solidFill>
                          <a:effectLst/>
                        </a:rPr>
                        <a:t>meningkatkan</a:t>
                      </a:r>
                      <a:r>
                        <a:rPr lang="en-US" sz="900" dirty="0">
                          <a:solidFill>
                            <a:srgbClr val="002060"/>
                          </a:solidFill>
                          <a:effectLst/>
                        </a:rPr>
                        <a:t> </a:t>
                      </a:r>
                      <a:r>
                        <a:rPr lang="en-US" sz="900" dirty="0" err="1">
                          <a:solidFill>
                            <a:srgbClr val="002060"/>
                          </a:solidFill>
                          <a:effectLst/>
                        </a:rPr>
                        <a:t>produktivitas</a:t>
                      </a:r>
                      <a:r>
                        <a:rPr lang="en-US" sz="900" dirty="0">
                          <a:solidFill>
                            <a:srgbClr val="002060"/>
                          </a:solidFill>
                          <a:effectLst/>
                        </a:rPr>
                        <a:t>, </a:t>
                      </a:r>
                      <a:r>
                        <a:rPr lang="en-US" sz="900" dirty="0" err="1">
                          <a:solidFill>
                            <a:srgbClr val="002060"/>
                          </a:solidFill>
                          <a:effectLst/>
                        </a:rPr>
                        <a:t>perusahaan</a:t>
                      </a:r>
                      <a:r>
                        <a:rPr lang="en-US" sz="900" dirty="0">
                          <a:solidFill>
                            <a:srgbClr val="002060"/>
                          </a:solidFill>
                          <a:effectLst/>
                        </a:rPr>
                        <a:t> </a:t>
                      </a:r>
                      <a:r>
                        <a:rPr lang="en-US" sz="900" dirty="0" err="1">
                          <a:solidFill>
                            <a:srgbClr val="002060"/>
                          </a:solidFill>
                          <a:effectLst/>
                        </a:rPr>
                        <a:t>memberikan</a:t>
                      </a:r>
                      <a:r>
                        <a:rPr lang="en-US" sz="900" dirty="0">
                          <a:solidFill>
                            <a:srgbClr val="002060"/>
                          </a:solidFill>
                          <a:effectLst/>
                        </a:rPr>
                        <a:t> </a:t>
                      </a:r>
                      <a:r>
                        <a:rPr lang="en-US" sz="900" dirty="0" err="1">
                          <a:solidFill>
                            <a:srgbClr val="002060"/>
                          </a:solidFill>
                          <a:effectLst/>
                        </a:rPr>
                        <a:t>pengembangan</a:t>
                      </a:r>
                      <a:r>
                        <a:rPr lang="en-US" sz="900" dirty="0">
                          <a:solidFill>
                            <a:srgbClr val="002060"/>
                          </a:solidFill>
                          <a:effectLst/>
                        </a:rPr>
                        <a:t> </a:t>
                      </a:r>
                      <a:r>
                        <a:rPr lang="en-US" sz="900" dirty="0" err="1">
                          <a:solidFill>
                            <a:srgbClr val="002060"/>
                          </a:solidFill>
                          <a:effectLst/>
                        </a:rPr>
                        <a:t>dan</a:t>
                      </a:r>
                      <a:r>
                        <a:rPr lang="en-US" sz="900" dirty="0">
                          <a:solidFill>
                            <a:srgbClr val="002060"/>
                          </a:solidFill>
                          <a:effectLst/>
                        </a:rPr>
                        <a:t> </a:t>
                      </a:r>
                      <a:r>
                        <a:rPr lang="en-US" sz="900" dirty="0" err="1">
                          <a:solidFill>
                            <a:srgbClr val="002060"/>
                          </a:solidFill>
                          <a:effectLst/>
                        </a:rPr>
                        <a:t>pelatihan</a:t>
                      </a:r>
                      <a:r>
                        <a:rPr lang="en-US" sz="900" dirty="0">
                          <a:solidFill>
                            <a:srgbClr val="002060"/>
                          </a:solidFill>
                          <a:effectLst/>
                        </a:rPr>
                        <a:t> </a:t>
                      </a:r>
                      <a:r>
                        <a:rPr lang="en-US" sz="900" dirty="0" err="1">
                          <a:solidFill>
                            <a:srgbClr val="002060"/>
                          </a:solidFill>
                          <a:effectLst/>
                        </a:rPr>
                        <a:t>secara</a:t>
                      </a:r>
                      <a:r>
                        <a:rPr lang="en-US" sz="900" dirty="0">
                          <a:solidFill>
                            <a:srgbClr val="002060"/>
                          </a:solidFill>
                          <a:effectLst/>
                        </a:rPr>
                        <a:t> </a:t>
                      </a:r>
                      <a:r>
                        <a:rPr lang="en-US" sz="900" dirty="0" err="1">
                          <a:solidFill>
                            <a:srgbClr val="002060"/>
                          </a:solidFill>
                          <a:effectLst/>
                        </a:rPr>
                        <a:t>berkala</a:t>
                      </a:r>
                      <a:r>
                        <a:rPr lang="en-US" sz="900" dirty="0">
                          <a:solidFill>
                            <a:srgbClr val="002060"/>
                          </a:solidFill>
                          <a:effectLst/>
                        </a:rPr>
                        <a:t>, </a:t>
                      </a:r>
                      <a:r>
                        <a:rPr lang="en-US" sz="900" dirty="0" err="1">
                          <a:solidFill>
                            <a:srgbClr val="002060"/>
                          </a:solidFill>
                          <a:effectLst/>
                        </a:rPr>
                        <a:t>serta</a:t>
                      </a:r>
                      <a:r>
                        <a:rPr lang="en-US" sz="900" dirty="0">
                          <a:solidFill>
                            <a:srgbClr val="002060"/>
                          </a:solidFill>
                          <a:effectLst/>
                        </a:rPr>
                        <a:t> </a:t>
                      </a:r>
                      <a:r>
                        <a:rPr lang="en-US" sz="900" dirty="0" err="1">
                          <a:solidFill>
                            <a:srgbClr val="002060"/>
                          </a:solidFill>
                          <a:effectLst/>
                        </a:rPr>
                        <a:t>memenuhi</a:t>
                      </a:r>
                      <a:r>
                        <a:rPr lang="en-US" sz="900" dirty="0">
                          <a:solidFill>
                            <a:srgbClr val="002060"/>
                          </a:solidFill>
                          <a:effectLst/>
                        </a:rPr>
                        <a:t> </a:t>
                      </a:r>
                      <a:r>
                        <a:rPr lang="en-US" sz="900" dirty="0" err="1">
                          <a:solidFill>
                            <a:srgbClr val="002060"/>
                          </a:solidFill>
                          <a:effectLst/>
                        </a:rPr>
                        <a:t>hak</a:t>
                      </a:r>
                      <a:r>
                        <a:rPr lang="en-US" sz="900" dirty="0">
                          <a:solidFill>
                            <a:srgbClr val="002060"/>
                          </a:solidFill>
                          <a:effectLst/>
                        </a:rPr>
                        <a:t> yang </a:t>
                      </a:r>
                      <a:r>
                        <a:rPr lang="en-US" sz="900" dirty="0" err="1">
                          <a:solidFill>
                            <a:srgbClr val="002060"/>
                          </a:solidFill>
                          <a:effectLst/>
                        </a:rPr>
                        <a:t>dimiliki</a:t>
                      </a:r>
                      <a:r>
                        <a:rPr lang="en-US" sz="900" dirty="0">
                          <a:solidFill>
                            <a:srgbClr val="002060"/>
                          </a:solidFill>
                          <a:effectLst/>
                        </a:rPr>
                        <a:t> </a:t>
                      </a:r>
                      <a:r>
                        <a:rPr lang="en-US" sz="900" dirty="0" err="1">
                          <a:solidFill>
                            <a:srgbClr val="002060"/>
                          </a:solidFill>
                          <a:effectLst/>
                        </a:rPr>
                        <a:t>oleh</a:t>
                      </a:r>
                      <a:r>
                        <a:rPr lang="en-US" sz="900" dirty="0">
                          <a:solidFill>
                            <a:srgbClr val="002060"/>
                          </a:solidFill>
                          <a:effectLst/>
                        </a:rPr>
                        <a:t> </a:t>
                      </a:r>
                      <a:r>
                        <a:rPr lang="en-US" sz="900" dirty="0" err="1">
                          <a:solidFill>
                            <a:srgbClr val="002060"/>
                          </a:solidFill>
                          <a:effectLst/>
                        </a:rPr>
                        <a:t>pekerja</a:t>
                      </a:r>
                      <a:r>
                        <a:rPr lang="en-US" sz="900" dirty="0">
                          <a:solidFill>
                            <a:srgbClr val="002060"/>
                          </a:solidFill>
                          <a:effectLst/>
                        </a:rPr>
                        <a:t>, </a:t>
                      </a:r>
                      <a:r>
                        <a:rPr lang="en-US" sz="900" dirty="0" err="1">
                          <a:solidFill>
                            <a:srgbClr val="002060"/>
                          </a:solidFill>
                          <a:effectLst/>
                        </a:rPr>
                        <a:t>seperti</a:t>
                      </a:r>
                      <a:r>
                        <a:rPr lang="en-US" sz="900" dirty="0">
                          <a:solidFill>
                            <a:srgbClr val="002060"/>
                          </a:solidFill>
                          <a:effectLst/>
                        </a:rPr>
                        <a:t> </a:t>
                      </a:r>
                      <a:r>
                        <a:rPr lang="en-US" sz="900" dirty="0" err="1">
                          <a:solidFill>
                            <a:srgbClr val="002060"/>
                          </a:solidFill>
                          <a:effectLst/>
                        </a:rPr>
                        <a:t>gaji</a:t>
                      </a:r>
                      <a:r>
                        <a:rPr lang="en-US" sz="900" dirty="0">
                          <a:solidFill>
                            <a:srgbClr val="002060"/>
                          </a:solidFill>
                          <a:effectLst/>
                        </a:rPr>
                        <a:t>, </a:t>
                      </a:r>
                      <a:r>
                        <a:rPr lang="en-US" sz="900" dirty="0" err="1">
                          <a:solidFill>
                            <a:srgbClr val="002060"/>
                          </a:solidFill>
                          <a:effectLst/>
                        </a:rPr>
                        <a:t>tunjangan</a:t>
                      </a:r>
                      <a:r>
                        <a:rPr lang="en-US" sz="900" dirty="0">
                          <a:solidFill>
                            <a:srgbClr val="002060"/>
                          </a:solidFill>
                          <a:effectLst/>
                        </a:rPr>
                        <a:t>, bonus, </a:t>
                      </a:r>
                      <a:r>
                        <a:rPr lang="en-US" sz="900" dirty="0" err="1">
                          <a:solidFill>
                            <a:srgbClr val="002060"/>
                          </a:solidFill>
                          <a:effectLst/>
                        </a:rPr>
                        <a:t>tunjangan</a:t>
                      </a:r>
                      <a:r>
                        <a:rPr lang="en-US" sz="900" dirty="0">
                          <a:solidFill>
                            <a:srgbClr val="002060"/>
                          </a:solidFill>
                          <a:effectLst/>
                        </a:rPr>
                        <a:t> </a:t>
                      </a:r>
                      <a:r>
                        <a:rPr lang="en-US" sz="900" dirty="0" err="1">
                          <a:solidFill>
                            <a:srgbClr val="002060"/>
                          </a:solidFill>
                          <a:effectLst/>
                        </a:rPr>
                        <a:t>kesehatan</a:t>
                      </a:r>
                      <a:r>
                        <a:rPr lang="en-US" sz="900" dirty="0">
                          <a:solidFill>
                            <a:srgbClr val="002060"/>
                          </a:solidFill>
                          <a:effectLst/>
                        </a:rPr>
                        <a:t>, </a:t>
                      </a:r>
                      <a:r>
                        <a:rPr lang="en-US" sz="900" dirty="0" err="1">
                          <a:solidFill>
                            <a:srgbClr val="002060"/>
                          </a:solidFill>
                          <a:effectLst/>
                        </a:rPr>
                        <a:t>dll</a:t>
                      </a:r>
                      <a:r>
                        <a:rPr lang="en-US" sz="900" dirty="0">
                          <a:solidFill>
                            <a:srgbClr val="002060"/>
                          </a:solidFill>
                          <a:effectLst/>
                        </a:rPr>
                        <a:t>. </a:t>
                      </a:r>
                      <a:r>
                        <a:rPr lang="en-US" sz="900" dirty="0" err="1">
                          <a:solidFill>
                            <a:srgbClr val="002060"/>
                          </a:solidFill>
                          <a:effectLst/>
                        </a:rPr>
                        <a:t>Indocement</a:t>
                      </a:r>
                      <a:r>
                        <a:rPr lang="en-US" sz="900" dirty="0">
                          <a:solidFill>
                            <a:srgbClr val="002060"/>
                          </a:solidFill>
                          <a:effectLst/>
                        </a:rPr>
                        <a:t> </a:t>
                      </a:r>
                      <a:r>
                        <a:rPr lang="en-US" sz="900" dirty="0" err="1">
                          <a:solidFill>
                            <a:srgbClr val="002060"/>
                          </a:solidFill>
                          <a:effectLst/>
                        </a:rPr>
                        <a:t>terbukti</a:t>
                      </a:r>
                      <a:r>
                        <a:rPr lang="en-US" sz="900" dirty="0">
                          <a:solidFill>
                            <a:srgbClr val="002060"/>
                          </a:solidFill>
                          <a:effectLst/>
                        </a:rPr>
                        <a:t> </a:t>
                      </a:r>
                      <a:r>
                        <a:rPr lang="en-US" sz="900" dirty="0" err="1">
                          <a:solidFill>
                            <a:srgbClr val="002060"/>
                          </a:solidFill>
                          <a:effectLst/>
                        </a:rPr>
                        <a:t>telah</a:t>
                      </a:r>
                      <a:r>
                        <a:rPr lang="en-US" sz="900" dirty="0">
                          <a:solidFill>
                            <a:srgbClr val="002060"/>
                          </a:solidFill>
                          <a:effectLst/>
                        </a:rPr>
                        <a:t> </a:t>
                      </a:r>
                      <a:r>
                        <a:rPr lang="en-US" sz="900" dirty="0" err="1">
                          <a:solidFill>
                            <a:srgbClr val="002060"/>
                          </a:solidFill>
                          <a:effectLst/>
                        </a:rPr>
                        <a:t>menjalin</a:t>
                      </a:r>
                      <a:r>
                        <a:rPr lang="en-US" sz="900" dirty="0">
                          <a:solidFill>
                            <a:srgbClr val="002060"/>
                          </a:solidFill>
                          <a:effectLst/>
                        </a:rPr>
                        <a:t> </a:t>
                      </a:r>
                      <a:r>
                        <a:rPr lang="en-US" sz="900" dirty="0" err="1">
                          <a:solidFill>
                            <a:srgbClr val="002060"/>
                          </a:solidFill>
                          <a:effectLst/>
                        </a:rPr>
                        <a:t>hubungan</a:t>
                      </a:r>
                      <a:r>
                        <a:rPr lang="en-US" sz="900" dirty="0">
                          <a:solidFill>
                            <a:srgbClr val="002060"/>
                          </a:solidFill>
                          <a:effectLst/>
                        </a:rPr>
                        <a:t> </a:t>
                      </a:r>
                      <a:r>
                        <a:rPr lang="en-US" sz="900" dirty="0" err="1">
                          <a:solidFill>
                            <a:srgbClr val="002060"/>
                          </a:solidFill>
                          <a:effectLst/>
                        </a:rPr>
                        <a:t>kerja</a:t>
                      </a:r>
                      <a:r>
                        <a:rPr lang="en-US" sz="900" dirty="0">
                          <a:solidFill>
                            <a:srgbClr val="002060"/>
                          </a:solidFill>
                          <a:effectLst/>
                        </a:rPr>
                        <a:t> yang </a:t>
                      </a:r>
                      <a:r>
                        <a:rPr lang="en-US" sz="900" dirty="0" err="1">
                          <a:solidFill>
                            <a:srgbClr val="002060"/>
                          </a:solidFill>
                          <a:effectLst/>
                        </a:rPr>
                        <a:t>kondusif</a:t>
                      </a:r>
                      <a:r>
                        <a:rPr lang="en-US" sz="900" dirty="0">
                          <a:solidFill>
                            <a:srgbClr val="002060"/>
                          </a:solidFill>
                          <a:effectLst/>
                        </a:rPr>
                        <a:t> </a:t>
                      </a:r>
                      <a:r>
                        <a:rPr lang="en-US" sz="900" dirty="0" err="1">
                          <a:solidFill>
                            <a:srgbClr val="002060"/>
                          </a:solidFill>
                          <a:effectLst/>
                        </a:rPr>
                        <a:t>tercermin</a:t>
                      </a:r>
                      <a:r>
                        <a:rPr lang="en-US" sz="900" dirty="0">
                          <a:solidFill>
                            <a:srgbClr val="002060"/>
                          </a:solidFill>
                          <a:effectLst/>
                        </a:rPr>
                        <a:t> </a:t>
                      </a:r>
                      <a:r>
                        <a:rPr lang="en-US" sz="900" dirty="0" err="1">
                          <a:solidFill>
                            <a:srgbClr val="002060"/>
                          </a:solidFill>
                          <a:effectLst/>
                        </a:rPr>
                        <a:t>dari</a:t>
                      </a:r>
                      <a:r>
                        <a:rPr lang="en-US" sz="900" dirty="0">
                          <a:solidFill>
                            <a:srgbClr val="002060"/>
                          </a:solidFill>
                          <a:effectLst/>
                        </a:rPr>
                        <a:t> </a:t>
                      </a:r>
                      <a:r>
                        <a:rPr lang="en-US" sz="900" dirty="0" err="1">
                          <a:solidFill>
                            <a:srgbClr val="002060"/>
                          </a:solidFill>
                          <a:effectLst/>
                        </a:rPr>
                        <a:t>Perjanjian</a:t>
                      </a:r>
                      <a:r>
                        <a:rPr lang="en-US" sz="900" dirty="0">
                          <a:solidFill>
                            <a:srgbClr val="002060"/>
                          </a:solidFill>
                          <a:effectLst/>
                        </a:rPr>
                        <a:t> </a:t>
                      </a:r>
                      <a:r>
                        <a:rPr lang="en-US" sz="900" dirty="0" err="1">
                          <a:solidFill>
                            <a:srgbClr val="002060"/>
                          </a:solidFill>
                          <a:effectLst/>
                        </a:rPr>
                        <a:t>Kerja</a:t>
                      </a:r>
                      <a:r>
                        <a:rPr lang="en-US" sz="900" dirty="0">
                          <a:solidFill>
                            <a:srgbClr val="002060"/>
                          </a:solidFill>
                          <a:effectLst/>
                        </a:rPr>
                        <a:t> </a:t>
                      </a:r>
                      <a:r>
                        <a:rPr lang="en-US" sz="900" dirty="0" err="1">
                          <a:solidFill>
                            <a:srgbClr val="002060"/>
                          </a:solidFill>
                          <a:effectLst/>
                        </a:rPr>
                        <a:t>Bersama</a:t>
                      </a:r>
                      <a:r>
                        <a:rPr lang="en-US" sz="900" dirty="0">
                          <a:solidFill>
                            <a:srgbClr val="002060"/>
                          </a:solidFill>
                          <a:effectLst/>
                        </a:rPr>
                        <a:t> (PKB) </a:t>
                      </a:r>
                      <a:r>
                        <a:rPr lang="en-US" sz="900" dirty="0" err="1">
                          <a:solidFill>
                            <a:srgbClr val="002060"/>
                          </a:solidFill>
                          <a:effectLst/>
                        </a:rPr>
                        <a:t>antara</a:t>
                      </a:r>
                      <a:r>
                        <a:rPr lang="en-US" sz="900" dirty="0">
                          <a:solidFill>
                            <a:srgbClr val="002060"/>
                          </a:solidFill>
                          <a:effectLst/>
                        </a:rPr>
                        <a:t> </a:t>
                      </a:r>
                      <a:r>
                        <a:rPr lang="en-US" sz="900" dirty="0" err="1">
                          <a:solidFill>
                            <a:srgbClr val="002060"/>
                          </a:solidFill>
                          <a:effectLst/>
                        </a:rPr>
                        <a:t>manajemen</a:t>
                      </a:r>
                      <a:r>
                        <a:rPr lang="en-US" sz="900" dirty="0">
                          <a:solidFill>
                            <a:srgbClr val="002060"/>
                          </a:solidFill>
                          <a:effectLst/>
                        </a:rPr>
                        <a:t> </a:t>
                      </a:r>
                      <a:r>
                        <a:rPr lang="en-US" sz="900" dirty="0" err="1">
                          <a:solidFill>
                            <a:srgbClr val="002060"/>
                          </a:solidFill>
                          <a:effectLst/>
                        </a:rPr>
                        <a:t>perseroan</a:t>
                      </a:r>
                      <a:r>
                        <a:rPr lang="en-US" sz="900" dirty="0">
                          <a:solidFill>
                            <a:srgbClr val="002060"/>
                          </a:solidFill>
                          <a:effectLst/>
                        </a:rPr>
                        <a:t> </a:t>
                      </a:r>
                      <a:r>
                        <a:rPr lang="en-US" sz="900" dirty="0" err="1">
                          <a:solidFill>
                            <a:srgbClr val="002060"/>
                          </a:solidFill>
                          <a:effectLst/>
                        </a:rPr>
                        <a:t>dengan</a:t>
                      </a:r>
                      <a:r>
                        <a:rPr lang="en-US" sz="900" dirty="0">
                          <a:solidFill>
                            <a:srgbClr val="002060"/>
                          </a:solidFill>
                          <a:effectLst/>
                        </a:rPr>
                        <a:t> </a:t>
                      </a:r>
                      <a:r>
                        <a:rPr lang="en-US" sz="900" dirty="0" err="1">
                          <a:solidFill>
                            <a:srgbClr val="002060"/>
                          </a:solidFill>
                          <a:effectLst/>
                        </a:rPr>
                        <a:t>serikat</a:t>
                      </a:r>
                      <a:r>
                        <a:rPr lang="en-US" sz="900" dirty="0">
                          <a:solidFill>
                            <a:srgbClr val="002060"/>
                          </a:solidFill>
                          <a:effectLst/>
                        </a:rPr>
                        <a:t> </a:t>
                      </a:r>
                      <a:r>
                        <a:rPr lang="en-US" sz="900" dirty="0" err="1">
                          <a:solidFill>
                            <a:srgbClr val="002060"/>
                          </a:solidFill>
                          <a:effectLst/>
                        </a:rPr>
                        <a:t>pekerja</a:t>
                      </a:r>
                      <a:r>
                        <a:rPr lang="en-US" sz="900" dirty="0">
                          <a:solidFill>
                            <a:srgbClr val="002060"/>
                          </a:solidFill>
                          <a:effectLst/>
                        </a:rPr>
                        <a:t>.</a:t>
                      </a:r>
                      <a:endParaRPr lang="en-US" sz="800" dirty="0">
                        <a:solidFill>
                          <a:srgbClr val="002060"/>
                        </a:solidFill>
                        <a:effectLst/>
                        <a:latin typeface="Calibri"/>
                        <a:ea typeface="Calibri"/>
                        <a:cs typeface="Times New Roman"/>
                      </a:endParaRPr>
                    </a:p>
                  </a:txBody>
                  <a:tcPr marL="52552" marR="52552" marT="0" marB="0"/>
                </a:tc>
              </a:tr>
              <a:tr h="166411">
                <a:tc>
                  <a:txBody>
                    <a:bodyPr/>
                    <a:lstStyle/>
                    <a:p>
                      <a:pPr marL="0" marR="0" algn="just">
                        <a:lnSpc>
                          <a:spcPct val="115000"/>
                        </a:lnSpc>
                        <a:spcBef>
                          <a:spcPts val="0"/>
                        </a:spcBef>
                        <a:spcAft>
                          <a:spcPts val="0"/>
                        </a:spcAft>
                      </a:pPr>
                      <a:r>
                        <a:rPr lang="en-US" sz="900">
                          <a:effectLst/>
                        </a:rPr>
                        <a:t>Supplier</a:t>
                      </a:r>
                      <a:endParaRPr lang="en-US" sz="800">
                        <a:effectLst/>
                        <a:latin typeface="Calibri"/>
                        <a:ea typeface="Calibri"/>
                        <a:cs typeface="Times New Roman"/>
                      </a:endParaRPr>
                    </a:p>
                  </a:txBody>
                  <a:tcPr marL="52552" marR="52552" marT="0" marB="0"/>
                </a:tc>
                <a:tc>
                  <a:txBody>
                    <a:bodyPr/>
                    <a:lstStyle/>
                    <a:p>
                      <a:pPr marL="0" marR="0" algn="just">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52552" marR="52552" marT="0" marB="0"/>
                </a:tc>
              </a:tr>
            </a:tbl>
          </a:graphicData>
        </a:graphic>
      </p:graphicFrame>
      <p:sp>
        <p:nvSpPr>
          <p:cNvPr id="3" name="TextBox 2"/>
          <p:cNvSpPr txBox="1"/>
          <p:nvPr/>
        </p:nvSpPr>
        <p:spPr>
          <a:xfrm>
            <a:off x="627796" y="382137"/>
            <a:ext cx="1883391" cy="646331"/>
          </a:xfrm>
          <a:prstGeom prst="rect">
            <a:avLst/>
          </a:prstGeom>
          <a:noFill/>
        </p:spPr>
        <p:txBody>
          <a:bodyPr wrap="square" rtlCol="0">
            <a:spAutoFit/>
          </a:bodyPr>
          <a:lstStyle/>
          <a:p>
            <a:r>
              <a:rPr lang="en-US" dirty="0" smtClean="0"/>
              <a:t>OPERATING</a:t>
            </a:r>
          </a:p>
          <a:p>
            <a:r>
              <a:rPr lang="en-US" dirty="0" smtClean="0"/>
              <a:t>ENVIRONMENT</a:t>
            </a:r>
            <a:endParaRPr lang="en-US" dirty="0"/>
          </a:p>
        </p:txBody>
      </p:sp>
      <p:pic>
        <p:nvPicPr>
          <p:cNvPr id="5" name="Picture 4"/>
          <p:cNvPicPr/>
          <p:nvPr/>
        </p:nvPicPr>
        <p:blipFill rotWithShape="1">
          <a:blip r:embed="rId2"/>
          <a:srcRect l="35042" t="25636" r="10418" b="15051"/>
          <a:stretch/>
        </p:blipFill>
        <p:spPr bwMode="auto">
          <a:xfrm>
            <a:off x="5390866" y="4328824"/>
            <a:ext cx="3286125" cy="1694180"/>
          </a:xfrm>
          <a:prstGeom prst="rect">
            <a:avLst/>
          </a:prstGeom>
          <a:ln>
            <a:noFill/>
          </a:ln>
          <a:extLst>
            <a:ext uri="{53640926-AAD7-44D8-BBD7-CCE9431645EC}">
              <a14:shadowObscured xmlns:a14="http://schemas.microsoft.com/office/drawing/2010/main"/>
            </a:ext>
          </a:extLst>
        </p:spPr>
      </p:pic>
      <p:cxnSp>
        <p:nvCxnSpPr>
          <p:cNvPr id="6" name="Elbow Connector 5"/>
          <p:cNvCxnSpPr/>
          <p:nvPr/>
        </p:nvCxnSpPr>
        <p:spPr>
          <a:xfrm flipV="1">
            <a:off x="4872251" y="5472752"/>
            <a:ext cx="518615" cy="423081"/>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858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29" name="Rectangle 28"/>
          <p:cNvSpPr/>
          <p:nvPr/>
        </p:nvSpPr>
        <p:spPr>
          <a:xfrm>
            <a:off x="0" y="0"/>
            <a:ext cx="9144000" cy="4216400"/>
          </a:xfrm>
          <a:prstGeom prst="rect">
            <a:avLst/>
          </a:prstGeom>
          <a:gradFill flip="none" rotWithShape="1">
            <a:gsLst>
              <a:gs pos="30000">
                <a:schemeClr val="accent1">
                  <a:alpha val="85000"/>
                </a:schemeClr>
              </a:gs>
              <a:gs pos="100000">
                <a:schemeClr val="accent2">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b="32723"/>
          <a:stretch/>
        </p:blipFill>
        <p:spPr>
          <a:xfrm>
            <a:off x="1676400" y="-188152"/>
            <a:ext cx="7620001" cy="4207703"/>
          </a:xfrm>
          <a:prstGeom prst="rect">
            <a:avLst/>
          </a:prstGeom>
        </p:spPr>
      </p:pic>
      <p:sp>
        <p:nvSpPr>
          <p:cNvPr id="34" name="TextBox 33"/>
          <p:cNvSpPr txBox="1"/>
          <p:nvPr/>
        </p:nvSpPr>
        <p:spPr>
          <a:xfrm>
            <a:off x="132109" y="1636489"/>
            <a:ext cx="8635954" cy="715581"/>
          </a:xfrm>
          <a:prstGeom prst="rect">
            <a:avLst/>
          </a:prstGeom>
          <a:noFill/>
        </p:spPr>
        <p:txBody>
          <a:bodyPr wrap="none" rtlCol="0">
            <a:spAutoFit/>
          </a:bodyPr>
          <a:lstStyle/>
          <a:p>
            <a:r>
              <a:rPr lang="en-US" sz="4050" dirty="0">
                <a:solidFill>
                  <a:schemeClr val="bg2"/>
                </a:solidFill>
                <a:latin typeface="+mj-lt"/>
              </a:rPr>
              <a:t>INTERNAL ENVIRONMENT ANALYSIS</a:t>
            </a:r>
          </a:p>
        </p:txBody>
      </p:sp>
      <p:cxnSp>
        <p:nvCxnSpPr>
          <p:cNvPr id="36" name="Straight Connector 35"/>
          <p:cNvCxnSpPr>
            <a:cxnSpLocks/>
          </p:cNvCxnSpPr>
          <p:nvPr/>
        </p:nvCxnSpPr>
        <p:spPr>
          <a:xfrm>
            <a:off x="662505" y="2327429"/>
            <a:ext cx="69957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Freeform 43"/>
          <p:cNvSpPr>
            <a:spLocks/>
          </p:cNvSpPr>
          <p:nvPr/>
        </p:nvSpPr>
        <p:spPr bwMode="auto">
          <a:xfrm>
            <a:off x="172659" y="2511513"/>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w="38100">
            <a:noFill/>
          </a:ln>
        </p:spPr>
        <p:txBody>
          <a:bodyPr vert="horz" wrap="square" lIns="68580" tIns="34290" rIns="68580" bIns="34290" numCol="1" anchor="t" anchorCtr="0" compatLnSpc="1">
            <a:prstTxWarp prst="textNoShape">
              <a:avLst/>
            </a:prstTxWarp>
          </a:bodyPr>
          <a:lstStyle/>
          <a:p>
            <a:endParaRPr lang="en-US" sz="1350" dirty="0"/>
          </a:p>
        </p:txBody>
      </p:sp>
      <p:sp>
        <p:nvSpPr>
          <p:cNvPr id="49" name="TextBox 48"/>
          <p:cNvSpPr txBox="1"/>
          <p:nvPr/>
        </p:nvSpPr>
        <p:spPr>
          <a:xfrm>
            <a:off x="934369" y="2667903"/>
            <a:ext cx="1027012" cy="300082"/>
          </a:xfrm>
          <a:prstGeom prst="rect">
            <a:avLst/>
          </a:prstGeom>
          <a:noFill/>
        </p:spPr>
        <p:txBody>
          <a:bodyPr wrap="none" rtlCol="0">
            <a:spAutoFit/>
          </a:bodyPr>
          <a:lstStyle/>
          <a:p>
            <a:r>
              <a:rPr lang="en-US" sz="1350" b="1" dirty="0">
                <a:latin typeface="+mj-lt"/>
              </a:rPr>
              <a:t>Marketing</a:t>
            </a:r>
            <a:endParaRPr lang="id-ID" sz="1350" b="1" dirty="0">
              <a:latin typeface="+mj-lt"/>
            </a:endParaRPr>
          </a:p>
        </p:txBody>
      </p:sp>
      <p:sp>
        <p:nvSpPr>
          <p:cNvPr id="21" name="TextBox 20">
            <a:extLst>
              <a:ext uri="{FF2B5EF4-FFF2-40B4-BE49-F238E27FC236}">
                <a16:creationId xmlns:a16="http://schemas.microsoft.com/office/drawing/2014/main" xmlns="" id="{8549CC24-A346-4092-89A2-846771FEC21E}"/>
              </a:ext>
            </a:extLst>
          </p:cNvPr>
          <p:cNvSpPr txBox="1"/>
          <p:nvPr/>
        </p:nvSpPr>
        <p:spPr>
          <a:xfrm>
            <a:off x="934369" y="3547090"/>
            <a:ext cx="2084225" cy="300082"/>
          </a:xfrm>
          <a:prstGeom prst="rect">
            <a:avLst/>
          </a:prstGeom>
          <a:noFill/>
        </p:spPr>
        <p:txBody>
          <a:bodyPr wrap="none" rtlCol="0">
            <a:spAutoFit/>
          </a:bodyPr>
          <a:lstStyle/>
          <a:p>
            <a:r>
              <a:rPr lang="en-US" sz="1350" b="1" dirty="0">
                <a:latin typeface="+mj-lt"/>
              </a:rPr>
              <a:t>Finance &amp; </a:t>
            </a:r>
            <a:r>
              <a:rPr lang="en-US" sz="1350" b="1" dirty="0" err="1">
                <a:latin typeface="+mj-lt"/>
              </a:rPr>
              <a:t>Accopunting</a:t>
            </a:r>
            <a:endParaRPr lang="id-ID" sz="1350" b="1" dirty="0">
              <a:latin typeface="+mj-lt"/>
            </a:endParaRPr>
          </a:p>
        </p:txBody>
      </p:sp>
      <p:sp>
        <p:nvSpPr>
          <p:cNvPr id="22" name="Freeform 112">
            <a:extLst>
              <a:ext uri="{FF2B5EF4-FFF2-40B4-BE49-F238E27FC236}">
                <a16:creationId xmlns:a16="http://schemas.microsoft.com/office/drawing/2014/main" xmlns="" id="{1321AC86-0612-4C1D-9E3A-C376F1340D7E}"/>
              </a:ext>
            </a:extLst>
          </p:cNvPr>
          <p:cNvSpPr>
            <a:spLocks noEditPoints="1"/>
          </p:cNvSpPr>
          <p:nvPr/>
        </p:nvSpPr>
        <p:spPr bwMode="auto">
          <a:xfrm>
            <a:off x="367261" y="2673707"/>
            <a:ext cx="357996" cy="356225"/>
          </a:xfrm>
          <a:custGeom>
            <a:avLst/>
            <a:gdLst>
              <a:gd name="T0" fmla="*/ 176 w 176"/>
              <a:gd name="T1" fmla="*/ 52 h 176"/>
              <a:gd name="T2" fmla="*/ 175 w 176"/>
              <a:gd name="T3" fmla="*/ 50 h 176"/>
              <a:gd name="T4" fmla="*/ 175 w 176"/>
              <a:gd name="T5" fmla="*/ 50 h 176"/>
              <a:gd name="T6" fmla="*/ 175 w 176"/>
              <a:gd name="T7" fmla="*/ 49 h 176"/>
              <a:gd name="T8" fmla="*/ 175 w 176"/>
              <a:gd name="T9" fmla="*/ 49 h 176"/>
              <a:gd name="T10" fmla="*/ 127 w 176"/>
              <a:gd name="T11" fmla="*/ 2 h 176"/>
              <a:gd name="T12" fmla="*/ 127 w 176"/>
              <a:gd name="T13" fmla="*/ 2 h 176"/>
              <a:gd name="T14" fmla="*/ 124 w 176"/>
              <a:gd name="T15" fmla="*/ 0 h 176"/>
              <a:gd name="T16" fmla="*/ 52 w 176"/>
              <a:gd name="T17" fmla="*/ 0 h 176"/>
              <a:gd name="T18" fmla="*/ 49 w 176"/>
              <a:gd name="T19" fmla="*/ 2 h 176"/>
              <a:gd name="T20" fmla="*/ 49 w 176"/>
              <a:gd name="T21" fmla="*/ 2 h 176"/>
              <a:gd name="T22" fmla="*/ 1 w 176"/>
              <a:gd name="T23" fmla="*/ 49 h 176"/>
              <a:gd name="T24" fmla="*/ 1 w 176"/>
              <a:gd name="T25" fmla="*/ 49 h 176"/>
              <a:gd name="T26" fmla="*/ 1 w 176"/>
              <a:gd name="T27" fmla="*/ 50 h 176"/>
              <a:gd name="T28" fmla="*/ 1 w 176"/>
              <a:gd name="T29" fmla="*/ 50 h 176"/>
              <a:gd name="T30" fmla="*/ 0 w 176"/>
              <a:gd name="T31" fmla="*/ 52 h 176"/>
              <a:gd name="T32" fmla="*/ 1 w 176"/>
              <a:gd name="T33" fmla="*/ 54 h 176"/>
              <a:gd name="T34" fmla="*/ 1 w 176"/>
              <a:gd name="T35" fmla="*/ 55 h 176"/>
              <a:gd name="T36" fmla="*/ 85 w 176"/>
              <a:gd name="T37" fmla="*/ 175 h 176"/>
              <a:gd name="T38" fmla="*/ 85 w 176"/>
              <a:gd name="T39" fmla="*/ 174 h 176"/>
              <a:gd name="T40" fmla="*/ 88 w 176"/>
              <a:gd name="T41" fmla="*/ 176 h 176"/>
              <a:gd name="T42" fmla="*/ 91 w 176"/>
              <a:gd name="T43" fmla="*/ 174 h 176"/>
              <a:gd name="T44" fmla="*/ 91 w 176"/>
              <a:gd name="T45" fmla="*/ 175 h 176"/>
              <a:gd name="T46" fmla="*/ 175 w 176"/>
              <a:gd name="T47" fmla="*/ 55 h 176"/>
              <a:gd name="T48" fmla="*/ 175 w 176"/>
              <a:gd name="T49" fmla="*/ 54 h 176"/>
              <a:gd name="T50" fmla="*/ 176 w 176"/>
              <a:gd name="T51" fmla="*/ 52 h 176"/>
              <a:gd name="T52" fmla="*/ 122 w 176"/>
              <a:gd name="T53" fmla="*/ 8 h 176"/>
              <a:gd name="T54" fmla="*/ 162 w 176"/>
              <a:gd name="T55" fmla="*/ 48 h 176"/>
              <a:gd name="T56" fmla="*/ 126 w 176"/>
              <a:gd name="T57" fmla="*/ 48 h 176"/>
              <a:gd name="T58" fmla="*/ 106 w 176"/>
              <a:gd name="T59" fmla="*/ 8 h 176"/>
              <a:gd name="T60" fmla="*/ 122 w 176"/>
              <a:gd name="T61" fmla="*/ 8 h 176"/>
              <a:gd name="T62" fmla="*/ 98 w 176"/>
              <a:gd name="T63" fmla="*/ 8 h 176"/>
              <a:gd name="T64" fmla="*/ 118 w 176"/>
              <a:gd name="T65" fmla="*/ 48 h 176"/>
              <a:gd name="T66" fmla="*/ 58 w 176"/>
              <a:gd name="T67" fmla="*/ 48 h 176"/>
              <a:gd name="T68" fmla="*/ 78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49 h 176"/>
              <a:gd name="T88" fmla="*/ 12 w 176"/>
              <a:gd name="T89" fmla="*/ 56 h 176"/>
              <a:gd name="T90" fmla="*/ 88 w 176"/>
              <a:gd name="T91" fmla="*/ 158 h 176"/>
              <a:gd name="T92" fmla="*/ 57 w 176"/>
              <a:gd name="T93" fmla="*/ 56 h 176"/>
              <a:gd name="T94" fmla="*/ 119 w 176"/>
              <a:gd name="T95" fmla="*/ 56 h 176"/>
              <a:gd name="T96" fmla="*/ 88 w 176"/>
              <a:gd name="T97" fmla="*/ 158 h 176"/>
              <a:gd name="T98" fmla="*/ 99 w 176"/>
              <a:gd name="T99" fmla="*/ 149 h 176"/>
              <a:gd name="T100" fmla="*/ 127 w 176"/>
              <a:gd name="T101" fmla="*/ 56 h 176"/>
              <a:gd name="T102" fmla="*/ 164 w 176"/>
              <a:gd name="T103" fmla="*/ 56 h 176"/>
              <a:gd name="T104" fmla="*/ 99 w 176"/>
              <a:gd name="T105"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0"/>
                  <a:pt x="175" y="50"/>
                </a:cubicBezTo>
                <a:cubicBezTo>
                  <a:pt x="175" y="50"/>
                  <a:pt x="175" y="50"/>
                  <a:pt x="175" y="50"/>
                </a:cubicBezTo>
                <a:cubicBezTo>
                  <a:pt x="175" y="49"/>
                  <a:pt x="175" y="49"/>
                  <a:pt x="175" y="49"/>
                </a:cubicBezTo>
                <a:cubicBezTo>
                  <a:pt x="175" y="49"/>
                  <a:pt x="175" y="49"/>
                  <a:pt x="175" y="49"/>
                </a:cubicBezTo>
                <a:cubicBezTo>
                  <a:pt x="127" y="2"/>
                  <a:pt x="127" y="2"/>
                  <a:pt x="127" y="2"/>
                </a:cubicBezTo>
                <a:cubicBezTo>
                  <a:pt x="127" y="2"/>
                  <a:pt x="127" y="2"/>
                  <a:pt x="127" y="2"/>
                </a:cubicBezTo>
                <a:cubicBezTo>
                  <a:pt x="126" y="1"/>
                  <a:pt x="125" y="0"/>
                  <a:pt x="124" y="0"/>
                </a:cubicBezTo>
                <a:cubicBezTo>
                  <a:pt x="52" y="0"/>
                  <a:pt x="52" y="0"/>
                  <a:pt x="52" y="0"/>
                </a:cubicBezTo>
                <a:cubicBezTo>
                  <a:pt x="51" y="0"/>
                  <a:pt x="50" y="1"/>
                  <a:pt x="49" y="2"/>
                </a:cubicBezTo>
                <a:cubicBezTo>
                  <a:pt x="49" y="2"/>
                  <a:pt x="49" y="2"/>
                  <a:pt x="49" y="2"/>
                </a:cubicBezTo>
                <a:cubicBezTo>
                  <a:pt x="1" y="49"/>
                  <a:pt x="1" y="49"/>
                  <a:pt x="1" y="49"/>
                </a:cubicBezTo>
                <a:cubicBezTo>
                  <a:pt x="1" y="49"/>
                  <a:pt x="1" y="49"/>
                  <a:pt x="1" y="49"/>
                </a:cubicBezTo>
                <a:cubicBezTo>
                  <a:pt x="1" y="50"/>
                  <a:pt x="1" y="50"/>
                  <a:pt x="1" y="50"/>
                </a:cubicBezTo>
                <a:cubicBezTo>
                  <a:pt x="1" y="50"/>
                  <a:pt x="1" y="50"/>
                  <a:pt x="1" y="50"/>
                </a:cubicBezTo>
                <a:cubicBezTo>
                  <a:pt x="0" y="50"/>
                  <a:pt x="0" y="51"/>
                  <a:pt x="0" y="52"/>
                </a:cubicBezTo>
                <a:cubicBezTo>
                  <a:pt x="0" y="53"/>
                  <a:pt x="0" y="54"/>
                  <a:pt x="1" y="54"/>
                </a:cubicBezTo>
                <a:cubicBezTo>
                  <a:pt x="1" y="55"/>
                  <a:pt x="1" y="55"/>
                  <a:pt x="1" y="55"/>
                </a:cubicBezTo>
                <a:cubicBezTo>
                  <a:pt x="85" y="175"/>
                  <a:pt x="85" y="175"/>
                  <a:pt x="85" y="175"/>
                </a:cubicBezTo>
                <a:cubicBezTo>
                  <a:pt x="85" y="174"/>
                  <a:pt x="85" y="174"/>
                  <a:pt x="85" y="174"/>
                </a:cubicBezTo>
                <a:cubicBezTo>
                  <a:pt x="86" y="175"/>
                  <a:pt x="87" y="176"/>
                  <a:pt x="88" y="176"/>
                </a:cubicBezTo>
                <a:cubicBezTo>
                  <a:pt x="89" y="176"/>
                  <a:pt x="90" y="175"/>
                  <a:pt x="91" y="174"/>
                </a:cubicBezTo>
                <a:cubicBezTo>
                  <a:pt x="91" y="175"/>
                  <a:pt x="91" y="175"/>
                  <a:pt x="91" y="175"/>
                </a:cubicBezTo>
                <a:cubicBezTo>
                  <a:pt x="175" y="55"/>
                  <a:pt x="175" y="55"/>
                  <a:pt x="175" y="55"/>
                </a:cubicBezTo>
                <a:cubicBezTo>
                  <a:pt x="175" y="54"/>
                  <a:pt x="175" y="54"/>
                  <a:pt x="175" y="54"/>
                </a:cubicBezTo>
                <a:cubicBezTo>
                  <a:pt x="176" y="54"/>
                  <a:pt x="176" y="53"/>
                  <a:pt x="176" y="52"/>
                </a:cubicBezTo>
                <a:moveTo>
                  <a:pt x="122" y="8"/>
                </a:moveTo>
                <a:cubicBezTo>
                  <a:pt x="162" y="48"/>
                  <a:pt x="162" y="48"/>
                  <a:pt x="162" y="48"/>
                </a:cubicBezTo>
                <a:cubicBezTo>
                  <a:pt x="126" y="48"/>
                  <a:pt x="126" y="48"/>
                  <a:pt x="126" y="48"/>
                </a:cubicBezTo>
                <a:cubicBezTo>
                  <a:pt x="106" y="8"/>
                  <a:pt x="106" y="8"/>
                  <a:pt x="106" y="8"/>
                </a:cubicBezTo>
                <a:lnTo>
                  <a:pt x="122" y="8"/>
                </a:lnTo>
                <a:close/>
                <a:moveTo>
                  <a:pt x="98" y="8"/>
                </a:moveTo>
                <a:cubicBezTo>
                  <a:pt x="118" y="48"/>
                  <a:pt x="118" y="48"/>
                  <a:pt x="118" y="48"/>
                </a:cubicBezTo>
                <a:cubicBezTo>
                  <a:pt x="58" y="48"/>
                  <a:pt x="58" y="48"/>
                  <a:pt x="58" y="48"/>
                </a:cubicBezTo>
                <a:cubicBezTo>
                  <a:pt x="78" y="8"/>
                  <a:pt x="78" y="8"/>
                  <a:pt x="78"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49"/>
                  <a:pt x="77" y="149"/>
                  <a:pt x="77" y="149"/>
                </a:cubicBezTo>
                <a:lnTo>
                  <a:pt x="12" y="56"/>
                </a:lnTo>
                <a:close/>
                <a:moveTo>
                  <a:pt x="88" y="158"/>
                </a:moveTo>
                <a:cubicBezTo>
                  <a:pt x="57" y="56"/>
                  <a:pt x="57" y="56"/>
                  <a:pt x="57" y="56"/>
                </a:cubicBezTo>
                <a:cubicBezTo>
                  <a:pt x="119" y="56"/>
                  <a:pt x="119" y="56"/>
                  <a:pt x="119" y="56"/>
                </a:cubicBezTo>
                <a:lnTo>
                  <a:pt x="88" y="158"/>
                </a:lnTo>
                <a:close/>
                <a:moveTo>
                  <a:pt x="99" y="149"/>
                </a:moveTo>
                <a:cubicBezTo>
                  <a:pt x="127" y="56"/>
                  <a:pt x="127" y="56"/>
                  <a:pt x="127" y="56"/>
                </a:cubicBezTo>
                <a:cubicBezTo>
                  <a:pt x="164" y="56"/>
                  <a:pt x="164" y="56"/>
                  <a:pt x="164" y="56"/>
                </a:cubicBezTo>
                <a:lnTo>
                  <a:pt x="99" y="149"/>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dirty="0"/>
          </a:p>
        </p:txBody>
      </p:sp>
      <p:sp>
        <p:nvSpPr>
          <p:cNvPr id="23" name="Freeform 43">
            <a:extLst>
              <a:ext uri="{FF2B5EF4-FFF2-40B4-BE49-F238E27FC236}">
                <a16:creationId xmlns:a16="http://schemas.microsoft.com/office/drawing/2014/main" xmlns="" id="{A45E59D3-DBFE-4104-B47E-10BBD680B900}"/>
              </a:ext>
            </a:extLst>
          </p:cNvPr>
          <p:cNvSpPr>
            <a:spLocks/>
          </p:cNvSpPr>
          <p:nvPr/>
        </p:nvSpPr>
        <p:spPr bwMode="auto">
          <a:xfrm>
            <a:off x="172659" y="3360257"/>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lumMod val="60000"/>
              <a:lumOff val="40000"/>
            </a:schemeClr>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24" name="Freeform 25">
            <a:extLst>
              <a:ext uri="{FF2B5EF4-FFF2-40B4-BE49-F238E27FC236}">
                <a16:creationId xmlns:a16="http://schemas.microsoft.com/office/drawing/2014/main" xmlns="" id="{B8F2CCB7-BEC4-47DE-82D2-1EC8FE5F926D}"/>
              </a:ext>
            </a:extLst>
          </p:cNvPr>
          <p:cNvSpPr>
            <a:spLocks noEditPoints="1"/>
          </p:cNvSpPr>
          <p:nvPr/>
        </p:nvSpPr>
        <p:spPr bwMode="auto">
          <a:xfrm>
            <a:off x="374516" y="3544340"/>
            <a:ext cx="357996" cy="29242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25" name="Freeform 43">
            <a:extLst>
              <a:ext uri="{FF2B5EF4-FFF2-40B4-BE49-F238E27FC236}">
                <a16:creationId xmlns:a16="http://schemas.microsoft.com/office/drawing/2014/main" xmlns="" id="{1B3BD6B4-C5C5-4499-BC61-08CC07257CB0}"/>
              </a:ext>
            </a:extLst>
          </p:cNvPr>
          <p:cNvSpPr>
            <a:spLocks/>
          </p:cNvSpPr>
          <p:nvPr/>
        </p:nvSpPr>
        <p:spPr bwMode="auto">
          <a:xfrm>
            <a:off x="132109" y="4246748"/>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26" name="Freeform 66">
            <a:extLst>
              <a:ext uri="{FF2B5EF4-FFF2-40B4-BE49-F238E27FC236}">
                <a16:creationId xmlns:a16="http://schemas.microsoft.com/office/drawing/2014/main" xmlns="" id="{76FE348E-4EE8-45EA-B38C-E8EF7FD4D53C}"/>
              </a:ext>
            </a:extLst>
          </p:cNvPr>
          <p:cNvSpPr>
            <a:spLocks noEditPoints="1"/>
          </p:cNvSpPr>
          <p:nvPr/>
        </p:nvSpPr>
        <p:spPr bwMode="auto">
          <a:xfrm>
            <a:off x="333966" y="4398045"/>
            <a:ext cx="357996" cy="357996"/>
          </a:xfrm>
          <a:custGeom>
            <a:avLst/>
            <a:gdLst>
              <a:gd name="T0" fmla="*/ 39 w 176"/>
              <a:gd name="T1" fmla="*/ 119 h 176"/>
              <a:gd name="T2" fmla="*/ 43 w 176"/>
              <a:gd name="T3" fmla="*/ 115 h 176"/>
              <a:gd name="T4" fmla="*/ 44 w 176"/>
              <a:gd name="T5" fmla="*/ 112 h 176"/>
              <a:gd name="T6" fmla="*/ 40 w 176"/>
              <a:gd name="T7" fmla="*/ 108 h 176"/>
              <a:gd name="T8" fmla="*/ 37 w 176"/>
              <a:gd name="T9" fmla="*/ 109 h 176"/>
              <a:gd name="T10" fmla="*/ 33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7 w 176"/>
              <a:gd name="T23" fmla="*/ 113 h 176"/>
              <a:gd name="T24" fmla="*/ 17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64 w 176"/>
              <a:gd name="T37" fmla="*/ 132 h 176"/>
              <a:gd name="T38" fmla="*/ 61 w 176"/>
              <a:gd name="T39" fmla="*/ 133 h 176"/>
              <a:gd name="T40" fmla="*/ 49 w 176"/>
              <a:gd name="T41" fmla="*/ 145 h 176"/>
              <a:gd name="T42" fmla="*/ 48 w 176"/>
              <a:gd name="T43" fmla="*/ 148 h 176"/>
              <a:gd name="T44" fmla="*/ 52 w 176"/>
              <a:gd name="T45" fmla="*/ 152 h 176"/>
              <a:gd name="T46" fmla="*/ 55 w 176"/>
              <a:gd name="T47" fmla="*/ 151 h 176"/>
              <a:gd name="T48" fmla="*/ 67 w 176"/>
              <a:gd name="T49" fmla="*/ 139 h 176"/>
              <a:gd name="T50" fmla="*/ 68 w 176"/>
              <a:gd name="T51" fmla="*/ 136 h 176"/>
              <a:gd name="T52" fmla="*/ 64 w 176"/>
              <a:gd name="T53" fmla="*/ 132 h 176"/>
              <a:gd name="T54" fmla="*/ 176 w 176"/>
              <a:gd name="T55" fmla="*/ 4 h 176"/>
              <a:gd name="T56" fmla="*/ 172 w 176"/>
              <a:gd name="T57" fmla="*/ 0 h 176"/>
              <a:gd name="T58" fmla="*/ 170 w 176"/>
              <a:gd name="T59" fmla="*/ 0 h 176"/>
              <a:gd name="T60" fmla="*/ 170 w 176"/>
              <a:gd name="T61" fmla="*/ 0 h 176"/>
              <a:gd name="T62" fmla="*/ 2 w 176"/>
              <a:gd name="T63" fmla="*/ 72 h 176"/>
              <a:gd name="T64" fmla="*/ 2 w 176"/>
              <a:gd name="T65" fmla="*/ 72 h 176"/>
              <a:gd name="T66" fmla="*/ 2 w 176"/>
              <a:gd name="T67" fmla="*/ 72 h 176"/>
              <a:gd name="T68" fmla="*/ 2 w 176"/>
              <a:gd name="T69" fmla="*/ 72 h 176"/>
              <a:gd name="T70" fmla="*/ 0 w 176"/>
              <a:gd name="T71" fmla="*/ 76 h 176"/>
              <a:gd name="T72" fmla="*/ 3 w 176"/>
              <a:gd name="T73" fmla="*/ 80 h 176"/>
              <a:gd name="T74" fmla="*/ 3 w 176"/>
              <a:gd name="T75" fmla="*/ 80 h 176"/>
              <a:gd name="T76" fmla="*/ 69 w 176"/>
              <a:gd name="T77" fmla="*/ 107 h 176"/>
              <a:gd name="T78" fmla="*/ 96 w 176"/>
              <a:gd name="T79" fmla="*/ 173 h 176"/>
              <a:gd name="T80" fmla="*/ 96 w 176"/>
              <a:gd name="T81" fmla="*/ 173 h 176"/>
              <a:gd name="T82" fmla="*/ 100 w 176"/>
              <a:gd name="T83" fmla="*/ 176 h 176"/>
              <a:gd name="T84" fmla="*/ 104 w 176"/>
              <a:gd name="T85" fmla="*/ 174 h 176"/>
              <a:gd name="T86" fmla="*/ 104 w 176"/>
              <a:gd name="T87" fmla="*/ 174 h 176"/>
              <a:gd name="T88" fmla="*/ 104 w 176"/>
              <a:gd name="T89" fmla="*/ 174 h 176"/>
              <a:gd name="T90" fmla="*/ 104 w 176"/>
              <a:gd name="T91" fmla="*/ 174 h 176"/>
              <a:gd name="T92" fmla="*/ 176 w 176"/>
              <a:gd name="T93" fmla="*/ 6 h 176"/>
              <a:gd name="T94" fmla="*/ 176 w 176"/>
              <a:gd name="T95" fmla="*/ 6 h 176"/>
              <a:gd name="T96" fmla="*/ 176 w 176"/>
              <a:gd name="T97" fmla="*/ 4 h 176"/>
              <a:gd name="T98" fmla="*/ 14 w 176"/>
              <a:gd name="T99" fmla="*/ 76 h 176"/>
              <a:gd name="T100" fmla="*/ 154 w 176"/>
              <a:gd name="T101" fmla="*/ 16 h 176"/>
              <a:gd name="T102" fmla="*/ 71 w 176"/>
              <a:gd name="T103" fmla="*/ 99 h 176"/>
              <a:gd name="T104" fmla="*/ 14 w 176"/>
              <a:gd name="T105" fmla="*/ 76 h 176"/>
              <a:gd name="T106" fmla="*/ 100 w 176"/>
              <a:gd name="T107" fmla="*/ 162 h 176"/>
              <a:gd name="T108" fmla="*/ 77 w 176"/>
              <a:gd name="T109" fmla="*/ 105 h 176"/>
              <a:gd name="T110" fmla="*/ 160 w 176"/>
              <a:gd name="T111" fmla="*/ 22 h 176"/>
              <a:gd name="T112" fmla="*/ 100 w 176"/>
              <a:gd name="T113"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27" name="TextBox 26">
            <a:extLst>
              <a:ext uri="{FF2B5EF4-FFF2-40B4-BE49-F238E27FC236}">
                <a16:creationId xmlns:a16="http://schemas.microsoft.com/office/drawing/2014/main" xmlns="" id="{EBA943E2-4D25-41C4-A664-2D4A845483FA}"/>
              </a:ext>
            </a:extLst>
          </p:cNvPr>
          <p:cNvSpPr txBox="1"/>
          <p:nvPr/>
        </p:nvSpPr>
        <p:spPr>
          <a:xfrm>
            <a:off x="893819" y="4467020"/>
            <a:ext cx="1005403" cy="300082"/>
          </a:xfrm>
          <a:prstGeom prst="rect">
            <a:avLst/>
          </a:prstGeom>
          <a:noFill/>
        </p:spPr>
        <p:txBody>
          <a:bodyPr wrap="none" rtlCol="0">
            <a:spAutoFit/>
          </a:bodyPr>
          <a:lstStyle/>
          <a:p>
            <a:r>
              <a:rPr lang="en-US" sz="1350" b="1" dirty="0">
                <a:latin typeface="+mj-lt"/>
              </a:rPr>
              <a:t>Operation</a:t>
            </a:r>
            <a:endParaRPr lang="id-ID" sz="1350" b="1" dirty="0">
              <a:latin typeface="+mj-lt"/>
            </a:endParaRPr>
          </a:p>
        </p:txBody>
      </p:sp>
      <p:sp>
        <p:nvSpPr>
          <p:cNvPr id="28" name="Freeform 43">
            <a:extLst>
              <a:ext uri="{FF2B5EF4-FFF2-40B4-BE49-F238E27FC236}">
                <a16:creationId xmlns:a16="http://schemas.microsoft.com/office/drawing/2014/main" xmlns="" id="{E56E2776-A69E-4E4D-9509-E58F4F11853F}"/>
              </a:ext>
            </a:extLst>
          </p:cNvPr>
          <p:cNvSpPr>
            <a:spLocks/>
          </p:cNvSpPr>
          <p:nvPr/>
        </p:nvSpPr>
        <p:spPr bwMode="auto">
          <a:xfrm>
            <a:off x="4396018" y="2536153"/>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w="38100">
            <a:noFill/>
          </a:ln>
        </p:spPr>
        <p:txBody>
          <a:bodyPr vert="horz" wrap="square" lIns="68580" tIns="34290" rIns="68580" bIns="34290" numCol="1" anchor="t" anchorCtr="0" compatLnSpc="1">
            <a:prstTxWarp prst="textNoShape">
              <a:avLst/>
            </a:prstTxWarp>
          </a:bodyPr>
          <a:lstStyle/>
          <a:p>
            <a:endParaRPr lang="en-US" sz="1350" dirty="0"/>
          </a:p>
        </p:txBody>
      </p:sp>
      <p:sp>
        <p:nvSpPr>
          <p:cNvPr id="31" name="TextBox 30">
            <a:extLst>
              <a:ext uri="{FF2B5EF4-FFF2-40B4-BE49-F238E27FC236}">
                <a16:creationId xmlns:a16="http://schemas.microsoft.com/office/drawing/2014/main" xmlns="" id="{3B71BCDD-EA87-4DAE-A2ED-052C91AA16A7}"/>
              </a:ext>
            </a:extLst>
          </p:cNvPr>
          <p:cNvSpPr txBox="1"/>
          <p:nvPr/>
        </p:nvSpPr>
        <p:spPr>
          <a:xfrm>
            <a:off x="5157728" y="2692543"/>
            <a:ext cx="1559851" cy="300082"/>
          </a:xfrm>
          <a:prstGeom prst="rect">
            <a:avLst/>
          </a:prstGeom>
          <a:noFill/>
        </p:spPr>
        <p:txBody>
          <a:bodyPr wrap="none" rtlCol="0">
            <a:spAutoFit/>
          </a:bodyPr>
          <a:lstStyle/>
          <a:p>
            <a:r>
              <a:rPr lang="en-US" sz="1350" b="1" dirty="0">
                <a:latin typeface="+mj-lt"/>
              </a:rPr>
              <a:t>Human Resource</a:t>
            </a:r>
            <a:endParaRPr lang="id-ID" sz="1350" b="1" dirty="0">
              <a:latin typeface="+mj-lt"/>
            </a:endParaRPr>
          </a:p>
        </p:txBody>
      </p:sp>
      <p:sp>
        <p:nvSpPr>
          <p:cNvPr id="32" name="TextBox 31">
            <a:extLst>
              <a:ext uri="{FF2B5EF4-FFF2-40B4-BE49-F238E27FC236}">
                <a16:creationId xmlns:a16="http://schemas.microsoft.com/office/drawing/2014/main" xmlns="" id="{DAB85476-3E08-4B9E-A1F8-1D0E8D3E378E}"/>
              </a:ext>
            </a:extLst>
          </p:cNvPr>
          <p:cNvSpPr txBox="1"/>
          <p:nvPr/>
        </p:nvSpPr>
        <p:spPr>
          <a:xfrm>
            <a:off x="5157728" y="3571730"/>
            <a:ext cx="2243884" cy="300082"/>
          </a:xfrm>
          <a:prstGeom prst="rect">
            <a:avLst/>
          </a:prstGeom>
          <a:noFill/>
        </p:spPr>
        <p:txBody>
          <a:bodyPr wrap="none" rtlCol="0">
            <a:spAutoFit/>
          </a:bodyPr>
          <a:lstStyle/>
          <a:p>
            <a:r>
              <a:rPr lang="en-US" sz="1350" b="1" dirty="0" err="1">
                <a:latin typeface="+mj-lt"/>
              </a:rPr>
              <a:t>Reseacrh</a:t>
            </a:r>
            <a:r>
              <a:rPr lang="en-US" sz="1350" b="1" dirty="0">
                <a:latin typeface="+mj-lt"/>
              </a:rPr>
              <a:t> &amp; Development</a:t>
            </a:r>
            <a:endParaRPr lang="id-ID" sz="1350" b="1" dirty="0">
              <a:latin typeface="+mj-lt"/>
            </a:endParaRPr>
          </a:p>
        </p:txBody>
      </p:sp>
      <p:sp>
        <p:nvSpPr>
          <p:cNvPr id="33" name="Freeform 112">
            <a:extLst>
              <a:ext uri="{FF2B5EF4-FFF2-40B4-BE49-F238E27FC236}">
                <a16:creationId xmlns:a16="http://schemas.microsoft.com/office/drawing/2014/main" xmlns="" id="{E5559EF5-A717-48A0-8A87-3192C6F1ACD8}"/>
              </a:ext>
            </a:extLst>
          </p:cNvPr>
          <p:cNvSpPr>
            <a:spLocks noEditPoints="1"/>
          </p:cNvSpPr>
          <p:nvPr/>
        </p:nvSpPr>
        <p:spPr bwMode="auto">
          <a:xfrm>
            <a:off x="4590620" y="2698347"/>
            <a:ext cx="357996" cy="356225"/>
          </a:xfrm>
          <a:custGeom>
            <a:avLst/>
            <a:gdLst>
              <a:gd name="T0" fmla="*/ 176 w 176"/>
              <a:gd name="T1" fmla="*/ 52 h 176"/>
              <a:gd name="T2" fmla="*/ 175 w 176"/>
              <a:gd name="T3" fmla="*/ 50 h 176"/>
              <a:gd name="T4" fmla="*/ 175 w 176"/>
              <a:gd name="T5" fmla="*/ 50 h 176"/>
              <a:gd name="T6" fmla="*/ 175 w 176"/>
              <a:gd name="T7" fmla="*/ 49 h 176"/>
              <a:gd name="T8" fmla="*/ 175 w 176"/>
              <a:gd name="T9" fmla="*/ 49 h 176"/>
              <a:gd name="T10" fmla="*/ 127 w 176"/>
              <a:gd name="T11" fmla="*/ 2 h 176"/>
              <a:gd name="T12" fmla="*/ 127 w 176"/>
              <a:gd name="T13" fmla="*/ 2 h 176"/>
              <a:gd name="T14" fmla="*/ 124 w 176"/>
              <a:gd name="T15" fmla="*/ 0 h 176"/>
              <a:gd name="T16" fmla="*/ 52 w 176"/>
              <a:gd name="T17" fmla="*/ 0 h 176"/>
              <a:gd name="T18" fmla="*/ 49 w 176"/>
              <a:gd name="T19" fmla="*/ 2 h 176"/>
              <a:gd name="T20" fmla="*/ 49 w 176"/>
              <a:gd name="T21" fmla="*/ 2 h 176"/>
              <a:gd name="T22" fmla="*/ 1 w 176"/>
              <a:gd name="T23" fmla="*/ 49 h 176"/>
              <a:gd name="T24" fmla="*/ 1 w 176"/>
              <a:gd name="T25" fmla="*/ 49 h 176"/>
              <a:gd name="T26" fmla="*/ 1 w 176"/>
              <a:gd name="T27" fmla="*/ 50 h 176"/>
              <a:gd name="T28" fmla="*/ 1 w 176"/>
              <a:gd name="T29" fmla="*/ 50 h 176"/>
              <a:gd name="T30" fmla="*/ 0 w 176"/>
              <a:gd name="T31" fmla="*/ 52 h 176"/>
              <a:gd name="T32" fmla="*/ 1 w 176"/>
              <a:gd name="T33" fmla="*/ 54 h 176"/>
              <a:gd name="T34" fmla="*/ 1 w 176"/>
              <a:gd name="T35" fmla="*/ 55 h 176"/>
              <a:gd name="T36" fmla="*/ 85 w 176"/>
              <a:gd name="T37" fmla="*/ 175 h 176"/>
              <a:gd name="T38" fmla="*/ 85 w 176"/>
              <a:gd name="T39" fmla="*/ 174 h 176"/>
              <a:gd name="T40" fmla="*/ 88 w 176"/>
              <a:gd name="T41" fmla="*/ 176 h 176"/>
              <a:gd name="T42" fmla="*/ 91 w 176"/>
              <a:gd name="T43" fmla="*/ 174 h 176"/>
              <a:gd name="T44" fmla="*/ 91 w 176"/>
              <a:gd name="T45" fmla="*/ 175 h 176"/>
              <a:gd name="T46" fmla="*/ 175 w 176"/>
              <a:gd name="T47" fmla="*/ 55 h 176"/>
              <a:gd name="T48" fmla="*/ 175 w 176"/>
              <a:gd name="T49" fmla="*/ 54 h 176"/>
              <a:gd name="T50" fmla="*/ 176 w 176"/>
              <a:gd name="T51" fmla="*/ 52 h 176"/>
              <a:gd name="T52" fmla="*/ 122 w 176"/>
              <a:gd name="T53" fmla="*/ 8 h 176"/>
              <a:gd name="T54" fmla="*/ 162 w 176"/>
              <a:gd name="T55" fmla="*/ 48 h 176"/>
              <a:gd name="T56" fmla="*/ 126 w 176"/>
              <a:gd name="T57" fmla="*/ 48 h 176"/>
              <a:gd name="T58" fmla="*/ 106 w 176"/>
              <a:gd name="T59" fmla="*/ 8 h 176"/>
              <a:gd name="T60" fmla="*/ 122 w 176"/>
              <a:gd name="T61" fmla="*/ 8 h 176"/>
              <a:gd name="T62" fmla="*/ 98 w 176"/>
              <a:gd name="T63" fmla="*/ 8 h 176"/>
              <a:gd name="T64" fmla="*/ 118 w 176"/>
              <a:gd name="T65" fmla="*/ 48 h 176"/>
              <a:gd name="T66" fmla="*/ 58 w 176"/>
              <a:gd name="T67" fmla="*/ 48 h 176"/>
              <a:gd name="T68" fmla="*/ 78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49 h 176"/>
              <a:gd name="T88" fmla="*/ 12 w 176"/>
              <a:gd name="T89" fmla="*/ 56 h 176"/>
              <a:gd name="T90" fmla="*/ 88 w 176"/>
              <a:gd name="T91" fmla="*/ 158 h 176"/>
              <a:gd name="T92" fmla="*/ 57 w 176"/>
              <a:gd name="T93" fmla="*/ 56 h 176"/>
              <a:gd name="T94" fmla="*/ 119 w 176"/>
              <a:gd name="T95" fmla="*/ 56 h 176"/>
              <a:gd name="T96" fmla="*/ 88 w 176"/>
              <a:gd name="T97" fmla="*/ 158 h 176"/>
              <a:gd name="T98" fmla="*/ 99 w 176"/>
              <a:gd name="T99" fmla="*/ 149 h 176"/>
              <a:gd name="T100" fmla="*/ 127 w 176"/>
              <a:gd name="T101" fmla="*/ 56 h 176"/>
              <a:gd name="T102" fmla="*/ 164 w 176"/>
              <a:gd name="T103" fmla="*/ 56 h 176"/>
              <a:gd name="T104" fmla="*/ 99 w 176"/>
              <a:gd name="T105"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0"/>
                  <a:pt x="175" y="50"/>
                </a:cubicBezTo>
                <a:cubicBezTo>
                  <a:pt x="175" y="50"/>
                  <a:pt x="175" y="50"/>
                  <a:pt x="175" y="50"/>
                </a:cubicBezTo>
                <a:cubicBezTo>
                  <a:pt x="175" y="49"/>
                  <a:pt x="175" y="49"/>
                  <a:pt x="175" y="49"/>
                </a:cubicBezTo>
                <a:cubicBezTo>
                  <a:pt x="175" y="49"/>
                  <a:pt x="175" y="49"/>
                  <a:pt x="175" y="49"/>
                </a:cubicBezTo>
                <a:cubicBezTo>
                  <a:pt x="127" y="2"/>
                  <a:pt x="127" y="2"/>
                  <a:pt x="127" y="2"/>
                </a:cubicBezTo>
                <a:cubicBezTo>
                  <a:pt x="127" y="2"/>
                  <a:pt x="127" y="2"/>
                  <a:pt x="127" y="2"/>
                </a:cubicBezTo>
                <a:cubicBezTo>
                  <a:pt x="126" y="1"/>
                  <a:pt x="125" y="0"/>
                  <a:pt x="124" y="0"/>
                </a:cubicBezTo>
                <a:cubicBezTo>
                  <a:pt x="52" y="0"/>
                  <a:pt x="52" y="0"/>
                  <a:pt x="52" y="0"/>
                </a:cubicBezTo>
                <a:cubicBezTo>
                  <a:pt x="51" y="0"/>
                  <a:pt x="50" y="1"/>
                  <a:pt x="49" y="2"/>
                </a:cubicBezTo>
                <a:cubicBezTo>
                  <a:pt x="49" y="2"/>
                  <a:pt x="49" y="2"/>
                  <a:pt x="49" y="2"/>
                </a:cubicBezTo>
                <a:cubicBezTo>
                  <a:pt x="1" y="49"/>
                  <a:pt x="1" y="49"/>
                  <a:pt x="1" y="49"/>
                </a:cubicBezTo>
                <a:cubicBezTo>
                  <a:pt x="1" y="49"/>
                  <a:pt x="1" y="49"/>
                  <a:pt x="1" y="49"/>
                </a:cubicBezTo>
                <a:cubicBezTo>
                  <a:pt x="1" y="50"/>
                  <a:pt x="1" y="50"/>
                  <a:pt x="1" y="50"/>
                </a:cubicBezTo>
                <a:cubicBezTo>
                  <a:pt x="1" y="50"/>
                  <a:pt x="1" y="50"/>
                  <a:pt x="1" y="50"/>
                </a:cubicBezTo>
                <a:cubicBezTo>
                  <a:pt x="0" y="50"/>
                  <a:pt x="0" y="51"/>
                  <a:pt x="0" y="52"/>
                </a:cubicBezTo>
                <a:cubicBezTo>
                  <a:pt x="0" y="53"/>
                  <a:pt x="0" y="54"/>
                  <a:pt x="1" y="54"/>
                </a:cubicBezTo>
                <a:cubicBezTo>
                  <a:pt x="1" y="55"/>
                  <a:pt x="1" y="55"/>
                  <a:pt x="1" y="55"/>
                </a:cubicBezTo>
                <a:cubicBezTo>
                  <a:pt x="85" y="175"/>
                  <a:pt x="85" y="175"/>
                  <a:pt x="85" y="175"/>
                </a:cubicBezTo>
                <a:cubicBezTo>
                  <a:pt x="85" y="174"/>
                  <a:pt x="85" y="174"/>
                  <a:pt x="85" y="174"/>
                </a:cubicBezTo>
                <a:cubicBezTo>
                  <a:pt x="86" y="175"/>
                  <a:pt x="87" y="176"/>
                  <a:pt x="88" y="176"/>
                </a:cubicBezTo>
                <a:cubicBezTo>
                  <a:pt x="89" y="176"/>
                  <a:pt x="90" y="175"/>
                  <a:pt x="91" y="174"/>
                </a:cubicBezTo>
                <a:cubicBezTo>
                  <a:pt x="91" y="175"/>
                  <a:pt x="91" y="175"/>
                  <a:pt x="91" y="175"/>
                </a:cubicBezTo>
                <a:cubicBezTo>
                  <a:pt x="175" y="55"/>
                  <a:pt x="175" y="55"/>
                  <a:pt x="175" y="55"/>
                </a:cubicBezTo>
                <a:cubicBezTo>
                  <a:pt x="175" y="54"/>
                  <a:pt x="175" y="54"/>
                  <a:pt x="175" y="54"/>
                </a:cubicBezTo>
                <a:cubicBezTo>
                  <a:pt x="176" y="54"/>
                  <a:pt x="176" y="53"/>
                  <a:pt x="176" y="52"/>
                </a:cubicBezTo>
                <a:moveTo>
                  <a:pt x="122" y="8"/>
                </a:moveTo>
                <a:cubicBezTo>
                  <a:pt x="162" y="48"/>
                  <a:pt x="162" y="48"/>
                  <a:pt x="162" y="48"/>
                </a:cubicBezTo>
                <a:cubicBezTo>
                  <a:pt x="126" y="48"/>
                  <a:pt x="126" y="48"/>
                  <a:pt x="126" y="48"/>
                </a:cubicBezTo>
                <a:cubicBezTo>
                  <a:pt x="106" y="8"/>
                  <a:pt x="106" y="8"/>
                  <a:pt x="106" y="8"/>
                </a:cubicBezTo>
                <a:lnTo>
                  <a:pt x="122" y="8"/>
                </a:lnTo>
                <a:close/>
                <a:moveTo>
                  <a:pt x="98" y="8"/>
                </a:moveTo>
                <a:cubicBezTo>
                  <a:pt x="118" y="48"/>
                  <a:pt x="118" y="48"/>
                  <a:pt x="118" y="48"/>
                </a:cubicBezTo>
                <a:cubicBezTo>
                  <a:pt x="58" y="48"/>
                  <a:pt x="58" y="48"/>
                  <a:pt x="58" y="48"/>
                </a:cubicBezTo>
                <a:cubicBezTo>
                  <a:pt x="78" y="8"/>
                  <a:pt x="78" y="8"/>
                  <a:pt x="78"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49"/>
                  <a:pt x="77" y="149"/>
                  <a:pt x="77" y="149"/>
                </a:cubicBezTo>
                <a:lnTo>
                  <a:pt x="12" y="56"/>
                </a:lnTo>
                <a:close/>
                <a:moveTo>
                  <a:pt x="88" y="158"/>
                </a:moveTo>
                <a:cubicBezTo>
                  <a:pt x="57" y="56"/>
                  <a:pt x="57" y="56"/>
                  <a:pt x="57" y="56"/>
                </a:cubicBezTo>
                <a:cubicBezTo>
                  <a:pt x="119" y="56"/>
                  <a:pt x="119" y="56"/>
                  <a:pt x="119" y="56"/>
                </a:cubicBezTo>
                <a:lnTo>
                  <a:pt x="88" y="158"/>
                </a:lnTo>
                <a:close/>
                <a:moveTo>
                  <a:pt x="99" y="149"/>
                </a:moveTo>
                <a:cubicBezTo>
                  <a:pt x="127" y="56"/>
                  <a:pt x="127" y="56"/>
                  <a:pt x="127" y="56"/>
                </a:cubicBezTo>
                <a:cubicBezTo>
                  <a:pt x="164" y="56"/>
                  <a:pt x="164" y="56"/>
                  <a:pt x="164" y="56"/>
                </a:cubicBezTo>
                <a:lnTo>
                  <a:pt x="99" y="149"/>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dirty="0"/>
          </a:p>
        </p:txBody>
      </p:sp>
      <p:sp>
        <p:nvSpPr>
          <p:cNvPr id="40" name="Freeform 43">
            <a:extLst>
              <a:ext uri="{FF2B5EF4-FFF2-40B4-BE49-F238E27FC236}">
                <a16:creationId xmlns:a16="http://schemas.microsoft.com/office/drawing/2014/main" xmlns="" id="{32423869-4F7B-4259-A6DC-91E381EB9CDA}"/>
              </a:ext>
            </a:extLst>
          </p:cNvPr>
          <p:cNvSpPr>
            <a:spLocks/>
          </p:cNvSpPr>
          <p:nvPr/>
        </p:nvSpPr>
        <p:spPr bwMode="auto">
          <a:xfrm>
            <a:off x="4396018" y="3384897"/>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lumMod val="60000"/>
              <a:lumOff val="40000"/>
            </a:schemeClr>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25">
            <a:extLst>
              <a:ext uri="{FF2B5EF4-FFF2-40B4-BE49-F238E27FC236}">
                <a16:creationId xmlns:a16="http://schemas.microsoft.com/office/drawing/2014/main" xmlns="" id="{96678DFD-A263-4AD3-A953-84ADD4947317}"/>
              </a:ext>
            </a:extLst>
          </p:cNvPr>
          <p:cNvSpPr>
            <a:spLocks noEditPoints="1"/>
          </p:cNvSpPr>
          <p:nvPr/>
        </p:nvSpPr>
        <p:spPr bwMode="auto">
          <a:xfrm>
            <a:off x="4597875" y="3568980"/>
            <a:ext cx="357996" cy="29242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51" name="Freeform 43">
            <a:extLst>
              <a:ext uri="{FF2B5EF4-FFF2-40B4-BE49-F238E27FC236}">
                <a16:creationId xmlns:a16="http://schemas.microsoft.com/office/drawing/2014/main" xmlns="" id="{C70A8CBD-D81D-4832-B8AD-AC377AC68B64}"/>
              </a:ext>
            </a:extLst>
          </p:cNvPr>
          <p:cNvSpPr>
            <a:spLocks/>
          </p:cNvSpPr>
          <p:nvPr/>
        </p:nvSpPr>
        <p:spPr bwMode="auto">
          <a:xfrm>
            <a:off x="4355468" y="4271388"/>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52" name="Freeform 66">
            <a:extLst>
              <a:ext uri="{FF2B5EF4-FFF2-40B4-BE49-F238E27FC236}">
                <a16:creationId xmlns:a16="http://schemas.microsoft.com/office/drawing/2014/main" xmlns="" id="{AE7DC0C1-AEB0-4206-B42C-C2999A4FDCBF}"/>
              </a:ext>
            </a:extLst>
          </p:cNvPr>
          <p:cNvSpPr>
            <a:spLocks noEditPoints="1"/>
          </p:cNvSpPr>
          <p:nvPr/>
        </p:nvSpPr>
        <p:spPr bwMode="auto">
          <a:xfrm>
            <a:off x="4557325" y="4422685"/>
            <a:ext cx="357996" cy="357996"/>
          </a:xfrm>
          <a:custGeom>
            <a:avLst/>
            <a:gdLst>
              <a:gd name="T0" fmla="*/ 39 w 176"/>
              <a:gd name="T1" fmla="*/ 119 h 176"/>
              <a:gd name="T2" fmla="*/ 43 w 176"/>
              <a:gd name="T3" fmla="*/ 115 h 176"/>
              <a:gd name="T4" fmla="*/ 44 w 176"/>
              <a:gd name="T5" fmla="*/ 112 h 176"/>
              <a:gd name="T6" fmla="*/ 40 w 176"/>
              <a:gd name="T7" fmla="*/ 108 h 176"/>
              <a:gd name="T8" fmla="*/ 37 w 176"/>
              <a:gd name="T9" fmla="*/ 109 h 176"/>
              <a:gd name="T10" fmla="*/ 33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7 w 176"/>
              <a:gd name="T23" fmla="*/ 113 h 176"/>
              <a:gd name="T24" fmla="*/ 17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64 w 176"/>
              <a:gd name="T37" fmla="*/ 132 h 176"/>
              <a:gd name="T38" fmla="*/ 61 w 176"/>
              <a:gd name="T39" fmla="*/ 133 h 176"/>
              <a:gd name="T40" fmla="*/ 49 w 176"/>
              <a:gd name="T41" fmla="*/ 145 h 176"/>
              <a:gd name="T42" fmla="*/ 48 w 176"/>
              <a:gd name="T43" fmla="*/ 148 h 176"/>
              <a:gd name="T44" fmla="*/ 52 w 176"/>
              <a:gd name="T45" fmla="*/ 152 h 176"/>
              <a:gd name="T46" fmla="*/ 55 w 176"/>
              <a:gd name="T47" fmla="*/ 151 h 176"/>
              <a:gd name="T48" fmla="*/ 67 w 176"/>
              <a:gd name="T49" fmla="*/ 139 h 176"/>
              <a:gd name="T50" fmla="*/ 68 w 176"/>
              <a:gd name="T51" fmla="*/ 136 h 176"/>
              <a:gd name="T52" fmla="*/ 64 w 176"/>
              <a:gd name="T53" fmla="*/ 132 h 176"/>
              <a:gd name="T54" fmla="*/ 176 w 176"/>
              <a:gd name="T55" fmla="*/ 4 h 176"/>
              <a:gd name="T56" fmla="*/ 172 w 176"/>
              <a:gd name="T57" fmla="*/ 0 h 176"/>
              <a:gd name="T58" fmla="*/ 170 w 176"/>
              <a:gd name="T59" fmla="*/ 0 h 176"/>
              <a:gd name="T60" fmla="*/ 170 w 176"/>
              <a:gd name="T61" fmla="*/ 0 h 176"/>
              <a:gd name="T62" fmla="*/ 2 w 176"/>
              <a:gd name="T63" fmla="*/ 72 h 176"/>
              <a:gd name="T64" fmla="*/ 2 w 176"/>
              <a:gd name="T65" fmla="*/ 72 h 176"/>
              <a:gd name="T66" fmla="*/ 2 w 176"/>
              <a:gd name="T67" fmla="*/ 72 h 176"/>
              <a:gd name="T68" fmla="*/ 2 w 176"/>
              <a:gd name="T69" fmla="*/ 72 h 176"/>
              <a:gd name="T70" fmla="*/ 0 w 176"/>
              <a:gd name="T71" fmla="*/ 76 h 176"/>
              <a:gd name="T72" fmla="*/ 3 w 176"/>
              <a:gd name="T73" fmla="*/ 80 h 176"/>
              <a:gd name="T74" fmla="*/ 3 w 176"/>
              <a:gd name="T75" fmla="*/ 80 h 176"/>
              <a:gd name="T76" fmla="*/ 69 w 176"/>
              <a:gd name="T77" fmla="*/ 107 h 176"/>
              <a:gd name="T78" fmla="*/ 96 w 176"/>
              <a:gd name="T79" fmla="*/ 173 h 176"/>
              <a:gd name="T80" fmla="*/ 96 w 176"/>
              <a:gd name="T81" fmla="*/ 173 h 176"/>
              <a:gd name="T82" fmla="*/ 100 w 176"/>
              <a:gd name="T83" fmla="*/ 176 h 176"/>
              <a:gd name="T84" fmla="*/ 104 w 176"/>
              <a:gd name="T85" fmla="*/ 174 h 176"/>
              <a:gd name="T86" fmla="*/ 104 w 176"/>
              <a:gd name="T87" fmla="*/ 174 h 176"/>
              <a:gd name="T88" fmla="*/ 104 w 176"/>
              <a:gd name="T89" fmla="*/ 174 h 176"/>
              <a:gd name="T90" fmla="*/ 104 w 176"/>
              <a:gd name="T91" fmla="*/ 174 h 176"/>
              <a:gd name="T92" fmla="*/ 176 w 176"/>
              <a:gd name="T93" fmla="*/ 6 h 176"/>
              <a:gd name="T94" fmla="*/ 176 w 176"/>
              <a:gd name="T95" fmla="*/ 6 h 176"/>
              <a:gd name="T96" fmla="*/ 176 w 176"/>
              <a:gd name="T97" fmla="*/ 4 h 176"/>
              <a:gd name="T98" fmla="*/ 14 w 176"/>
              <a:gd name="T99" fmla="*/ 76 h 176"/>
              <a:gd name="T100" fmla="*/ 154 w 176"/>
              <a:gd name="T101" fmla="*/ 16 h 176"/>
              <a:gd name="T102" fmla="*/ 71 w 176"/>
              <a:gd name="T103" fmla="*/ 99 h 176"/>
              <a:gd name="T104" fmla="*/ 14 w 176"/>
              <a:gd name="T105" fmla="*/ 76 h 176"/>
              <a:gd name="T106" fmla="*/ 100 w 176"/>
              <a:gd name="T107" fmla="*/ 162 h 176"/>
              <a:gd name="T108" fmla="*/ 77 w 176"/>
              <a:gd name="T109" fmla="*/ 105 h 176"/>
              <a:gd name="T110" fmla="*/ 160 w 176"/>
              <a:gd name="T111" fmla="*/ 22 h 176"/>
              <a:gd name="T112" fmla="*/ 100 w 176"/>
              <a:gd name="T113"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53" name="TextBox 52">
            <a:extLst>
              <a:ext uri="{FF2B5EF4-FFF2-40B4-BE49-F238E27FC236}">
                <a16:creationId xmlns:a16="http://schemas.microsoft.com/office/drawing/2014/main" xmlns="" id="{7E764A53-7873-47CE-8746-55C6EEB266BA}"/>
              </a:ext>
            </a:extLst>
          </p:cNvPr>
          <p:cNvSpPr txBox="1"/>
          <p:nvPr/>
        </p:nvSpPr>
        <p:spPr>
          <a:xfrm>
            <a:off x="5117178" y="4491660"/>
            <a:ext cx="772969" cy="300082"/>
          </a:xfrm>
          <a:prstGeom prst="rect">
            <a:avLst/>
          </a:prstGeom>
          <a:noFill/>
        </p:spPr>
        <p:txBody>
          <a:bodyPr wrap="none" rtlCol="0">
            <a:spAutoFit/>
          </a:bodyPr>
          <a:lstStyle/>
          <a:p>
            <a:r>
              <a:rPr lang="en-US" sz="1350" b="1" dirty="0">
                <a:latin typeface="+mj-lt"/>
              </a:rPr>
              <a:t>Quality</a:t>
            </a:r>
            <a:endParaRPr lang="id-ID" sz="1350" b="1" dirty="0">
              <a:latin typeface="+mj-lt"/>
            </a:endParaRPr>
          </a:p>
        </p:txBody>
      </p:sp>
      <p:sp>
        <p:nvSpPr>
          <p:cNvPr id="2" name="Rectangle 1">
            <a:extLst>
              <a:ext uri="{FF2B5EF4-FFF2-40B4-BE49-F238E27FC236}">
                <a16:creationId xmlns:a16="http://schemas.microsoft.com/office/drawing/2014/main" xmlns="" id="{F03FF7E8-BD04-457D-A1C0-83A2276BA8D1}"/>
              </a:ext>
            </a:extLst>
          </p:cNvPr>
          <p:cNvSpPr/>
          <p:nvPr/>
        </p:nvSpPr>
        <p:spPr>
          <a:xfrm>
            <a:off x="1122689" y="5265149"/>
            <a:ext cx="5685211" cy="923330"/>
          </a:xfrm>
          <a:prstGeom prst="rect">
            <a:avLst/>
          </a:prstGeom>
          <a:noFill/>
        </p:spPr>
        <p:txBody>
          <a:bodyPr wrap="none" lIns="91440" tIns="45720" rIns="91440" bIns="45720">
            <a:spAutoFit/>
          </a:bodyPr>
          <a:lstStyle/>
          <a:p>
            <a:pPr algn="ct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hlinkClick r:id="rId3" action="ppaction://hlinksldjump"/>
              </a:rPr>
              <a:t>Struktur</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hlinkClick r:id="rId3" action="ppaction://hlinksldjump"/>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hlinkClick r:id="rId3" action="ppaction://hlinksldjump"/>
              </a:rPr>
              <a:t>Organisasi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10688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par>
                          <p:cTn id="69" fill="hold">
                            <p:stCondLst>
                              <p:cond delay="3000"/>
                            </p:stCondLst>
                            <p:childTnLst>
                              <p:par>
                                <p:cTn id="70" presetID="53" presetClass="entr" presetSubtype="16"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39" grpId="0" animBg="1"/>
      <p:bldP spid="49" grpId="0"/>
      <p:bldP spid="21" grpId="0"/>
      <p:bldP spid="22" grpId="0" animBg="1"/>
      <p:bldP spid="23" grpId="0" animBg="1"/>
      <p:bldP spid="24" grpId="0" animBg="1"/>
      <p:bldP spid="25" grpId="0" animBg="1"/>
      <p:bldP spid="26" grpId="0" animBg="1"/>
      <p:bldP spid="27" grpId="0"/>
      <p:bldP spid="28" grpId="0" animBg="1"/>
      <p:bldP spid="31" grpId="0"/>
      <p:bldP spid="32" grpId="0"/>
      <p:bldP spid="33" grpId="0" animBg="1"/>
      <p:bldP spid="40" grpId="0" animBg="1"/>
      <p:bldP spid="41" grpId="0" animBg="1"/>
      <p:bldP spid="51" grpId="0" animBg="1"/>
      <p:bldP spid="52"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
            <a:ext cx="9144000" cy="6858000"/>
          </a:xfrm>
        </p:spPr>
      </p:sp>
      <p:sp>
        <p:nvSpPr>
          <p:cNvPr id="7" name="Rectangle 6"/>
          <p:cNvSpPr/>
          <p:nvPr/>
        </p:nvSpPr>
        <p:spPr>
          <a:xfrm>
            <a:off x="0" y="1"/>
            <a:ext cx="9144000" cy="6857999"/>
          </a:xfrm>
          <a:prstGeom prst="rect">
            <a:avLst/>
          </a:prstGeom>
          <a:gradFill flip="none" rotWithShape="1">
            <a:gsLst>
              <a:gs pos="0">
                <a:schemeClr val="accent1">
                  <a:alpha val="0"/>
                </a:schemeClr>
              </a:gs>
              <a:gs pos="79000">
                <a:schemeClr val="accent1"/>
              </a:gs>
              <a:gs pos="44000">
                <a:schemeClr val="accent2">
                  <a:alpha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0047" y="-214057"/>
            <a:ext cx="8233325" cy="6757732"/>
          </a:xfrm>
          <a:prstGeom prst="rect">
            <a:avLst/>
          </a:prstGeom>
        </p:spPr>
      </p:pic>
      <p:pic>
        <p:nvPicPr>
          <p:cNvPr id="8" name="Picture 7" descr="http://2.bp.blogspot.com/-IPbpRSamwtY/UyqWlxogafI/AAAAAAAAAFA/0sztUule0Rg/s1600/preview_html_m6ef200c3.jpg">
            <a:hlinkClick r:id="rId3"/>
            <a:extLst>
              <a:ext uri="{FF2B5EF4-FFF2-40B4-BE49-F238E27FC236}">
                <a16:creationId xmlns:a16="http://schemas.microsoft.com/office/drawing/2014/main" xmlns="" id="{629CD30F-C603-478F-BCF2-0B4D4A6C64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4355" y="342315"/>
            <a:ext cx="4475289" cy="61733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019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590" y="184758"/>
            <a:ext cx="4736306" cy="914400"/>
          </a:xfrm>
        </p:spPr>
        <p:txBody>
          <a:bodyPr>
            <a:normAutofit/>
          </a:bodyPr>
          <a:lstStyle/>
          <a:p>
            <a:r>
              <a:rPr lang="en-US" sz="2000" b="1" dirty="0"/>
              <a:t>MATRIKS IFAS  PT INDOCEMENT TUNGGAL  PRAKARSA</a:t>
            </a:r>
            <a:br>
              <a:rPr lang="en-US" sz="2000" b="1" dirty="0"/>
            </a:br>
            <a:r>
              <a:rPr lang="en-US" sz="2000" b="1" i="1" dirty="0"/>
              <a:t>(Internal Factor Analysis Strategy)</a:t>
            </a:r>
            <a:endParaRPr lang="en-US" sz="2000" dirty="0"/>
          </a:p>
        </p:txBody>
      </p:sp>
      <p:sp>
        <p:nvSpPr>
          <p:cNvPr id="6" name="Text Placeholder 5"/>
          <p:cNvSpPr>
            <a:spLocks noGrp="1"/>
          </p:cNvSpPr>
          <p:nvPr>
            <p:ph type="body" sz="quarter" idx="13"/>
          </p:nvPr>
        </p:nvSpPr>
        <p:spPr>
          <a:xfrm>
            <a:off x="384788" y="1816494"/>
            <a:ext cx="3771900" cy="714375"/>
          </a:xfrm>
        </p:spPr>
        <p:txBody>
          <a:bodyPr>
            <a:normAutofit/>
          </a:bodyPr>
          <a:lstStyle/>
          <a:p>
            <a:pPr>
              <a:lnSpc>
                <a:spcPct val="150000"/>
              </a:lnSpc>
            </a:pPr>
            <a:r>
              <a:rPr lang="en-US" dirty="0"/>
              <a:t>“YOU THINK BIG AND YOU GET BIG”</a:t>
            </a:r>
            <a:endParaRPr lang="id-ID" dirty="0"/>
          </a:p>
        </p:txBody>
      </p:sp>
      <p:sp>
        <p:nvSpPr>
          <p:cNvPr id="74" name="Freeform 43"/>
          <p:cNvSpPr>
            <a:spLocks/>
          </p:cNvSpPr>
          <p:nvPr/>
        </p:nvSpPr>
        <p:spPr bwMode="auto">
          <a:xfrm>
            <a:off x="8262186" y="6006547"/>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5" name="Freeform 43"/>
          <p:cNvSpPr>
            <a:spLocks/>
          </p:cNvSpPr>
          <p:nvPr/>
        </p:nvSpPr>
        <p:spPr bwMode="auto">
          <a:xfrm>
            <a:off x="7527471" y="6027433"/>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6" name="Freeform 43"/>
          <p:cNvSpPr>
            <a:spLocks/>
          </p:cNvSpPr>
          <p:nvPr/>
        </p:nvSpPr>
        <p:spPr bwMode="auto">
          <a:xfrm>
            <a:off x="6792756" y="6044138"/>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6" name="Freeform 77"/>
          <p:cNvSpPr>
            <a:spLocks noEditPoints="1"/>
          </p:cNvSpPr>
          <p:nvPr/>
        </p:nvSpPr>
        <p:spPr bwMode="auto">
          <a:xfrm>
            <a:off x="8422049" y="6153151"/>
            <a:ext cx="315943" cy="258073"/>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7" name="Freeform 103"/>
          <p:cNvSpPr>
            <a:spLocks noEditPoints="1"/>
          </p:cNvSpPr>
          <p:nvPr/>
        </p:nvSpPr>
        <p:spPr bwMode="auto">
          <a:xfrm>
            <a:off x="6952619" y="6161807"/>
            <a:ext cx="315943" cy="315943"/>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8 w 176"/>
              <a:gd name="T19" fmla="*/ 147 h 176"/>
              <a:gd name="T20" fmla="*/ 0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6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8" name="Freeform 107"/>
          <p:cNvSpPr>
            <a:spLocks noEditPoints="1"/>
          </p:cNvSpPr>
          <p:nvPr/>
        </p:nvSpPr>
        <p:spPr bwMode="auto">
          <a:xfrm>
            <a:off x="7687334" y="6145884"/>
            <a:ext cx="315943" cy="314379"/>
          </a:xfrm>
          <a:custGeom>
            <a:avLst/>
            <a:gdLst>
              <a:gd name="T0" fmla="*/ 176 w 176"/>
              <a:gd name="T1" fmla="*/ 140 h 176"/>
              <a:gd name="T2" fmla="*/ 170 w 176"/>
              <a:gd name="T3" fmla="*/ 130 h 176"/>
              <a:gd name="T4" fmla="*/ 128 w 176"/>
              <a:gd name="T5" fmla="*/ 100 h 176"/>
              <a:gd name="T6" fmla="*/ 111 w 176"/>
              <a:gd name="T7" fmla="*/ 112 h 176"/>
              <a:gd name="T8" fmla="*/ 105 w 176"/>
              <a:gd name="T9" fmla="*/ 115 h 176"/>
              <a:gd name="T10" fmla="*/ 99 w 176"/>
              <a:gd name="T11" fmla="*/ 111 h 176"/>
              <a:gd name="T12" fmla="*/ 65 w 176"/>
              <a:gd name="T13" fmla="*/ 77 h 176"/>
              <a:gd name="T14" fmla="*/ 64 w 176"/>
              <a:gd name="T15" fmla="*/ 65 h 176"/>
              <a:gd name="T16" fmla="*/ 73 w 176"/>
              <a:gd name="T17" fmla="*/ 55 h 176"/>
              <a:gd name="T18" fmla="*/ 72 w 176"/>
              <a:gd name="T19" fmla="*/ 40 h 176"/>
              <a:gd name="T20" fmla="*/ 44 w 176"/>
              <a:gd name="T21" fmla="*/ 4 h 176"/>
              <a:gd name="T22" fmla="*/ 0 w 176"/>
              <a:gd name="T23" fmla="*/ 42 h 176"/>
              <a:gd name="T24" fmla="*/ 4 w 176"/>
              <a:gd name="T25" fmla="*/ 60 h 176"/>
              <a:gd name="T26" fmla="*/ 116 w 176"/>
              <a:gd name="T27" fmla="*/ 172 h 176"/>
              <a:gd name="T28" fmla="*/ 176 w 176"/>
              <a:gd name="T29" fmla="*/ 140 h 176"/>
              <a:gd name="T30" fmla="*/ 134 w 176"/>
              <a:gd name="T31" fmla="*/ 168 h 176"/>
              <a:gd name="T32" fmla="*/ 118 w 176"/>
              <a:gd name="T33" fmla="*/ 164 h 176"/>
              <a:gd name="T34" fmla="*/ 11 w 176"/>
              <a:gd name="T35" fmla="*/ 57 h 176"/>
              <a:gd name="T36" fmla="*/ 36 w 176"/>
              <a:gd name="T37" fmla="*/ 8 h 176"/>
              <a:gd name="T38" fmla="*/ 39 w 176"/>
              <a:gd name="T39" fmla="*/ 10 h 176"/>
              <a:gd name="T40" fmla="*/ 66 w 176"/>
              <a:gd name="T41" fmla="*/ 44 h 176"/>
              <a:gd name="T42" fmla="*/ 68 w 176"/>
              <a:gd name="T43" fmla="*/ 48 h 176"/>
              <a:gd name="T44" fmla="*/ 58 w 176"/>
              <a:gd name="T45" fmla="*/ 59 h 176"/>
              <a:gd name="T46" fmla="*/ 53 w 176"/>
              <a:gd name="T47" fmla="*/ 71 h 176"/>
              <a:gd name="T48" fmla="*/ 58 w 176"/>
              <a:gd name="T49" fmla="*/ 82 h 176"/>
              <a:gd name="T50" fmla="*/ 94 w 176"/>
              <a:gd name="T51" fmla="*/ 118 h 176"/>
              <a:gd name="T52" fmla="*/ 116 w 176"/>
              <a:gd name="T53" fmla="*/ 118 h 176"/>
              <a:gd name="T54" fmla="*/ 126 w 176"/>
              <a:gd name="T55" fmla="*/ 109 h 176"/>
              <a:gd name="T56" fmla="*/ 131 w 176"/>
              <a:gd name="T57" fmla="*/ 109 h 176"/>
              <a:gd name="T58" fmla="*/ 165 w 176"/>
              <a:gd name="T59" fmla="*/ 136 h 176"/>
              <a:gd name="T60" fmla="*/ 167 w 176"/>
              <a:gd name="T61" fmla="*/ 137 h 176"/>
              <a:gd name="T62" fmla="*/ 168 w 176"/>
              <a:gd name="T63"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40"/>
                </a:moveTo>
                <a:cubicBezTo>
                  <a:pt x="176" y="140"/>
                  <a:pt x="176" y="140"/>
                  <a:pt x="176" y="140"/>
                </a:cubicBez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graphicFrame>
        <p:nvGraphicFramePr>
          <p:cNvPr id="2" name="Table 1">
            <a:extLst>
              <a:ext uri="{FF2B5EF4-FFF2-40B4-BE49-F238E27FC236}">
                <a16:creationId xmlns:a16="http://schemas.microsoft.com/office/drawing/2014/main" xmlns="" id="{C7581342-DC5F-4419-A14A-2D10E2263DE7}"/>
              </a:ext>
            </a:extLst>
          </p:cNvPr>
          <p:cNvGraphicFramePr>
            <a:graphicFrameLocks noGrp="1"/>
          </p:cNvGraphicFramePr>
          <p:nvPr>
            <p:extLst>
              <p:ext uri="{D42A27DB-BD31-4B8C-83A1-F6EECF244321}">
                <p14:modId xmlns:p14="http://schemas.microsoft.com/office/powerpoint/2010/main" val="3010751390"/>
              </p:ext>
            </p:extLst>
          </p:nvPr>
        </p:nvGraphicFramePr>
        <p:xfrm>
          <a:off x="310836" y="2338418"/>
          <a:ext cx="6080760" cy="1969770"/>
        </p:xfrm>
        <a:graphic>
          <a:graphicData uri="http://schemas.openxmlformats.org/drawingml/2006/table">
            <a:tbl>
              <a:tblPr firstRow="1" firstCol="1" bandRow="1">
                <a:tableStyleId>{5C22544A-7EE6-4342-B048-85BDC9FD1C3A}</a:tableStyleId>
              </a:tblPr>
              <a:tblGrid>
                <a:gridCol w="411480">
                  <a:extLst>
                    <a:ext uri="{9D8B030D-6E8A-4147-A177-3AD203B41FA5}">
                      <a16:colId xmlns:a16="http://schemas.microsoft.com/office/drawing/2014/main" xmlns="" val="438391792"/>
                    </a:ext>
                  </a:extLst>
                </a:gridCol>
                <a:gridCol w="3543300">
                  <a:extLst>
                    <a:ext uri="{9D8B030D-6E8A-4147-A177-3AD203B41FA5}">
                      <a16:colId xmlns:a16="http://schemas.microsoft.com/office/drawing/2014/main" xmlns="" val="1584741405"/>
                    </a:ext>
                  </a:extLst>
                </a:gridCol>
                <a:gridCol w="742950">
                  <a:extLst>
                    <a:ext uri="{9D8B030D-6E8A-4147-A177-3AD203B41FA5}">
                      <a16:colId xmlns:a16="http://schemas.microsoft.com/office/drawing/2014/main" xmlns="" val="929740247"/>
                    </a:ext>
                  </a:extLst>
                </a:gridCol>
                <a:gridCol w="685800">
                  <a:extLst>
                    <a:ext uri="{9D8B030D-6E8A-4147-A177-3AD203B41FA5}">
                      <a16:colId xmlns:a16="http://schemas.microsoft.com/office/drawing/2014/main" xmlns="" val="3046036699"/>
                    </a:ext>
                  </a:extLst>
                </a:gridCol>
                <a:gridCol w="697230">
                  <a:extLst>
                    <a:ext uri="{9D8B030D-6E8A-4147-A177-3AD203B41FA5}">
                      <a16:colId xmlns:a16="http://schemas.microsoft.com/office/drawing/2014/main" xmlns="" val="3502457786"/>
                    </a:ext>
                  </a:extLst>
                </a:gridCol>
              </a:tblGrid>
              <a:tr h="0">
                <a:tc>
                  <a:txBody>
                    <a:bodyPr/>
                    <a:lstStyle/>
                    <a:p>
                      <a:pPr marL="0" marR="0" algn="ctr">
                        <a:lnSpc>
                          <a:spcPct val="115000"/>
                        </a:lnSpc>
                        <a:spcBef>
                          <a:spcPts val="0"/>
                        </a:spcBef>
                        <a:spcAft>
                          <a:spcPts val="0"/>
                        </a:spcAft>
                      </a:pPr>
                      <a:r>
                        <a:rPr lang="en-US" sz="1200">
                          <a:solidFill>
                            <a:schemeClr val="bg1">
                              <a:lumMod val="50000"/>
                            </a:schemeClr>
                          </a:solidFill>
                          <a:effectLst/>
                        </a:rPr>
                        <a:t>No</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bg1">
                              <a:lumMod val="50000"/>
                            </a:schemeClr>
                          </a:solidFill>
                          <a:effectLst/>
                        </a:rPr>
                        <a:t>Internal Factor Analysis Strategy</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Bobot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Rating</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Skor</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44207791"/>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Sumber Daya Manusia yang banyak dan berkompeten</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0,09</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0,27</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7514589"/>
                  </a:ext>
                </a:extLst>
              </a:tr>
              <a:tr h="256540">
                <a:tc>
                  <a:txBody>
                    <a:bodyPr/>
                    <a:lstStyle/>
                    <a:p>
                      <a:pPr marL="0" marR="0" algn="ctr">
                        <a:lnSpc>
                          <a:spcPct val="115000"/>
                        </a:lnSpc>
                        <a:spcBef>
                          <a:spcPts val="0"/>
                        </a:spcBef>
                        <a:spcAft>
                          <a:spcPts val="0"/>
                        </a:spcAft>
                      </a:pPr>
                      <a:r>
                        <a:rPr lang="en-US" sz="1200">
                          <a:solidFill>
                            <a:schemeClr val="bg1">
                              <a:lumMod val="50000"/>
                            </a:schemeClr>
                          </a:solidFill>
                          <a:effectLst/>
                        </a:rPr>
                        <a:t>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Brand Image perusahaan yang kuat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0,20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0,80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98641340"/>
                  </a:ext>
                </a:extLst>
              </a:tr>
              <a:tr h="227965">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Rasio Finansial</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0,40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43613672"/>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Berpengalaman kuat di Industri Persemenan</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0,48</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05665725"/>
                  </a:ext>
                </a:extLst>
              </a:tr>
              <a:tr h="433705">
                <a:tc>
                  <a:txBody>
                    <a:bodyPr/>
                    <a:lstStyle/>
                    <a:p>
                      <a:pPr marL="0" marR="0" algn="ctr">
                        <a:lnSpc>
                          <a:spcPct val="115000"/>
                        </a:lnSpc>
                        <a:spcBef>
                          <a:spcPts val="0"/>
                        </a:spcBef>
                        <a:spcAft>
                          <a:spcPts val="0"/>
                        </a:spcAft>
                      </a:pPr>
                      <a:r>
                        <a:rPr lang="en-US" sz="1200">
                          <a:solidFill>
                            <a:schemeClr val="bg1">
                              <a:lumMod val="50000"/>
                            </a:schemeClr>
                          </a:solidFill>
                          <a:effectLst/>
                        </a:rPr>
                        <a:t>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solidFill>
                            <a:schemeClr val="bg1">
                              <a:lumMod val="50000"/>
                            </a:schemeClr>
                          </a:solidFill>
                          <a:effectLst/>
                        </a:rPr>
                        <a:t>Salah </a:t>
                      </a:r>
                      <a:r>
                        <a:rPr lang="en-US" sz="1200" dirty="0" err="1">
                          <a:solidFill>
                            <a:schemeClr val="bg1">
                              <a:lumMod val="50000"/>
                            </a:schemeClr>
                          </a:solidFill>
                          <a:effectLst/>
                        </a:rPr>
                        <a:t>satu</a:t>
                      </a:r>
                      <a:r>
                        <a:rPr lang="en-US" sz="1200" dirty="0">
                          <a:solidFill>
                            <a:schemeClr val="bg1">
                              <a:lumMod val="50000"/>
                            </a:schemeClr>
                          </a:solidFill>
                          <a:effectLst/>
                        </a:rPr>
                        <a:t> </a:t>
                      </a:r>
                      <a:r>
                        <a:rPr lang="en-US" sz="1200" dirty="0" err="1">
                          <a:solidFill>
                            <a:schemeClr val="bg1">
                              <a:lumMod val="50000"/>
                            </a:schemeClr>
                          </a:solidFill>
                          <a:effectLst/>
                        </a:rPr>
                        <a:t>dari</a:t>
                      </a:r>
                      <a:r>
                        <a:rPr lang="en-US" sz="1200" dirty="0">
                          <a:solidFill>
                            <a:schemeClr val="bg1">
                              <a:lumMod val="50000"/>
                            </a:schemeClr>
                          </a:solidFill>
                          <a:effectLst/>
                        </a:rPr>
                        <a:t> </a:t>
                      </a:r>
                      <a:r>
                        <a:rPr lang="en-US" sz="1200" dirty="0" err="1">
                          <a:solidFill>
                            <a:schemeClr val="bg1">
                              <a:lumMod val="50000"/>
                            </a:schemeClr>
                          </a:solidFill>
                          <a:effectLst/>
                        </a:rPr>
                        <a:t>tiga</a:t>
                      </a:r>
                      <a:r>
                        <a:rPr lang="en-US" sz="1200" dirty="0">
                          <a:solidFill>
                            <a:schemeClr val="bg1">
                              <a:lumMod val="50000"/>
                            </a:schemeClr>
                          </a:solidFill>
                          <a:effectLst/>
                        </a:rPr>
                        <a:t> </a:t>
                      </a:r>
                      <a:r>
                        <a:rPr lang="en-US" sz="1200" dirty="0" err="1">
                          <a:solidFill>
                            <a:schemeClr val="bg1">
                              <a:lumMod val="50000"/>
                            </a:schemeClr>
                          </a:solidFill>
                          <a:effectLst/>
                        </a:rPr>
                        <a:t>pemasok</a:t>
                      </a:r>
                      <a:r>
                        <a:rPr lang="en-US" sz="1200" dirty="0">
                          <a:solidFill>
                            <a:schemeClr val="bg1">
                              <a:lumMod val="50000"/>
                            </a:schemeClr>
                          </a:solidFill>
                          <a:effectLst/>
                        </a:rPr>
                        <a:t> </a:t>
                      </a:r>
                      <a:r>
                        <a:rPr lang="en-US" sz="1200" dirty="0" err="1">
                          <a:solidFill>
                            <a:schemeClr val="bg1">
                              <a:lumMod val="50000"/>
                            </a:schemeClr>
                          </a:solidFill>
                          <a:effectLst/>
                        </a:rPr>
                        <a:t>utama</a:t>
                      </a:r>
                      <a:r>
                        <a:rPr lang="en-US" sz="1200" dirty="0">
                          <a:solidFill>
                            <a:schemeClr val="bg1">
                              <a:lumMod val="50000"/>
                            </a:schemeClr>
                          </a:solidFill>
                          <a:effectLst/>
                        </a:rPr>
                        <a:t> semen </a:t>
                      </a:r>
                      <a:r>
                        <a:rPr lang="en-US" sz="1200" dirty="0" err="1">
                          <a:solidFill>
                            <a:schemeClr val="bg1">
                              <a:lumMod val="50000"/>
                            </a:schemeClr>
                          </a:solidFill>
                          <a:effectLst/>
                        </a:rPr>
                        <a:t>curah</a:t>
                      </a:r>
                      <a:r>
                        <a:rPr lang="en-US" sz="1200" dirty="0">
                          <a:solidFill>
                            <a:schemeClr val="bg1">
                              <a:lumMod val="50000"/>
                            </a:schemeClr>
                          </a:solidFill>
                          <a:effectLst/>
                        </a:rPr>
                        <a:t> </a:t>
                      </a:r>
                      <a:r>
                        <a:rPr lang="en-US" sz="1200" dirty="0" err="1">
                          <a:solidFill>
                            <a:schemeClr val="bg1">
                              <a:lumMod val="50000"/>
                            </a:schemeClr>
                          </a:solidFill>
                          <a:effectLst/>
                        </a:rPr>
                        <a:t>nasional</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0,09</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0,27</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83220741"/>
                  </a:ext>
                </a:extLst>
              </a:tr>
              <a:tr h="0">
                <a:tc>
                  <a:txBody>
                    <a:bodyPr/>
                    <a:lstStyle/>
                    <a:p>
                      <a:pPr marL="0" marR="0">
                        <a:lnSpc>
                          <a:spcPct val="115000"/>
                        </a:lnSpc>
                        <a:spcBef>
                          <a:spcPts val="0"/>
                        </a:spcBef>
                        <a:spcAft>
                          <a:spcPts val="0"/>
                        </a:spcAft>
                      </a:pPr>
                      <a:r>
                        <a:rPr lang="en-US" sz="1200">
                          <a:solidFill>
                            <a:schemeClr val="bg1">
                              <a:lumMod val="50000"/>
                            </a:schemeClr>
                          </a:solidFill>
                          <a:effectLst/>
                        </a:rPr>
                        <a:t> </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solidFill>
                            <a:schemeClr val="bg1">
                              <a:lumMod val="50000"/>
                            </a:schemeClr>
                          </a:solidFill>
                          <a:effectLst/>
                        </a:rPr>
                        <a:t>Sub Total</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0,60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bg1">
                              <a:lumMod val="50000"/>
                            </a:schemeClr>
                          </a:solidFill>
                          <a:effectLst/>
                        </a:rPr>
                        <a:t>2,22</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0462901"/>
                  </a:ext>
                </a:extLst>
              </a:tr>
            </a:tbl>
          </a:graphicData>
        </a:graphic>
      </p:graphicFrame>
      <p:sp>
        <p:nvSpPr>
          <p:cNvPr id="3" name="Rectangle 2">
            <a:extLst>
              <a:ext uri="{FF2B5EF4-FFF2-40B4-BE49-F238E27FC236}">
                <a16:creationId xmlns:a16="http://schemas.microsoft.com/office/drawing/2014/main" xmlns="" id="{EFD78F6A-40BB-43EC-9BB3-6275C02372A9}"/>
              </a:ext>
            </a:extLst>
          </p:cNvPr>
          <p:cNvSpPr/>
          <p:nvPr/>
        </p:nvSpPr>
        <p:spPr>
          <a:xfrm>
            <a:off x="4987313" y="1816494"/>
            <a:ext cx="1382879" cy="461665"/>
          </a:xfrm>
          <a:prstGeom prst="rect">
            <a:avLst/>
          </a:prstGeom>
          <a:noFill/>
        </p:spPr>
        <p:txBody>
          <a:bodyPr wrap="none" lIns="91440" tIns="45720" rIns="91440" bIns="45720">
            <a:spAutoFit/>
          </a:bodyPr>
          <a:lstStyle/>
          <a:p>
            <a:pPr algn="ct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Kekuatan</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4" name="Table 3">
            <a:extLst>
              <a:ext uri="{FF2B5EF4-FFF2-40B4-BE49-F238E27FC236}">
                <a16:creationId xmlns:a16="http://schemas.microsoft.com/office/drawing/2014/main" xmlns="" id="{8EFF961D-BBBA-47E1-B05A-5D9DF2DCD499}"/>
              </a:ext>
            </a:extLst>
          </p:cNvPr>
          <p:cNvGraphicFramePr>
            <a:graphicFrameLocks noGrp="1"/>
          </p:cNvGraphicFramePr>
          <p:nvPr>
            <p:extLst>
              <p:ext uri="{D42A27DB-BD31-4B8C-83A1-F6EECF244321}">
                <p14:modId xmlns:p14="http://schemas.microsoft.com/office/powerpoint/2010/main" val="4158412740"/>
              </p:ext>
            </p:extLst>
          </p:nvPr>
        </p:nvGraphicFramePr>
        <p:xfrm>
          <a:off x="310836" y="4166269"/>
          <a:ext cx="6080760" cy="2031492"/>
        </p:xfrm>
        <a:graphic>
          <a:graphicData uri="http://schemas.openxmlformats.org/drawingml/2006/table">
            <a:tbl>
              <a:tblPr firstRow="1" firstCol="1" bandRow="1">
                <a:tableStyleId>{5C22544A-7EE6-4342-B048-85BDC9FD1C3A}</a:tableStyleId>
              </a:tblPr>
              <a:tblGrid>
                <a:gridCol w="411480">
                  <a:extLst>
                    <a:ext uri="{9D8B030D-6E8A-4147-A177-3AD203B41FA5}">
                      <a16:colId xmlns:a16="http://schemas.microsoft.com/office/drawing/2014/main" xmlns="" val="1788189367"/>
                    </a:ext>
                  </a:extLst>
                </a:gridCol>
                <a:gridCol w="3543300">
                  <a:extLst>
                    <a:ext uri="{9D8B030D-6E8A-4147-A177-3AD203B41FA5}">
                      <a16:colId xmlns:a16="http://schemas.microsoft.com/office/drawing/2014/main" xmlns="" val="880978815"/>
                    </a:ext>
                  </a:extLst>
                </a:gridCol>
                <a:gridCol w="742950">
                  <a:extLst>
                    <a:ext uri="{9D8B030D-6E8A-4147-A177-3AD203B41FA5}">
                      <a16:colId xmlns:a16="http://schemas.microsoft.com/office/drawing/2014/main" xmlns="" val="2511624178"/>
                    </a:ext>
                  </a:extLst>
                </a:gridCol>
                <a:gridCol w="685800">
                  <a:extLst>
                    <a:ext uri="{9D8B030D-6E8A-4147-A177-3AD203B41FA5}">
                      <a16:colId xmlns:a16="http://schemas.microsoft.com/office/drawing/2014/main" xmlns="" val="1412249251"/>
                    </a:ext>
                  </a:extLst>
                </a:gridCol>
                <a:gridCol w="697230">
                  <a:extLst>
                    <a:ext uri="{9D8B030D-6E8A-4147-A177-3AD203B41FA5}">
                      <a16:colId xmlns:a16="http://schemas.microsoft.com/office/drawing/2014/main" xmlns="" val="4066239941"/>
                    </a:ext>
                  </a:extLst>
                </a:gridCol>
              </a:tblGrid>
              <a:tr h="0">
                <a:tc>
                  <a:txBody>
                    <a:bodyPr/>
                    <a:lstStyle/>
                    <a:p>
                      <a:pPr marL="0" marR="0" algn="ctr">
                        <a:lnSpc>
                          <a:spcPct val="115000"/>
                        </a:lnSpc>
                        <a:spcBef>
                          <a:spcPts val="0"/>
                        </a:spcBef>
                        <a:spcAft>
                          <a:spcPts val="0"/>
                        </a:spcAft>
                      </a:pPr>
                      <a:r>
                        <a:rPr lang="en-US" sz="1200" dirty="0">
                          <a:solidFill>
                            <a:schemeClr val="bg1">
                              <a:lumMod val="50000"/>
                            </a:schemeClr>
                          </a:solidFill>
                          <a:effectLst/>
                        </a:rPr>
                        <a:t>No</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Internal Factor Analysis Strategy</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Bobot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Rating</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Skor</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404316"/>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solidFill>
                            <a:schemeClr val="bg1">
                              <a:lumMod val="50000"/>
                            </a:schemeClr>
                          </a:solidFill>
                          <a:effectLst/>
                        </a:rPr>
                        <a:t>Perusahaan </a:t>
                      </a:r>
                      <a:r>
                        <a:rPr lang="en-US" sz="1200" dirty="0" err="1">
                          <a:solidFill>
                            <a:schemeClr val="bg1">
                              <a:lumMod val="50000"/>
                            </a:schemeClr>
                          </a:solidFill>
                          <a:effectLst/>
                        </a:rPr>
                        <a:t>belum</a:t>
                      </a:r>
                      <a:r>
                        <a:rPr lang="en-US" sz="1200" dirty="0">
                          <a:solidFill>
                            <a:schemeClr val="bg1">
                              <a:lumMod val="50000"/>
                            </a:schemeClr>
                          </a:solidFill>
                          <a:effectLst/>
                        </a:rPr>
                        <a:t> </a:t>
                      </a:r>
                      <a:r>
                        <a:rPr lang="en-US" sz="1200" dirty="0" err="1">
                          <a:solidFill>
                            <a:schemeClr val="bg1">
                              <a:lumMod val="50000"/>
                            </a:schemeClr>
                          </a:solidFill>
                          <a:effectLst/>
                        </a:rPr>
                        <a:t>memiliki</a:t>
                      </a:r>
                      <a:r>
                        <a:rPr lang="en-US" sz="1200" dirty="0">
                          <a:solidFill>
                            <a:schemeClr val="bg1">
                              <a:lumMod val="50000"/>
                            </a:schemeClr>
                          </a:solidFill>
                          <a:effectLst/>
                        </a:rPr>
                        <a:t> </a:t>
                      </a:r>
                      <a:r>
                        <a:rPr lang="en-US" sz="1200" dirty="0" err="1">
                          <a:solidFill>
                            <a:schemeClr val="bg1">
                              <a:lumMod val="50000"/>
                            </a:schemeClr>
                          </a:solidFill>
                          <a:effectLst/>
                        </a:rPr>
                        <a:t>pengalaman</a:t>
                      </a:r>
                      <a:r>
                        <a:rPr lang="en-US" sz="1200" dirty="0">
                          <a:solidFill>
                            <a:schemeClr val="bg1">
                              <a:lumMod val="50000"/>
                            </a:schemeClr>
                          </a:solidFill>
                          <a:effectLst/>
                        </a:rPr>
                        <a:t> </a:t>
                      </a:r>
                      <a:r>
                        <a:rPr lang="en-US" sz="1200" dirty="0" err="1">
                          <a:solidFill>
                            <a:schemeClr val="bg1">
                              <a:lumMod val="50000"/>
                            </a:schemeClr>
                          </a:solidFill>
                          <a:effectLst/>
                        </a:rPr>
                        <a:t>dalam</a:t>
                      </a:r>
                      <a:r>
                        <a:rPr lang="en-US" sz="1200" dirty="0">
                          <a:solidFill>
                            <a:schemeClr val="bg1">
                              <a:lumMod val="50000"/>
                            </a:schemeClr>
                          </a:solidFill>
                          <a:effectLst/>
                        </a:rPr>
                        <a:t> </a:t>
                      </a:r>
                      <a:r>
                        <a:rPr lang="en-US" sz="1200" dirty="0" err="1">
                          <a:solidFill>
                            <a:schemeClr val="bg1">
                              <a:lumMod val="50000"/>
                            </a:schemeClr>
                          </a:solidFill>
                          <a:effectLst/>
                        </a:rPr>
                        <a:t>akuisisi</a:t>
                      </a:r>
                      <a:r>
                        <a:rPr lang="en-US" sz="1200" dirty="0">
                          <a:solidFill>
                            <a:schemeClr val="bg1">
                              <a:lumMod val="50000"/>
                            </a:schemeClr>
                          </a:solidFill>
                          <a:effectLst/>
                        </a:rPr>
                        <a:t> </a:t>
                      </a:r>
                      <a:r>
                        <a:rPr lang="en-US" sz="1200" dirty="0" err="1">
                          <a:solidFill>
                            <a:schemeClr val="bg1">
                              <a:lumMod val="50000"/>
                            </a:schemeClr>
                          </a:solidFill>
                          <a:effectLst/>
                        </a:rPr>
                        <a:t>perusahaan</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31743073"/>
                  </a:ext>
                </a:extLst>
              </a:tr>
              <a:tr h="256540">
                <a:tc>
                  <a:txBody>
                    <a:bodyPr/>
                    <a:lstStyle/>
                    <a:p>
                      <a:pPr marL="0" marR="0" algn="ctr">
                        <a:lnSpc>
                          <a:spcPct val="115000"/>
                        </a:lnSpc>
                        <a:spcBef>
                          <a:spcPts val="0"/>
                        </a:spcBef>
                        <a:spcAft>
                          <a:spcPts val="0"/>
                        </a:spcAft>
                      </a:pPr>
                      <a:r>
                        <a:rPr lang="en-US" sz="1200">
                          <a:solidFill>
                            <a:schemeClr val="bg1">
                              <a:lumMod val="50000"/>
                            </a:schemeClr>
                          </a:solidFill>
                          <a:effectLst/>
                        </a:rPr>
                        <a:t>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Sarana pabrik yang sudah tidak layak</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0,06</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0,18</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1749770"/>
                  </a:ext>
                </a:extLst>
              </a:tr>
              <a:tr h="227965">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Kapasitas pabrik sulit ditingkatkan</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0,07</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0,21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41890773"/>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Kendala bahasa yang berbeda</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0,04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0,16</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83736601"/>
                  </a:ext>
                </a:extLst>
              </a:tr>
              <a:tr h="285115">
                <a:tc>
                  <a:txBody>
                    <a:bodyPr/>
                    <a:lstStyle/>
                    <a:p>
                      <a:pPr marL="0" marR="0" algn="ctr">
                        <a:lnSpc>
                          <a:spcPct val="115000"/>
                        </a:lnSpc>
                        <a:spcBef>
                          <a:spcPts val="0"/>
                        </a:spcBef>
                        <a:spcAft>
                          <a:spcPts val="0"/>
                        </a:spcAft>
                      </a:pPr>
                      <a:r>
                        <a:rPr lang="en-US" sz="1200">
                          <a:solidFill>
                            <a:schemeClr val="bg1">
                              <a:lumMod val="50000"/>
                            </a:schemeClr>
                          </a:solidFill>
                          <a:effectLst/>
                        </a:rPr>
                        <a:t>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Posisi perusahaan di pasar regional masih kurang</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0,08</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0,24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03825618"/>
                  </a:ext>
                </a:extLst>
              </a:tr>
              <a:tr h="0">
                <a:tc>
                  <a:txBody>
                    <a:bodyPr/>
                    <a:lstStyle/>
                    <a:p>
                      <a:pPr marL="0" marR="0">
                        <a:lnSpc>
                          <a:spcPct val="115000"/>
                        </a:lnSpc>
                        <a:spcBef>
                          <a:spcPts val="0"/>
                        </a:spcBef>
                        <a:spcAft>
                          <a:spcPts val="0"/>
                        </a:spcAft>
                      </a:pPr>
                      <a:r>
                        <a:rPr lang="en-US" sz="1200">
                          <a:solidFill>
                            <a:schemeClr val="bg1">
                              <a:lumMod val="50000"/>
                            </a:schemeClr>
                          </a:solidFill>
                          <a:effectLst/>
                        </a:rPr>
                        <a:t> </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Sub Total</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0,40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0,94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6529981"/>
                  </a:ext>
                </a:extLst>
              </a:tr>
              <a:tr h="0">
                <a:tc>
                  <a:txBody>
                    <a:bodyPr/>
                    <a:lstStyle/>
                    <a:p>
                      <a:pPr marL="0" marR="0">
                        <a:lnSpc>
                          <a:spcPct val="115000"/>
                        </a:lnSpc>
                        <a:spcBef>
                          <a:spcPts val="0"/>
                        </a:spcBef>
                        <a:spcAft>
                          <a:spcPts val="0"/>
                        </a:spcAft>
                      </a:pPr>
                      <a:r>
                        <a:rPr lang="en-US" sz="1200">
                          <a:solidFill>
                            <a:schemeClr val="bg1">
                              <a:lumMod val="50000"/>
                            </a:schemeClr>
                          </a:solidFill>
                          <a:effectLst/>
                        </a:rPr>
                        <a:t> </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Total</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1,00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bg1">
                              <a:lumMod val="50000"/>
                            </a:schemeClr>
                          </a:solidFill>
                          <a:effectLst/>
                        </a:rPr>
                        <a:t>3,16</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6903879"/>
                  </a:ext>
                </a:extLst>
              </a:tr>
            </a:tbl>
          </a:graphicData>
        </a:graphic>
      </p:graphicFrame>
      <p:sp>
        <p:nvSpPr>
          <p:cNvPr id="73" name="Freeform 43"/>
          <p:cNvSpPr>
            <a:spLocks/>
          </p:cNvSpPr>
          <p:nvPr/>
        </p:nvSpPr>
        <p:spPr bwMode="auto">
          <a:xfrm>
            <a:off x="6058596" y="6044138"/>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5" name="Freeform 56"/>
          <p:cNvSpPr>
            <a:spLocks noEditPoints="1"/>
          </p:cNvSpPr>
          <p:nvPr/>
        </p:nvSpPr>
        <p:spPr bwMode="auto">
          <a:xfrm>
            <a:off x="6226298" y="6161807"/>
            <a:ext cx="287789" cy="315943"/>
          </a:xfrm>
          <a:custGeom>
            <a:avLst/>
            <a:gdLst>
              <a:gd name="T0" fmla="*/ 156 w 160"/>
              <a:gd name="T1" fmla="*/ 0 h 176"/>
              <a:gd name="T2" fmla="*/ 155 w 160"/>
              <a:gd name="T3" fmla="*/ 0 h 176"/>
              <a:gd name="T4" fmla="*/ 155 w 160"/>
              <a:gd name="T5" fmla="*/ 0 h 176"/>
              <a:gd name="T6" fmla="*/ 51 w 160"/>
              <a:gd name="T7" fmla="*/ 16 h 176"/>
              <a:gd name="T8" fmla="*/ 51 w 160"/>
              <a:gd name="T9" fmla="*/ 16 h 176"/>
              <a:gd name="T10" fmla="*/ 48 w 160"/>
              <a:gd name="T11" fmla="*/ 20 h 176"/>
              <a:gd name="T12" fmla="*/ 48 w 160"/>
              <a:gd name="T13" fmla="*/ 140 h 176"/>
              <a:gd name="T14" fmla="*/ 36 w 160"/>
              <a:gd name="T15" fmla="*/ 136 h 176"/>
              <a:gd name="T16" fmla="*/ 20 w 160"/>
              <a:gd name="T17" fmla="*/ 136 h 176"/>
              <a:gd name="T18" fmla="*/ 0 w 160"/>
              <a:gd name="T19" fmla="*/ 156 h 176"/>
              <a:gd name="T20" fmla="*/ 20 w 160"/>
              <a:gd name="T21" fmla="*/ 176 h 176"/>
              <a:gd name="T22" fmla="*/ 36 w 160"/>
              <a:gd name="T23" fmla="*/ 176 h 176"/>
              <a:gd name="T24" fmla="*/ 56 w 160"/>
              <a:gd name="T25" fmla="*/ 156 h 176"/>
              <a:gd name="T26" fmla="*/ 56 w 160"/>
              <a:gd name="T27" fmla="*/ 63 h 176"/>
              <a:gd name="T28" fmla="*/ 152 w 160"/>
              <a:gd name="T29" fmla="*/ 49 h 176"/>
              <a:gd name="T30" fmla="*/ 152 w 160"/>
              <a:gd name="T31" fmla="*/ 116 h 176"/>
              <a:gd name="T32" fmla="*/ 140 w 160"/>
              <a:gd name="T33" fmla="*/ 112 h 176"/>
              <a:gd name="T34" fmla="*/ 124 w 160"/>
              <a:gd name="T35" fmla="*/ 112 h 176"/>
              <a:gd name="T36" fmla="*/ 104 w 160"/>
              <a:gd name="T37" fmla="*/ 132 h 176"/>
              <a:gd name="T38" fmla="*/ 124 w 160"/>
              <a:gd name="T39" fmla="*/ 152 h 176"/>
              <a:gd name="T40" fmla="*/ 140 w 160"/>
              <a:gd name="T41" fmla="*/ 152 h 176"/>
              <a:gd name="T42" fmla="*/ 160 w 160"/>
              <a:gd name="T43" fmla="*/ 132 h 176"/>
              <a:gd name="T44" fmla="*/ 160 w 160"/>
              <a:gd name="T45" fmla="*/ 4 h 176"/>
              <a:gd name="T46" fmla="*/ 156 w 160"/>
              <a:gd name="T47" fmla="*/ 0 h 176"/>
              <a:gd name="T48" fmla="*/ 36 w 160"/>
              <a:gd name="T49" fmla="*/ 168 h 176"/>
              <a:gd name="T50" fmla="*/ 20 w 160"/>
              <a:gd name="T51" fmla="*/ 168 h 176"/>
              <a:gd name="T52" fmla="*/ 8 w 160"/>
              <a:gd name="T53" fmla="*/ 156 h 176"/>
              <a:gd name="T54" fmla="*/ 20 w 160"/>
              <a:gd name="T55" fmla="*/ 144 h 176"/>
              <a:gd name="T56" fmla="*/ 36 w 160"/>
              <a:gd name="T57" fmla="*/ 144 h 176"/>
              <a:gd name="T58" fmla="*/ 48 w 160"/>
              <a:gd name="T59" fmla="*/ 156 h 176"/>
              <a:gd name="T60" fmla="*/ 36 w 160"/>
              <a:gd name="T61" fmla="*/ 168 h 176"/>
              <a:gd name="T62" fmla="*/ 140 w 160"/>
              <a:gd name="T63" fmla="*/ 144 h 176"/>
              <a:gd name="T64" fmla="*/ 124 w 160"/>
              <a:gd name="T65" fmla="*/ 144 h 176"/>
              <a:gd name="T66" fmla="*/ 112 w 160"/>
              <a:gd name="T67" fmla="*/ 132 h 176"/>
              <a:gd name="T68" fmla="*/ 124 w 160"/>
              <a:gd name="T69" fmla="*/ 120 h 176"/>
              <a:gd name="T70" fmla="*/ 140 w 160"/>
              <a:gd name="T71" fmla="*/ 120 h 176"/>
              <a:gd name="T72" fmla="*/ 152 w 160"/>
              <a:gd name="T73" fmla="*/ 132 h 176"/>
              <a:gd name="T74" fmla="*/ 140 w 160"/>
              <a:gd name="T75" fmla="*/ 144 h 176"/>
              <a:gd name="T76" fmla="*/ 152 w 160"/>
              <a:gd name="T77" fmla="*/ 41 h 176"/>
              <a:gd name="T78" fmla="*/ 56 w 160"/>
              <a:gd name="T79" fmla="*/ 55 h 176"/>
              <a:gd name="T80" fmla="*/ 56 w 160"/>
              <a:gd name="T81" fmla="*/ 23 h 176"/>
              <a:gd name="T82" fmla="*/ 152 w 160"/>
              <a:gd name="T83" fmla="*/ 9 h 176"/>
              <a:gd name="T84" fmla="*/ 152 w 160"/>
              <a:gd name="T85" fmla="*/ 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76">
                <a:moveTo>
                  <a:pt x="156" y="0"/>
                </a:moveTo>
                <a:cubicBezTo>
                  <a:pt x="156" y="0"/>
                  <a:pt x="156" y="0"/>
                  <a:pt x="155" y="0"/>
                </a:cubicBezTo>
                <a:cubicBezTo>
                  <a:pt x="155" y="0"/>
                  <a:pt x="155" y="0"/>
                  <a:pt x="155" y="0"/>
                </a:cubicBezTo>
                <a:cubicBezTo>
                  <a:pt x="51" y="16"/>
                  <a:pt x="51" y="16"/>
                  <a:pt x="51" y="16"/>
                </a:cubicBezTo>
                <a:cubicBezTo>
                  <a:pt x="51" y="16"/>
                  <a:pt x="51" y="16"/>
                  <a:pt x="51" y="16"/>
                </a:cubicBezTo>
                <a:cubicBezTo>
                  <a:pt x="49" y="16"/>
                  <a:pt x="48" y="18"/>
                  <a:pt x="48" y="20"/>
                </a:cubicBezTo>
                <a:cubicBezTo>
                  <a:pt x="48" y="140"/>
                  <a:pt x="48" y="140"/>
                  <a:pt x="48" y="140"/>
                </a:cubicBezTo>
                <a:cubicBezTo>
                  <a:pt x="45" y="138"/>
                  <a:pt x="41" y="136"/>
                  <a:pt x="36" y="136"/>
                </a:cubicBezTo>
                <a:cubicBezTo>
                  <a:pt x="20" y="136"/>
                  <a:pt x="20" y="136"/>
                  <a:pt x="20" y="136"/>
                </a:cubicBezTo>
                <a:cubicBezTo>
                  <a:pt x="9" y="136"/>
                  <a:pt x="0" y="145"/>
                  <a:pt x="0" y="156"/>
                </a:cubicBezTo>
                <a:cubicBezTo>
                  <a:pt x="0" y="167"/>
                  <a:pt x="9" y="176"/>
                  <a:pt x="20" y="176"/>
                </a:cubicBezTo>
                <a:cubicBezTo>
                  <a:pt x="36" y="176"/>
                  <a:pt x="36" y="176"/>
                  <a:pt x="36" y="176"/>
                </a:cubicBezTo>
                <a:cubicBezTo>
                  <a:pt x="47" y="176"/>
                  <a:pt x="56" y="167"/>
                  <a:pt x="56" y="156"/>
                </a:cubicBezTo>
                <a:cubicBezTo>
                  <a:pt x="56" y="63"/>
                  <a:pt x="56" y="63"/>
                  <a:pt x="56" y="63"/>
                </a:cubicBezTo>
                <a:cubicBezTo>
                  <a:pt x="152" y="49"/>
                  <a:pt x="152" y="49"/>
                  <a:pt x="152" y="49"/>
                </a:cubicBezTo>
                <a:cubicBezTo>
                  <a:pt x="152" y="116"/>
                  <a:pt x="152" y="116"/>
                  <a:pt x="152" y="116"/>
                </a:cubicBezTo>
                <a:cubicBezTo>
                  <a:pt x="149" y="114"/>
                  <a:pt x="145" y="112"/>
                  <a:pt x="140" y="112"/>
                </a:cubicBezTo>
                <a:cubicBezTo>
                  <a:pt x="124" y="112"/>
                  <a:pt x="124" y="112"/>
                  <a:pt x="124" y="112"/>
                </a:cubicBezTo>
                <a:cubicBezTo>
                  <a:pt x="113" y="112"/>
                  <a:pt x="104" y="121"/>
                  <a:pt x="104" y="132"/>
                </a:cubicBezTo>
                <a:cubicBezTo>
                  <a:pt x="104" y="143"/>
                  <a:pt x="113" y="152"/>
                  <a:pt x="124" y="152"/>
                </a:cubicBezTo>
                <a:cubicBezTo>
                  <a:pt x="140" y="152"/>
                  <a:pt x="140" y="152"/>
                  <a:pt x="140" y="152"/>
                </a:cubicBezTo>
                <a:cubicBezTo>
                  <a:pt x="151" y="152"/>
                  <a:pt x="160" y="143"/>
                  <a:pt x="160" y="132"/>
                </a:cubicBezTo>
                <a:cubicBezTo>
                  <a:pt x="160" y="4"/>
                  <a:pt x="160" y="4"/>
                  <a:pt x="160" y="4"/>
                </a:cubicBezTo>
                <a:cubicBezTo>
                  <a:pt x="160" y="2"/>
                  <a:pt x="158" y="0"/>
                  <a:pt x="156" y="0"/>
                </a:cubicBezTo>
                <a:moveTo>
                  <a:pt x="36" y="168"/>
                </a:moveTo>
                <a:cubicBezTo>
                  <a:pt x="20" y="168"/>
                  <a:pt x="20" y="168"/>
                  <a:pt x="20" y="168"/>
                </a:cubicBezTo>
                <a:cubicBezTo>
                  <a:pt x="13" y="168"/>
                  <a:pt x="8" y="163"/>
                  <a:pt x="8" y="156"/>
                </a:cubicBezTo>
                <a:cubicBezTo>
                  <a:pt x="8" y="149"/>
                  <a:pt x="13" y="144"/>
                  <a:pt x="20" y="144"/>
                </a:cubicBezTo>
                <a:cubicBezTo>
                  <a:pt x="36" y="144"/>
                  <a:pt x="36" y="144"/>
                  <a:pt x="36" y="144"/>
                </a:cubicBezTo>
                <a:cubicBezTo>
                  <a:pt x="43" y="144"/>
                  <a:pt x="48" y="149"/>
                  <a:pt x="48" y="156"/>
                </a:cubicBezTo>
                <a:cubicBezTo>
                  <a:pt x="48" y="163"/>
                  <a:pt x="43" y="168"/>
                  <a:pt x="36" y="168"/>
                </a:cubicBezTo>
                <a:moveTo>
                  <a:pt x="140" y="144"/>
                </a:moveTo>
                <a:cubicBezTo>
                  <a:pt x="124" y="144"/>
                  <a:pt x="124" y="144"/>
                  <a:pt x="124" y="144"/>
                </a:cubicBezTo>
                <a:cubicBezTo>
                  <a:pt x="117" y="144"/>
                  <a:pt x="112" y="139"/>
                  <a:pt x="112" y="132"/>
                </a:cubicBezTo>
                <a:cubicBezTo>
                  <a:pt x="112" y="125"/>
                  <a:pt x="117" y="120"/>
                  <a:pt x="124" y="120"/>
                </a:cubicBezTo>
                <a:cubicBezTo>
                  <a:pt x="140" y="120"/>
                  <a:pt x="140" y="120"/>
                  <a:pt x="140" y="120"/>
                </a:cubicBezTo>
                <a:cubicBezTo>
                  <a:pt x="147" y="120"/>
                  <a:pt x="152" y="125"/>
                  <a:pt x="152" y="132"/>
                </a:cubicBezTo>
                <a:cubicBezTo>
                  <a:pt x="152" y="139"/>
                  <a:pt x="147" y="144"/>
                  <a:pt x="140" y="144"/>
                </a:cubicBezTo>
                <a:moveTo>
                  <a:pt x="152" y="41"/>
                </a:moveTo>
                <a:cubicBezTo>
                  <a:pt x="56" y="55"/>
                  <a:pt x="56" y="55"/>
                  <a:pt x="56" y="55"/>
                </a:cubicBezTo>
                <a:cubicBezTo>
                  <a:pt x="56" y="23"/>
                  <a:pt x="56" y="23"/>
                  <a:pt x="56" y="23"/>
                </a:cubicBezTo>
                <a:cubicBezTo>
                  <a:pt x="152" y="9"/>
                  <a:pt x="152" y="9"/>
                  <a:pt x="152" y="9"/>
                </a:cubicBezTo>
                <a:lnTo>
                  <a:pt x="152" y="41"/>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24" name="Rectangle 23">
            <a:extLst>
              <a:ext uri="{FF2B5EF4-FFF2-40B4-BE49-F238E27FC236}">
                <a16:creationId xmlns:a16="http://schemas.microsoft.com/office/drawing/2014/main" xmlns="" id="{0650C454-E489-4232-BAEE-FE1D3C767358}"/>
              </a:ext>
            </a:extLst>
          </p:cNvPr>
          <p:cNvSpPr/>
          <p:nvPr/>
        </p:nvSpPr>
        <p:spPr>
          <a:xfrm>
            <a:off x="96991" y="6145884"/>
            <a:ext cx="1618585" cy="461665"/>
          </a:xfrm>
          <a:prstGeom prst="rect">
            <a:avLst/>
          </a:prstGeom>
          <a:noFill/>
        </p:spPr>
        <p:txBody>
          <a:bodyPr wrap="none" lIns="91440" tIns="45720" rIns="91440" bIns="45720">
            <a:spAutoFit/>
          </a:bodyPr>
          <a:lstStyle/>
          <a:p>
            <a:pPr algn="ct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Kelemahan</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5641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86" grpId="0" animBg="1"/>
      <p:bldP spid="87" grpId="0" animBg="1"/>
      <p:bldP spid="88" grpId="0" animBg="1"/>
      <p:bldP spid="73"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590" y="184758"/>
            <a:ext cx="4736306" cy="914400"/>
          </a:xfrm>
        </p:spPr>
        <p:txBody>
          <a:bodyPr>
            <a:normAutofit/>
          </a:bodyPr>
          <a:lstStyle/>
          <a:p>
            <a:r>
              <a:rPr lang="en-US" sz="2000" b="1" dirty="0"/>
              <a:t>MATRIKS  EFAS</a:t>
            </a:r>
            <a:r>
              <a:rPr lang="en-US" sz="2000" b="1" i="1" dirty="0"/>
              <a:t> </a:t>
            </a:r>
            <a:r>
              <a:rPr lang="en-US" sz="2000" b="1" dirty="0"/>
              <a:t>PT INDOCEMENT TUNGGAL PRAKARSA</a:t>
            </a:r>
            <a:br>
              <a:rPr lang="en-US" sz="2000" b="1" dirty="0"/>
            </a:br>
            <a:r>
              <a:rPr lang="en-US" sz="2000" b="1" i="1" dirty="0"/>
              <a:t>(External Factor Analysis Strategy)</a:t>
            </a:r>
            <a:endParaRPr lang="en-US" sz="2000" dirty="0"/>
          </a:p>
        </p:txBody>
      </p:sp>
      <p:sp>
        <p:nvSpPr>
          <p:cNvPr id="6" name="Text Placeholder 5"/>
          <p:cNvSpPr>
            <a:spLocks noGrp="1"/>
          </p:cNvSpPr>
          <p:nvPr>
            <p:ph type="body" sz="quarter" idx="13"/>
          </p:nvPr>
        </p:nvSpPr>
        <p:spPr>
          <a:xfrm>
            <a:off x="447418" y="1593913"/>
            <a:ext cx="3771900" cy="714375"/>
          </a:xfrm>
        </p:spPr>
        <p:txBody>
          <a:bodyPr>
            <a:normAutofit/>
          </a:bodyPr>
          <a:lstStyle/>
          <a:p>
            <a:pPr>
              <a:lnSpc>
                <a:spcPct val="150000"/>
              </a:lnSpc>
            </a:pPr>
            <a:r>
              <a:rPr lang="en-US" dirty="0"/>
              <a:t>“Yang </a:t>
            </a:r>
            <a:r>
              <a:rPr lang="en-US" dirty="0" err="1"/>
              <a:t>mudah</a:t>
            </a:r>
            <a:r>
              <a:rPr lang="en-US" dirty="0"/>
              <a:t> </a:t>
            </a:r>
            <a:r>
              <a:rPr lang="en-US" dirty="0" err="1"/>
              <a:t>itu</a:t>
            </a:r>
            <a:r>
              <a:rPr lang="en-US" dirty="0"/>
              <a:t>, </a:t>
            </a:r>
            <a:r>
              <a:rPr lang="en-US" dirty="0" err="1"/>
              <a:t>menilai</a:t>
            </a:r>
            <a:r>
              <a:rPr lang="en-US" dirty="0"/>
              <a:t> orang lain </a:t>
            </a:r>
            <a:r>
              <a:rPr lang="en-US" dirty="0" err="1"/>
              <a:t>sedangkan</a:t>
            </a:r>
            <a:r>
              <a:rPr lang="en-US" dirty="0"/>
              <a:t> yang </a:t>
            </a:r>
            <a:r>
              <a:rPr lang="en-US" dirty="0" err="1"/>
              <a:t>sulit</a:t>
            </a:r>
            <a:r>
              <a:rPr lang="en-US" dirty="0"/>
              <a:t> </a:t>
            </a:r>
            <a:r>
              <a:rPr lang="en-US" dirty="0" err="1"/>
              <a:t>itu</a:t>
            </a:r>
            <a:r>
              <a:rPr lang="en-US" dirty="0"/>
              <a:t>, </a:t>
            </a:r>
            <a:r>
              <a:rPr lang="en-US" dirty="0" err="1"/>
              <a:t>menilai</a:t>
            </a:r>
            <a:r>
              <a:rPr lang="en-US" dirty="0"/>
              <a:t> </a:t>
            </a:r>
            <a:r>
              <a:rPr lang="en-US" dirty="0" err="1"/>
              <a:t>diri</a:t>
            </a:r>
            <a:r>
              <a:rPr lang="en-US" dirty="0"/>
              <a:t> </a:t>
            </a:r>
            <a:r>
              <a:rPr lang="en-US" dirty="0" err="1"/>
              <a:t>sendiri</a:t>
            </a:r>
            <a:endParaRPr lang="id-ID" dirty="0"/>
          </a:p>
        </p:txBody>
      </p:sp>
      <p:sp>
        <p:nvSpPr>
          <p:cNvPr id="74" name="Freeform 43"/>
          <p:cNvSpPr>
            <a:spLocks/>
          </p:cNvSpPr>
          <p:nvPr/>
        </p:nvSpPr>
        <p:spPr bwMode="auto">
          <a:xfrm>
            <a:off x="8262186" y="6006547"/>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5" name="Freeform 43"/>
          <p:cNvSpPr>
            <a:spLocks/>
          </p:cNvSpPr>
          <p:nvPr/>
        </p:nvSpPr>
        <p:spPr bwMode="auto">
          <a:xfrm>
            <a:off x="7527471" y="6027433"/>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6" name="Freeform 43"/>
          <p:cNvSpPr>
            <a:spLocks/>
          </p:cNvSpPr>
          <p:nvPr/>
        </p:nvSpPr>
        <p:spPr bwMode="auto">
          <a:xfrm>
            <a:off x="6792756" y="6044138"/>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6" name="Freeform 77"/>
          <p:cNvSpPr>
            <a:spLocks noEditPoints="1"/>
          </p:cNvSpPr>
          <p:nvPr/>
        </p:nvSpPr>
        <p:spPr bwMode="auto">
          <a:xfrm>
            <a:off x="8422049" y="6153151"/>
            <a:ext cx="315943" cy="258073"/>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7" name="Freeform 103"/>
          <p:cNvSpPr>
            <a:spLocks noEditPoints="1"/>
          </p:cNvSpPr>
          <p:nvPr/>
        </p:nvSpPr>
        <p:spPr bwMode="auto">
          <a:xfrm>
            <a:off x="6952619" y="6161807"/>
            <a:ext cx="315943" cy="315943"/>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8 w 176"/>
              <a:gd name="T19" fmla="*/ 147 h 176"/>
              <a:gd name="T20" fmla="*/ 0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6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8" name="Freeform 107"/>
          <p:cNvSpPr>
            <a:spLocks noEditPoints="1"/>
          </p:cNvSpPr>
          <p:nvPr/>
        </p:nvSpPr>
        <p:spPr bwMode="auto">
          <a:xfrm>
            <a:off x="7687334" y="6145884"/>
            <a:ext cx="315943" cy="314379"/>
          </a:xfrm>
          <a:custGeom>
            <a:avLst/>
            <a:gdLst>
              <a:gd name="T0" fmla="*/ 176 w 176"/>
              <a:gd name="T1" fmla="*/ 140 h 176"/>
              <a:gd name="T2" fmla="*/ 170 w 176"/>
              <a:gd name="T3" fmla="*/ 130 h 176"/>
              <a:gd name="T4" fmla="*/ 128 w 176"/>
              <a:gd name="T5" fmla="*/ 100 h 176"/>
              <a:gd name="T6" fmla="*/ 111 w 176"/>
              <a:gd name="T7" fmla="*/ 112 h 176"/>
              <a:gd name="T8" fmla="*/ 105 w 176"/>
              <a:gd name="T9" fmla="*/ 115 h 176"/>
              <a:gd name="T10" fmla="*/ 99 w 176"/>
              <a:gd name="T11" fmla="*/ 111 h 176"/>
              <a:gd name="T12" fmla="*/ 65 w 176"/>
              <a:gd name="T13" fmla="*/ 77 h 176"/>
              <a:gd name="T14" fmla="*/ 64 w 176"/>
              <a:gd name="T15" fmla="*/ 65 h 176"/>
              <a:gd name="T16" fmla="*/ 73 w 176"/>
              <a:gd name="T17" fmla="*/ 55 h 176"/>
              <a:gd name="T18" fmla="*/ 72 w 176"/>
              <a:gd name="T19" fmla="*/ 40 h 176"/>
              <a:gd name="T20" fmla="*/ 44 w 176"/>
              <a:gd name="T21" fmla="*/ 4 h 176"/>
              <a:gd name="T22" fmla="*/ 0 w 176"/>
              <a:gd name="T23" fmla="*/ 42 h 176"/>
              <a:gd name="T24" fmla="*/ 4 w 176"/>
              <a:gd name="T25" fmla="*/ 60 h 176"/>
              <a:gd name="T26" fmla="*/ 116 w 176"/>
              <a:gd name="T27" fmla="*/ 172 h 176"/>
              <a:gd name="T28" fmla="*/ 176 w 176"/>
              <a:gd name="T29" fmla="*/ 140 h 176"/>
              <a:gd name="T30" fmla="*/ 134 w 176"/>
              <a:gd name="T31" fmla="*/ 168 h 176"/>
              <a:gd name="T32" fmla="*/ 118 w 176"/>
              <a:gd name="T33" fmla="*/ 164 h 176"/>
              <a:gd name="T34" fmla="*/ 11 w 176"/>
              <a:gd name="T35" fmla="*/ 57 h 176"/>
              <a:gd name="T36" fmla="*/ 36 w 176"/>
              <a:gd name="T37" fmla="*/ 8 h 176"/>
              <a:gd name="T38" fmla="*/ 39 w 176"/>
              <a:gd name="T39" fmla="*/ 10 h 176"/>
              <a:gd name="T40" fmla="*/ 66 w 176"/>
              <a:gd name="T41" fmla="*/ 44 h 176"/>
              <a:gd name="T42" fmla="*/ 68 w 176"/>
              <a:gd name="T43" fmla="*/ 48 h 176"/>
              <a:gd name="T44" fmla="*/ 58 w 176"/>
              <a:gd name="T45" fmla="*/ 59 h 176"/>
              <a:gd name="T46" fmla="*/ 53 w 176"/>
              <a:gd name="T47" fmla="*/ 71 h 176"/>
              <a:gd name="T48" fmla="*/ 58 w 176"/>
              <a:gd name="T49" fmla="*/ 82 h 176"/>
              <a:gd name="T50" fmla="*/ 94 w 176"/>
              <a:gd name="T51" fmla="*/ 118 h 176"/>
              <a:gd name="T52" fmla="*/ 116 w 176"/>
              <a:gd name="T53" fmla="*/ 118 h 176"/>
              <a:gd name="T54" fmla="*/ 126 w 176"/>
              <a:gd name="T55" fmla="*/ 109 h 176"/>
              <a:gd name="T56" fmla="*/ 131 w 176"/>
              <a:gd name="T57" fmla="*/ 109 h 176"/>
              <a:gd name="T58" fmla="*/ 165 w 176"/>
              <a:gd name="T59" fmla="*/ 136 h 176"/>
              <a:gd name="T60" fmla="*/ 167 w 176"/>
              <a:gd name="T61" fmla="*/ 137 h 176"/>
              <a:gd name="T62" fmla="*/ 168 w 176"/>
              <a:gd name="T63"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40"/>
                </a:moveTo>
                <a:cubicBezTo>
                  <a:pt x="176" y="140"/>
                  <a:pt x="176" y="140"/>
                  <a:pt x="176" y="140"/>
                </a:cubicBez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3" name="Rectangle 2">
            <a:extLst>
              <a:ext uri="{FF2B5EF4-FFF2-40B4-BE49-F238E27FC236}">
                <a16:creationId xmlns:a16="http://schemas.microsoft.com/office/drawing/2014/main" xmlns="" id="{EFD78F6A-40BB-43EC-9BB3-6275C02372A9}"/>
              </a:ext>
            </a:extLst>
          </p:cNvPr>
          <p:cNvSpPr/>
          <p:nvPr/>
        </p:nvSpPr>
        <p:spPr>
          <a:xfrm>
            <a:off x="5077532" y="1816494"/>
            <a:ext cx="1202445" cy="461665"/>
          </a:xfrm>
          <a:prstGeom prst="rect">
            <a:avLst/>
          </a:prstGeom>
          <a:noFill/>
        </p:spPr>
        <p:txBody>
          <a:bodyPr wrap="none" lIns="91440" tIns="45720" rIns="91440" bIns="45720">
            <a:spAutoFit/>
          </a:bodyPr>
          <a:lstStyle/>
          <a:p>
            <a:pPr algn="ctr"/>
            <a:r>
              <a:rPr lang="en-US" sz="2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Peluang</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3" name="Freeform 43"/>
          <p:cNvSpPr>
            <a:spLocks/>
          </p:cNvSpPr>
          <p:nvPr/>
        </p:nvSpPr>
        <p:spPr bwMode="auto">
          <a:xfrm>
            <a:off x="6058596" y="6044138"/>
            <a:ext cx="635668" cy="551281"/>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5" name="Freeform 56"/>
          <p:cNvSpPr>
            <a:spLocks noEditPoints="1"/>
          </p:cNvSpPr>
          <p:nvPr/>
        </p:nvSpPr>
        <p:spPr bwMode="auto">
          <a:xfrm>
            <a:off x="6226298" y="6161807"/>
            <a:ext cx="287789" cy="315943"/>
          </a:xfrm>
          <a:custGeom>
            <a:avLst/>
            <a:gdLst>
              <a:gd name="T0" fmla="*/ 156 w 160"/>
              <a:gd name="T1" fmla="*/ 0 h 176"/>
              <a:gd name="T2" fmla="*/ 155 w 160"/>
              <a:gd name="T3" fmla="*/ 0 h 176"/>
              <a:gd name="T4" fmla="*/ 155 w 160"/>
              <a:gd name="T5" fmla="*/ 0 h 176"/>
              <a:gd name="T6" fmla="*/ 51 w 160"/>
              <a:gd name="T7" fmla="*/ 16 h 176"/>
              <a:gd name="T8" fmla="*/ 51 w 160"/>
              <a:gd name="T9" fmla="*/ 16 h 176"/>
              <a:gd name="T10" fmla="*/ 48 w 160"/>
              <a:gd name="T11" fmla="*/ 20 h 176"/>
              <a:gd name="T12" fmla="*/ 48 w 160"/>
              <a:gd name="T13" fmla="*/ 140 h 176"/>
              <a:gd name="T14" fmla="*/ 36 w 160"/>
              <a:gd name="T15" fmla="*/ 136 h 176"/>
              <a:gd name="T16" fmla="*/ 20 w 160"/>
              <a:gd name="T17" fmla="*/ 136 h 176"/>
              <a:gd name="T18" fmla="*/ 0 w 160"/>
              <a:gd name="T19" fmla="*/ 156 h 176"/>
              <a:gd name="T20" fmla="*/ 20 w 160"/>
              <a:gd name="T21" fmla="*/ 176 h 176"/>
              <a:gd name="T22" fmla="*/ 36 w 160"/>
              <a:gd name="T23" fmla="*/ 176 h 176"/>
              <a:gd name="T24" fmla="*/ 56 w 160"/>
              <a:gd name="T25" fmla="*/ 156 h 176"/>
              <a:gd name="T26" fmla="*/ 56 w 160"/>
              <a:gd name="T27" fmla="*/ 63 h 176"/>
              <a:gd name="T28" fmla="*/ 152 w 160"/>
              <a:gd name="T29" fmla="*/ 49 h 176"/>
              <a:gd name="T30" fmla="*/ 152 w 160"/>
              <a:gd name="T31" fmla="*/ 116 h 176"/>
              <a:gd name="T32" fmla="*/ 140 w 160"/>
              <a:gd name="T33" fmla="*/ 112 h 176"/>
              <a:gd name="T34" fmla="*/ 124 w 160"/>
              <a:gd name="T35" fmla="*/ 112 h 176"/>
              <a:gd name="T36" fmla="*/ 104 w 160"/>
              <a:gd name="T37" fmla="*/ 132 h 176"/>
              <a:gd name="T38" fmla="*/ 124 w 160"/>
              <a:gd name="T39" fmla="*/ 152 h 176"/>
              <a:gd name="T40" fmla="*/ 140 w 160"/>
              <a:gd name="T41" fmla="*/ 152 h 176"/>
              <a:gd name="T42" fmla="*/ 160 w 160"/>
              <a:gd name="T43" fmla="*/ 132 h 176"/>
              <a:gd name="T44" fmla="*/ 160 w 160"/>
              <a:gd name="T45" fmla="*/ 4 h 176"/>
              <a:gd name="T46" fmla="*/ 156 w 160"/>
              <a:gd name="T47" fmla="*/ 0 h 176"/>
              <a:gd name="T48" fmla="*/ 36 w 160"/>
              <a:gd name="T49" fmla="*/ 168 h 176"/>
              <a:gd name="T50" fmla="*/ 20 w 160"/>
              <a:gd name="T51" fmla="*/ 168 h 176"/>
              <a:gd name="T52" fmla="*/ 8 w 160"/>
              <a:gd name="T53" fmla="*/ 156 h 176"/>
              <a:gd name="T54" fmla="*/ 20 w 160"/>
              <a:gd name="T55" fmla="*/ 144 h 176"/>
              <a:gd name="T56" fmla="*/ 36 w 160"/>
              <a:gd name="T57" fmla="*/ 144 h 176"/>
              <a:gd name="T58" fmla="*/ 48 w 160"/>
              <a:gd name="T59" fmla="*/ 156 h 176"/>
              <a:gd name="T60" fmla="*/ 36 w 160"/>
              <a:gd name="T61" fmla="*/ 168 h 176"/>
              <a:gd name="T62" fmla="*/ 140 w 160"/>
              <a:gd name="T63" fmla="*/ 144 h 176"/>
              <a:gd name="T64" fmla="*/ 124 w 160"/>
              <a:gd name="T65" fmla="*/ 144 h 176"/>
              <a:gd name="T66" fmla="*/ 112 w 160"/>
              <a:gd name="T67" fmla="*/ 132 h 176"/>
              <a:gd name="T68" fmla="*/ 124 w 160"/>
              <a:gd name="T69" fmla="*/ 120 h 176"/>
              <a:gd name="T70" fmla="*/ 140 w 160"/>
              <a:gd name="T71" fmla="*/ 120 h 176"/>
              <a:gd name="T72" fmla="*/ 152 w 160"/>
              <a:gd name="T73" fmla="*/ 132 h 176"/>
              <a:gd name="T74" fmla="*/ 140 w 160"/>
              <a:gd name="T75" fmla="*/ 144 h 176"/>
              <a:gd name="T76" fmla="*/ 152 w 160"/>
              <a:gd name="T77" fmla="*/ 41 h 176"/>
              <a:gd name="T78" fmla="*/ 56 w 160"/>
              <a:gd name="T79" fmla="*/ 55 h 176"/>
              <a:gd name="T80" fmla="*/ 56 w 160"/>
              <a:gd name="T81" fmla="*/ 23 h 176"/>
              <a:gd name="T82" fmla="*/ 152 w 160"/>
              <a:gd name="T83" fmla="*/ 9 h 176"/>
              <a:gd name="T84" fmla="*/ 152 w 160"/>
              <a:gd name="T85" fmla="*/ 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76">
                <a:moveTo>
                  <a:pt x="156" y="0"/>
                </a:moveTo>
                <a:cubicBezTo>
                  <a:pt x="156" y="0"/>
                  <a:pt x="156" y="0"/>
                  <a:pt x="155" y="0"/>
                </a:cubicBezTo>
                <a:cubicBezTo>
                  <a:pt x="155" y="0"/>
                  <a:pt x="155" y="0"/>
                  <a:pt x="155" y="0"/>
                </a:cubicBezTo>
                <a:cubicBezTo>
                  <a:pt x="51" y="16"/>
                  <a:pt x="51" y="16"/>
                  <a:pt x="51" y="16"/>
                </a:cubicBezTo>
                <a:cubicBezTo>
                  <a:pt x="51" y="16"/>
                  <a:pt x="51" y="16"/>
                  <a:pt x="51" y="16"/>
                </a:cubicBezTo>
                <a:cubicBezTo>
                  <a:pt x="49" y="16"/>
                  <a:pt x="48" y="18"/>
                  <a:pt x="48" y="20"/>
                </a:cubicBezTo>
                <a:cubicBezTo>
                  <a:pt x="48" y="140"/>
                  <a:pt x="48" y="140"/>
                  <a:pt x="48" y="140"/>
                </a:cubicBezTo>
                <a:cubicBezTo>
                  <a:pt x="45" y="138"/>
                  <a:pt x="41" y="136"/>
                  <a:pt x="36" y="136"/>
                </a:cubicBezTo>
                <a:cubicBezTo>
                  <a:pt x="20" y="136"/>
                  <a:pt x="20" y="136"/>
                  <a:pt x="20" y="136"/>
                </a:cubicBezTo>
                <a:cubicBezTo>
                  <a:pt x="9" y="136"/>
                  <a:pt x="0" y="145"/>
                  <a:pt x="0" y="156"/>
                </a:cubicBezTo>
                <a:cubicBezTo>
                  <a:pt x="0" y="167"/>
                  <a:pt x="9" y="176"/>
                  <a:pt x="20" y="176"/>
                </a:cubicBezTo>
                <a:cubicBezTo>
                  <a:pt x="36" y="176"/>
                  <a:pt x="36" y="176"/>
                  <a:pt x="36" y="176"/>
                </a:cubicBezTo>
                <a:cubicBezTo>
                  <a:pt x="47" y="176"/>
                  <a:pt x="56" y="167"/>
                  <a:pt x="56" y="156"/>
                </a:cubicBezTo>
                <a:cubicBezTo>
                  <a:pt x="56" y="63"/>
                  <a:pt x="56" y="63"/>
                  <a:pt x="56" y="63"/>
                </a:cubicBezTo>
                <a:cubicBezTo>
                  <a:pt x="152" y="49"/>
                  <a:pt x="152" y="49"/>
                  <a:pt x="152" y="49"/>
                </a:cubicBezTo>
                <a:cubicBezTo>
                  <a:pt x="152" y="116"/>
                  <a:pt x="152" y="116"/>
                  <a:pt x="152" y="116"/>
                </a:cubicBezTo>
                <a:cubicBezTo>
                  <a:pt x="149" y="114"/>
                  <a:pt x="145" y="112"/>
                  <a:pt x="140" y="112"/>
                </a:cubicBezTo>
                <a:cubicBezTo>
                  <a:pt x="124" y="112"/>
                  <a:pt x="124" y="112"/>
                  <a:pt x="124" y="112"/>
                </a:cubicBezTo>
                <a:cubicBezTo>
                  <a:pt x="113" y="112"/>
                  <a:pt x="104" y="121"/>
                  <a:pt x="104" y="132"/>
                </a:cubicBezTo>
                <a:cubicBezTo>
                  <a:pt x="104" y="143"/>
                  <a:pt x="113" y="152"/>
                  <a:pt x="124" y="152"/>
                </a:cubicBezTo>
                <a:cubicBezTo>
                  <a:pt x="140" y="152"/>
                  <a:pt x="140" y="152"/>
                  <a:pt x="140" y="152"/>
                </a:cubicBezTo>
                <a:cubicBezTo>
                  <a:pt x="151" y="152"/>
                  <a:pt x="160" y="143"/>
                  <a:pt x="160" y="132"/>
                </a:cubicBezTo>
                <a:cubicBezTo>
                  <a:pt x="160" y="4"/>
                  <a:pt x="160" y="4"/>
                  <a:pt x="160" y="4"/>
                </a:cubicBezTo>
                <a:cubicBezTo>
                  <a:pt x="160" y="2"/>
                  <a:pt x="158" y="0"/>
                  <a:pt x="156" y="0"/>
                </a:cubicBezTo>
                <a:moveTo>
                  <a:pt x="36" y="168"/>
                </a:moveTo>
                <a:cubicBezTo>
                  <a:pt x="20" y="168"/>
                  <a:pt x="20" y="168"/>
                  <a:pt x="20" y="168"/>
                </a:cubicBezTo>
                <a:cubicBezTo>
                  <a:pt x="13" y="168"/>
                  <a:pt x="8" y="163"/>
                  <a:pt x="8" y="156"/>
                </a:cubicBezTo>
                <a:cubicBezTo>
                  <a:pt x="8" y="149"/>
                  <a:pt x="13" y="144"/>
                  <a:pt x="20" y="144"/>
                </a:cubicBezTo>
                <a:cubicBezTo>
                  <a:pt x="36" y="144"/>
                  <a:pt x="36" y="144"/>
                  <a:pt x="36" y="144"/>
                </a:cubicBezTo>
                <a:cubicBezTo>
                  <a:pt x="43" y="144"/>
                  <a:pt x="48" y="149"/>
                  <a:pt x="48" y="156"/>
                </a:cubicBezTo>
                <a:cubicBezTo>
                  <a:pt x="48" y="163"/>
                  <a:pt x="43" y="168"/>
                  <a:pt x="36" y="168"/>
                </a:cubicBezTo>
                <a:moveTo>
                  <a:pt x="140" y="144"/>
                </a:moveTo>
                <a:cubicBezTo>
                  <a:pt x="124" y="144"/>
                  <a:pt x="124" y="144"/>
                  <a:pt x="124" y="144"/>
                </a:cubicBezTo>
                <a:cubicBezTo>
                  <a:pt x="117" y="144"/>
                  <a:pt x="112" y="139"/>
                  <a:pt x="112" y="132"/>
                </a:cubicBezTo>
                <a:cubicBezTo>
                  <a:pt x="112" y="125"/>
                  <a:pt x="117" y="120"/>
                  <a:pt x="124" y="120"/>
                </a:cubicBezTo>
                <a:cubicBezTo>
                  <a:pt x="140" y="120"/>
                  <a:pt x="140" y="120"/>
                  <a:pt x="140" y="120"/>
                </a:cubicBezTo>
                <a:cubicBezTo>
                  <a:pt x="147" y="120"/>
                  <a:pt x="152" y="125"/>
                  <a:pt x="152" y="132"/>
                </a:cubicBezTo>
                <a:cubicBezTo>
                  <a:pt x="152" y="139"/>
                  <a:pt x="147" y="144"/>
                  <a:pt x="140" y="144"/>
                </a:cubicBezTo>
                <a:moveTo>
                  <a:pt x="152" y="41"/>
                </a:moveTo>
                <a:cubicBezTo>
                  <a:pt x="56" y="55"/>
                  <a:pt x="56" y="55"/>
                  <a:pt x="56" y="55"/>
                </a:cubicBezTo>
                <a:cubicBezTo>
                  <a:pt x="56" y="23"/>
                  <a:pt x="56" y="23"/>
                  <a:pt x="56" y="23"/>
                </a:cubicBezTo>
                <a:cubicBezTo>
                  <a:pt x="152" y="9"/>
                  <a:pt x="152" y="9"/>
                  <a:pt x="152" y="9"/>
                </a:cubicBezTo>
                <a:lnTo>
                  <a:pt x="152" y="41"/>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24" name="Rectangle 23">
            <a:extLst>
              <a:ext uri="{FF2B5EF4-FFF2-40B4-BE49-F238E27FC236}">
                <a16:creationId xmlns:a16="http://schemas.microsoft.com/office/drawing/2014/main" xmlns="" id="{0650C454-E489-4232-BAEE-FE1D3C767358}"/>
              </a:ext>
            </a:extLst>
          </p:cNvPr>
          <p:cNvSpPr/>
          <p:nvPr/>
        </p:nvSpPr>
        <p:spPr>
          <a:xfrm>
            <a:off x="246146" y="5915051"/>
            <a:ext cx="1381917" cy="461665"/>
          </a:xfrm>
          <a:prstGeom prst="rect">
            <a:avLst/>
          </a:prstGeom>
          <a:noFill/>
        </p:spPr>
        <p:txBody>
          <a:bodyPr wrap="none" lIns="91440" tIns="45720" rIns="91440" bIns="45720">
            <a:spAutoFit/>
          </a:bodyPr>
          <a:lstStyle/>
          <a:p>
            <a:pPr algn="ct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Ancaman</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7" name="Table 6">
            <a:extLst>
              <a:ext uri="{FF2B5EF4-FFF2-40B4-BE49-F238E27FC236}">
                <a16:creationId xmlns:a16="http://schemas.microsoft.com/office/drawing/2014/main" xmlns="" id="{09379B4B-62A7-453B-A3D2-B6F5513187E7}"/>
              </a:ext>
            </a:extLst>
          </p:cNvPr>
          <p:cNvGraphicFramePr>
            <a:graphicFrameLocks noGrp="1"/>
          </p:cNvGraphicFramePr>
          <p:nvPr>
            <p:extLst>
              <p:ext uri="{D42A27DB-BD31-4B8C-83A1-F6EECF244321}">
                <p14:modId xmlns:p14="http://schemas.microsoft.com/office/powerpoint/2010/main" val="1798740160"/>
              </p:ext>
            </p:extLst>
          </p:nvPr>
        </p:nvGraphicFramePr>
        <p:xfrm>
          <a:off x="353159" y="2395828"/>
          <a:ext cx="6080760" cy="1746377"/>
        </p:xfrm>
        <a:graphic>
          <a:graphicData uri="http://schemas.openxmlformats.org/drawingml/2006/table">
            <a:tbl>
              <a:tblPr firstRow="1" firstCol="1" bandRow="1">
                <a:tableStyleId>{5C22544A-7EE6-4342-B048-85BDC9FD1C3A}</a:tableStyleId>
              </a:tblPr>
              <a:tblGrid>
                <a:gridCol w="354330">
                  <a:extLst>
                    <a:ext uri="{9D8B030D-6E8A-4147-A177-3AD203B41FA5}">
                      <a16:colId xmlns:a16="http://schemas.microsoft.com/office/drawing/2014/main" xmlns="" val="1095553415"/>
                    </a:ext>
                  </a:extLst>
                </a:gridCol>
                <a:gridCol w="3657600">
                  <a:extLst>
                    <a:ext uri="{9D8B030D-6E8A-4147-A177-3AD203B41FA5}">
                      <a16:colId xmlns:a16="http://schemas.microsoft.com/office/drawing/2014/main" xmlns="" val="1786713163"/>
                    </a:ext>
                  </a:extLst>
                </a:gridCol>
                <a:gridCol w="679450">
                  <a:extLst>
                    <a:ext uri="{9D8B030D-6E8A-4147-A177-3AD203B41FA5}">
                      <a16:colId xmlns:a16="http://schemas.microsoft.com/office/drawing/2014/main" xmlns="" val="3885064211"/>
                    </a:ext>
                  </a:extLst>
                </a:gridCol>
                <a:gridCol w="577850">
                  <a:extLst>
                    <a:ext uri="{9D8B030D-6E8A-4147-A177-3AD203B41FA5}">
                      <a16:colId xmlns:a16="http://schemas.microsoft.com/office/drawing/2014/main" xmlns="" val="3001722195"/>
                    </a:ext>
                  </a:extLst>
                </a:gridCol>
                <a:gridCol w="811530">
                  <a:extLst>
                    <a:ext uri="{9D8B030D-6E8A-4147-A177-3AD203B41FA5}">
                      <a16:colId xmlns:a16="http://schemas.microsoft.com/office/drawing/2014/main" xmlns="" val="1547111320"/>
                    </a:ext>
                  </a:extLst>
                </a:gridCol>
              </a:tblGrid>
              <a:tr h="0">
                <a:tc>
                  <a:txBody>
                    <a:bodyPr/>
                    <a:lstStyle/>
                    <a:p>
                      <a:pPr marL="0" marR="0" algn="ctr">
                        <a:lnSpc>
                          <a:spcPct val="115000"/>
                        </a:lnSpc>
                        <a:spcBef>
                          <a:spcPts val="0"/>
                        </a:spcBef>
                        <a:spcAft>
                          <a:spcPts val="0"/>
                        </a:spcAft>
                      </a:pPr>
                      <a:r>
                        <a:rPr lang="en-US" sz="1200">
                          <a:solidFill>
                            <a:schemeClr val="bg1">
                              <a:lumMod val="50000"/>
                            </a:schemeClr>
                          </a:solidFill>
                          <a:effectLst/>
                        </a:rPr>
                        <a:t>No</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External Factor Analysis Strategy</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Bobot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Rating</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Skor</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0839170"/>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err="1">
                          <a:solidFill>
                            <a:schemeClr val="bg1">
                              <a:lumMod val="50000"/>
                            </a:schemeClr>
                          </a:solidFill>
                          <a:effectLst/>
                        </a:rPr>
                        <a:t>Peningkatan</a:t>
                      </a:r>
                      <a:r>
                        <a:rPr lang="en-US" sz="1200" dirty="0">
                          <a:solidFill>
                            <a:schemeClr val="bg1">
                              <a:lumMod val="50000"/>
                            </a:schemeClr>
                          </a:solidFill>
                          <a:effectLst/>
                        </a:rPr>
                        <a:t> </a:t>
                      </a:r>
                      <a:r>
                        <a:rPr lang="en-US" sz="1200" dirty="0" err="1">
                          <a:solidFill>
                            <a:schemeClr val="bg1">
                              <a:lumMod val="50000"/>
                            </a:schemeClr>
                          </a:solidFill>
                          <a:effectLst/>
                        </a:rPr>
                        <a:t>kebutuhan</a:t>
                      </a:r>
                      <a:r>
                        <a:rPr lang="en-US" sz="1200" dirty="0">
                          <a:solidFill>
                            <a:schemeClr val="bg1">
                              <a:lumMod val="50000"/>
                            </a:schemeClr>
                          </a:solidFill>
                          <a:effectLst/>
                        </a:rPr>
                        <a:t> semen </a:t>
                      </a:r>
                      <a:r>
                        <a:rPr lang="en-US" sz="1200" dirty="0" err="1">
                          <a:solidFill>
                            <a:schemeClr val="bg1">
                              <a:lumMod val="50000"/>
                            </a:schemeClr>
                          </a:solidFill>
                          <a:effectLst/>
                        </a:rPr>
                        <a:t>merupakan</a:t>
                      </a:r>
                      <a:r>
                        <a:rPr lang="en-US" sz="1200" dirty="0">
                          <a:solidFill>
                            <a:schemeClr val="bg1">
                              <a:lumMod val="50000"/>
                            </a:schemeClr>
                          </a:solidFill>
                          <a:effectLst/>
                        </a:rPr>
                        <a:t> </a:t>
                      </a:r>
                      <a:r>
                        <a:rPr lang="en-US" sz="1200" dirty="0" err="1">
                          <a:solidFill>
                            <a:schemeClr val="bg1">
                              <a:lumMod val="50000"/>
                            </a:schemeClr>
                          </a:solidFill>
                          <a:effectLst/>
                        </a:rPr>
                        <a:t>kesempatan</a:t>
                      </a:r>
                      <a:r>
                        <a:rPr lang="en-US" sz="1200" dirty="0">
                          <a:solidFill>
                            <a:schemeClr val="bg1">
                              <a:lumMod val="50000"/>
                            </a:schemeClr>
                          </a:solidFill>
                          <a:effectLst/>
                        </a:rPr>
                        <a:t> </a:t>
                      </a:r>
                      <a:r>
                        <a:rPr lang="en-US" sz="1200" dirty="0" err="1">
                          <a:solidFill>
                            <a:schemeClr val="bg1">
                              <a:lumMod val="50000"/>
                            </a:schemeClr>
                          </a:solidFill>
                          <a:effectLst/>
                        </a:rPr>
                        <a:t>Indocement</a:t>
                      </a:r>
                      <a:r>
                        <a:rPr lang="en-US" sz="1200" dirty="0">
                          <a:solidFill>
                            <a:schemeClr val="bg1">
                              <a:lumMod val="50000"/>
                            </a:schemeClr>
                          </a:solidFill>
                          <a:effectLst/>
                        </a:rPr>
                        <a:t> </a:t>
                      </a:r>
                      <a:r>
                        <a:rPr lang="en-US" sz="1200" dirty="0" err="1">
                          <a:solidFill>
                            <a:schemeClr val="bg1">
                              <a:lumMod val="50000"/>
                            </a:schemeClr>
                          </a:solidFill>
                          <a:effectLst/>
                        </a:rPr>
                        <a:t>untuk</a:t>
                      </a:r>
                      <a:r>
                        <a:rPr lang="en-US" sz="1200" dirty="0">
                          <a:solidFill>
                            <a:schemeClr val="bg1">
                              <a:lumMod val="50000"/>
                            </a:schemeClr>
                          </a:solidFill>
                          <a:effectLst/>
                        </a:rPr>
                        <a:t> </a:t>
                      </a:r>
                      <a:r>
                        <a:rPr lang="en-US" sz="1200" dirty="0" err="1">
                          <a:solidFill>
                            <a:schemeClr val="bg1">
                              <a:lumMod val="50000"/>
                            </a:schemeClr>
                          </a:solidFill>
                          <a:effectLst/>
                        </a:rPr>
                        <a:t>meningkatkan</a:t>
                      </a:r>
                      <a:r>
                        <a:rPr lang="en-US" sz="1200" dirty="0">
                          <a:solidFill>
                            <a:schemeClr val="bg1">
                              <a:lumMod val="50000"/>
                            </a:schemeClr>
                          </a:solidFill>
                          <a:effectLst/>
                        </a:rPr>
                        <a:t> </a:t>
                      </a:r>
                      <a:r>
                        <a:rPr lang="en-US" sz="1200" dirty="0" err="1">
                          <a:solidFill>
                            <a:schemeClr val="bg1">
                              <a:lumMod val="50000"/>
                            </a:schemeClr>
                          </a:solidFill>
                          <a:effectLst/>
                        </a:rPr>
                        <a:t>produksi</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0,60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3398648"/>
                  </a:ext>
                </a:extLst>
              </a:tr>
              <a:tr h="256540">
                <a:tc>
                  <a:txBody>
                    <a:bodyPr/>
                    <a:lstStyle/>
                    <a:p>
                      <a:pPr marL="0" marR="0" algn="ctr">
                        <a:lnSpc>
                          <a:spcPct val="115000"/>
                        </a:lnSpc>
                        <a:spcBef>
                          <a:spcPts val="0"/>
                        </a:spcBef>
                        <a:spcAft>
                          <a:spcPts val="0"/>
                        </a:spcAft>
                      </a:pPr>
                      <a:r>
                        <a:rPr lang="en-US" sz="1200">
                          <a:solidFill>
                            <a:schemeClr val="bg1">
                              <a:lumMod val="50000"/>
                            </a:schemeClr>
                          </a:solidFill>
                          <a:effectLst/>
                        </a:rPr>
                        <a:t>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Regulasi yang dipermudah</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0,40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11960713"/>
                  </a:ext>
                </a:extLst>
              </a:tr>
              <a:tr h="227965">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Peluang pasar meningkat di luar jawa barat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0,45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60489962"/>
                  </a:ext>
                </a:extLst>
              </a:tr>
              <a:tr h="0">
                <a:tc>
                  <a:txBody>
                    <a:bodyPr/>
                    <a:lstStyle/>
                    <a:p>
                      <a:pPr marL="0" marR="0">
                        <a:lnSpc>
                          <a:spcPct val="115000"/>
                        </a:lnSpc>
                        <a:spcBef>
                          <a:spcPts val="0"/>
                        </a:spcBef>
                        <a:spcAft>
                          <a:spcPts val="0"/>
                        </a:spcAft>
                      </a:pPr>
                      <a:r>
                        <a:rPr lang="en-US" sz="1200">
                          <a:solidFill>
                            <a:schemeClr val="bg1">
                              <a:lumMod val="50000"/>
                            </a:schemeClr>
                          </a:solidFill>
                          <a:effectLst/>
                        </a:rPr>
                        <a:t> </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Sub Total</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0,40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bg1">
                              <a:lumMod val="50000"/>
                            </a:schemeClr>
                          </a:solidFill>
                          <a:effectLst/>
                        </a:rPr>
                        <a:t>1,45</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01774476"/>
                  </a:ext>
                </a:extLst>
              </a:tr>
            </a:tbl>
          </a:graphicData>
        </a:graphic>
      </p:graphicFrame>
      <p:graphicFrame>
        <p:nvGraphicFramePr>
          <p:cNvPr id="8" name="Table 7">
            <a:extLst>
              <a:ext uri="{FF2B5EF4-FFF2-40B4-BE49-F238E27FC236}">
                <a16:creationId xmlns:a16="http://schemas.microsoft.com/office/drawing/2014/main" xmlns="" id="{BD3E6943-6FA8-48E7-B214-182D2D5E5F73}"/>
              </a:ext>
            </a:extLst>
          </p:cNvPr>
          <p:cNvGraphicFramePr>
            <a:graphicFrameLocks noGrp="1"/>
          </p:cNvGraphicFramePr>
          <p:nvPr>
            <p:extLst>
              <p:ext uri="{D42A27DB-BD31-4B8C-83A1-F6EECF244321}">
                <p14:modId xmlns:p14="http://schemas.microsoft.com/office/powerpoint/2010/main" val="1478203407"/>
              </p:ext>
            </p:extLst>
          </p:nvPr>
        </p:nvGraphicFramePr>
        <p:xfrm>
          <a:off x="353159" y="3898917"/>
          <a:ext cx="6080760" cy="2157730"/>
        </p:xfrm>
        <a:graphic>
          <a:graphicData uri="http://schemas.openxmlformats.org/drawingml/2006/table">
            <a:tbl>
              <a:tblPr firstRow="1" firstCol="1" bandRow="1">
                <a:tableStyleId>{5C22544A-7EE6-4342-B048-85BDC9FD1C3A}</a:tableStyleId>
              </a:tblPr>
              <a:tblGrid>
                <a:gridCol w="353695">
                  <a:extLst>
                    <a:ext uri="{9D8B030D-6E8A-4147-A177-3AD203B41FA5}">
                      <a16:colId xmlns:a16="http://schemas.microsoft.com/office/drawing/2014/main" xmlns="" val="2848963061"/>
                    </a:ext>
                  </a:extLst>
                </a:gridCol>
                <a:gridCol w="3652520">
                  <a:extLst>
                    <a:ext uri="{9D8B030D-6E8A-4147-A177-3AD203B41FA5}">
                      <a16:colId xmlns:a16="http://schemas.microsoft.com/office/drawing/2014/main" xmlns="" val="1249750426"/>
                    </a:ext>
                  </a:extLst>
                </a:gridCol>
                <a:gridCol w="685800">
                  <a:extLst>
                    <a:ext uri="{9D8B030D-6E8A-4147-A177-3AD203B41FA5}">
                      <a16:colId xmlns:a16="http://schemas.microsoft.com/office/drawing/2014/main" xmlns="" val="4063124260"/>
                    </a:ext>
                  </a:extLst>
                </a:gridCol>
                <a:gridCol w="634365">
                  <a:extLst>
                    <a:ext uri="{9D8B030D-6E8A-4147-A177-3AD203B41FA5}">
                      <a16:colId xmlns:a16="http://schemas.microsoft.com/office/drawing/2014/main" xmlns="" val="3145854030"/>
                    </a:ext>
                  </a:extLst>
                </a:gridCol>
                <a:gridCol w="754380">
                  <a:extLst>
                    <a:ext uri="{9D8B030D-6E8A-4147-A177-3AD203B41FA5}">
                      <a16:colId xmlns:a16="http://schemas.microsoft.com/office/drawing/2014/main" xmlns="" val="1579768983"/>
                    </a:ext>
                  </a:extLst>
                </a:gridCol>
              </a:tblGrid>
              <a:tr h="0">
                <a:tc>
                  <a:txBody>
                    <a:bodyPr/>
                    <a:lstStyle/>
                    <a:p>
                      <a:pPr marL="0" marR="0" algn="ctr">
                        <a:lnSpc>
                          <a:spcPct val="115000"/>
                        </a:lnSpc>
                        <a:spcBef>
                          <a:spcPts val="0"/>
                        </a:spcBef>
                        <a:spcAft>
                          <a:spcPts val="0"/>
                        </a:spcAft>
                      </a:pPr>
                      <a:r>
                        <a:rPr lang="en-US" sz="1200">
                          <a:solidFill>
                            <a:schemeClr val="bg1">
                              <a:lumMod val="50000"/>
                            </a:schemeClr>
                          </a:solidFill>
                          <a:effectLst/>
                        </a:rPr>
                        <a:t>No</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External Factor Analysis Strategy</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Bobot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Rating</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Skor</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94729508"/>
                  </a:ext>
                </a:extLst>
              </a:tr>
              <a:tr h="262255">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err="1">
                          <a:solidFill>
                            <a:schemeClr val="bg1">
                              <a:lumMod val="50000"/>
                            </a:schemeClr>
                          </a:solidFill>
                          <a:effectLst/>
                        </a:rPr>
                        <a:t>Ancaman</a:t>
                      </a:r>
                      <a:r>
                        <a:rPr lang="en-US" sz="1200" dirty="0">
                          <a:solidFill>
                            <a:schemeClr val="bg1">
                              <a:lumMod val="50000"/>
                            </a:schemeClr>
                          </a:solidFill>
                          <a:effectLst/>
                        </a:rPr>
                        <a:t> </a:t>
                      </a:r>
                      <a:r>
                        <a:rPr lang="en-US" sz="1200" dirty="0" err="1">
                          <a:solidFill>
                            <a:schemeClr val="bg1">
                              <a:lumMod val="50000"/>
                            </a:schemeClr>
                          </a:solidFill>
                          <a:effectLst/>
                        </a:rPr>
                        <a:t>produk</a:t>
                      </a:r>
                      <a:r>
                        <a:rPr lang="en-US" sz="1200" dirty="0">
                          <a:solidFill>
                            <a:schemeClr val="bg1">
                              <a:lumMod val="50000"/>
                            </a:schemeClr>
                          </a:solidFill>
                          <a:effectLst/>
                        </a:rPr>
                        <a:t> semen </a:t>
                      </a:r>
                      <a:r>
                        <a:rPr lang="en-US" sz="1200" dirty="0" err="1">
                          <a:solidFill>
                            <a:schemeClr val="bg1">
                              <a:lumMod val="50000"/>
                            </a:schemeClr>
                          </a:solidFill>
                          <a:effectLst/>
                        </a:rPr>
                        <a:t>dengan</a:t>
                      </a:r>
                      <a:r>
                        <a:rPr lang="en-US" sz="1200" dirty="0">
                          <a:solidFill>
                            <a:schemeClr val="bg1">
                              <a:lumMod val="50000"/>
                            </a:schemeClr>
                          </a:solidFill>
                          <a:effectLst/>
                        </a:rPr>
                        <a:t> </a:t>
                      </a:r>
                      <a:r>
                        <a:rPr lang="en-US" sz="1200" dirty="0" err="1">
                          <a:solidFill>
                            <a:schemeClr val="bg1">
                              <a:lumMod val="50000"/>
                            </a:schemeClr>
                          </a:solidFill>
                          <a:effectLst/>
                        </a:rPr>
                        <a:t>harga</a:t>
                      </a:r>
                      <a:r>
                        <a:rPr lang="en-US" sz="1200" dirty="0">
                          <a:solidFill>
                            <a:schemeClr val="bg1">
                              <a:lumMod val="50000"/>
                            </a:schemeClr>
                          </a:solidFill>
                          <a:effectLst/>
                        </a:rPr>
                        <a:t> </a:t>
                      </a:r>
                      <a:r>
                        <a:rPr lang="en-US" sz="1200" dirty="0" err="1">
                          <a:solidFill>
                            <a:schemeClr val="bg1">
                              <a:lumMod val="50000"/>
                            </a:schemeClr>
                          </a:solidFill>
                          <a:effectLst/>
                        </a:rPr>
                        <a:t>murah</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51932556"/>
                  </a:ext>
                </a:extLst>
              </a:tr>
              <a:tr h="285115">
                <a:tc>
                  <a:txBody>
                    <a:bodyPr/>
                    <a:lstStyle/>
                    <a:p>
                      <a:pPr marL="0" marR="0" algn="ctr">
                        <a:lnSpc>
                          <a:spcPct val="115000"/>
                        </a:lnSpc>
                        <a:spcBef>
                          <a:spcPts val="0"/>
                        </a:spcBef>
                        <a:spcAft>
                          <a:spcPts val="0"/>
                        </a:spcAft>
                      </a:pPr>
                      <a:r>
                        <a:rPr lang="en-US" sz="1200">
                          <a:solidFill>
                            <a:schemeClr val="bg1">
                              <a:lumMod val="50000"/>
                            </a:schemeClr>
                          </a:solidFill>
                          <a:effectLst/>
                        </a:rPr>
                        <a:t>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Ancaman dari kompetitor yang sangat kompetitif</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0,20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6243178"/>
                  </a:ext>
                </a:extLst>
              </a:tr>
              <a:tr h="273685">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Kompetitor asing yang tertarik berinvestasi di Indonesia</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1055427"/>
                  </a:ext>
                </a:extLst>
              </a:tr>
              <a:tr h="285115">
                <a:tc>
                  <a:txBody>
                    <a:bodyPr/>
                    <a:lstStyle/>
                    <a:p>
                      <a:pPr marL="0" marR="0" algn="ctr">
                        <a:lnSpc>
                          <a:spcPct val="115000"/>
                        </a:lnSpc>
                        <a:spcBef>
                          <a:spcPts val="0"/>
                        </a:spcBef>
                        <a:spcAft>
                          <a:spcPts val="0"/>
                        </a:spcAft>
                      </a:pPr>
                      <a:r>
                        <a:rPr lang="en-US" sz="1200">
                          <a:solidFill>
                            <a:schemeClr val="bg1">
                              <a:lumMod val="50000"/>
                            </a:schemeClr>
                          </a:solidFill>
                          <a:effectLst/>
                        </a:rPr>
                        <a:t>4</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Sumber bahan baku menipis</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3</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0,30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8738356"/>
                  </a:ext>
                </a:extLst>
              </a:tr>
              <a:tr h="273685">
                <a:tc>
                  <a:txBody>
                    <a:bodyPr/>
                    <a:lstStyle/>
                    <a:p>
                      <a:pPr marL="0" marR="0" algn="ctr">
                        <a:lnSpc>
                          <a:spcPct val="115000"/>
                        </a:lnSpc>
                        <a:spcBef>
                          <a:spcPts val="0"/>
                        </a:spcBef>
                        <a:spcAft>
                          <a:spcPts val="0"/>
                        </a:spcAft>
                      </a:pPr>
                      <a:r>
                        <a:rPr lang="en-US" sz="1200">
                          <a:solidFill>
                            <a:schemeClr val="bg1">
                              <a:lumMod val="50000"/>
                            </a:schemeClr>
                          </a:solidFill>
                          <a:effectLst/>
                        </a:rPr>
                        <a:t>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Kemampuan competitor meningkat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0,15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2</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0,30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6774199"/>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 </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Sub Total</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0,60</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1.05</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46331592"/>
                  </a:ext>
                </a:extLst>
              </a:tr>
              <a:tr h="0">
                <a:tc>
                  <a:txBody>
                    <a:bodyPr/>
                    <a:lstStyle/>
                    <a:p>
                      <a:pPr marL="0" marR="0" algn="ctr">
                        <a:lnSpc>
                          <a:spcPct val="115000"/>
                        </a:lnSpc>
                        <a:spcBef>
                          <a:spcPts val="0"/>
                        </a:spcBef>
                        <a:spcAft>
                          <a:spcPts val="0"/>
                        </a:spcAft>
                      </a:pPr>
                      <a:r>
                        <a:rPr lang="en-US" sz="1200">
                          <a:solidFill>
                            <a:schemeClr val="bg1">
                              <a:lumMod val="50000"/>
                            </a:schemeClr>
                          </a:solidFill>
                          <a:effectLst/>
                        </a:rPr>
                        <a:t> </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solidFill>
                            <a:schemeClr val="bg1">
                              <a:lumMod val="50000"/>
                            </a:schemeClr>
                          </a:solidFill>
                          <a:effectLst/>
                        </a:rPr>
                        <a:t>Total</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1</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solidFill>
                            <a:schemeClr val="bg1">
                              <a:lumMod val="50000"/>
                            </a:schemeClr>
                          </a:solidFill>
                          <a:effectLst/>
                        </a:rPr>
                        <a:t>-</a:t>
                      </a:r>
                      <a:endParaRPr lang="en-US"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solidFill>
                            <a:schemeClr val="bg1">
                              <a:lumMod val="50000"/>
                            </a:schemeClr>
                          </a:solidFill>
                          <a:effectLst/>
                        </a:rPr>
                        <a:t>2,50</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91080118"/>
                  </a:ext>
                </a:extLst>
              </a:tr>
            </a:tbl>
          </a:graphicData>
        </a:graphic>
      </p:graphicFrame>
    </p:spTree>
    <p:extLst>
      <p:ext uri="{BB962C8B-B14F-4D97-AF65-F5344CB8AC3E}">
        <p14:creationId xmlns:p14="http://schemas.microsoft.com/office/powerpoint/2010/main" val="24525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86" grpId="0" animBg="1"/>
      <p:bldP spid="87" grpId="0" animBg="1"/>
      <p:bldP spid="88" grpId="0" animBg="1"/>
      <p:bldP spid="73"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DC19BF-C145-46FA-B997-3137C9171B82}"/>
              </a:ext>
            </a:extLst>
          </p:cNvPr>
          <p:cNvSpPr/>
          <p:nvPr/>
        </p:nvSpPr>
        <p:spPr>
          <a:xfrm>
            <a:off x="0" y="136453"/>
            <a:ext cx="4274055" cy="923330"/>
          </a:xfrm>
          <a:prstGeom prst="rect">
            <a:avLst/>
          </a:prstGeom>
          <a:noFill/>
        </p:spPr>
        <p:txBody>
          <a:bodyPr wrap="none" lIns="91440" tIns="45720" rIns="91440" bIns="45720">
            <a:spAutoFit/>
          </a:bodyPr>
          <a:lstStyle/>
          <a:p>
            <a:pPr algn="ctr"/>
            <a:r>
              <a:rPr lang="en-US" sz="5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Analisis</a:t>
            </a: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SWOT</a:t>
            </a:r>
          </a:p>
        </p:txBody>
      </p:sp>
      <p:sp>
        <p:nvSpPr>
          <p:cNvPr id="3" name="TextBox 2">
            <a:extLst>
              <a:ext uri="{FF2B5EF4-FFF2-40B4-BE49-F238E27FC236}">
                <a16:creationId xmlns:a16="http://schemas.microsoft.com/office/drawing/2014/main" xmlns="" id="{FB8A12EF-446E-4679-B51C-1DF7B711DD6A}"/>
              </a:ext>
            </a:extLst>
          </p:cNvPr>
          <p:cNvSpPr txBox="1"/>
          <p:nvPr/>
        </p:nvSpPr>
        <p:spPr>
          <a:xfrm>
            <a:off x="100208" y="1152395"/>
            <a:ext cx="8780745" cy="2800767"/>
          </a:xfrm>
          <a:prstGeom prst="rect">
            <a:avLst/>
          </a:prstGeom>
          <a:noFill/>
        </p:spPr>
        <p:txBody>
          <a:bodyPr wrap="square" rtlCol="0">
            <a:spAutoFit/>
          </a:bodyPr>
          <a:lstStyle/>
          <a:p>
            <a:pPr>
              <a:buClr>
                <a:srgbClr val="FF0000"/>
              </a:buClr>
            </a:pPr>
            <a:r>
              <a:rPr lang="en-US" b="1" dirty="0" err="1">
                <a:latin typeface="Adobe Garamond Pro Bold" panose="02020702060506020403" pitchFamily="18" charset="0"/>
                <a:ea typeface="Adobe Heiti Std R" panose="020B0400000000000000" pitchFamily="34" charset="-128"/>
              </a:rPr>
              <a:t>Kekuatan</a:t>
            </a:r>
            <a:r>
              <a:rPr lang="en-US" b="1" dirty="0">
                <a:latin typeface="Adobe Garamond Pro Bold" panose="02020702060506020403" pitchFamily="18" charset="0"/>
                <a:ea typeface="Adobe Heiti Std R" panose="020B0400000000000000" pitchFamily="34" charset="-128"/>
              </a:rPr>
              <a:t> </a:t>
            </a:r>
            <a:r>
              <a:rPr lang="en-US" b="1" i="1" dirty="0">
                <a:latin typeface="Adobe Garamond Pro Bold" panose="02020702060506020403" pitchFamily="18" charset="0"/>
                <a:ea typeface="Adobe Heiti Std R" panose="020B0400000000000000" pitchFamily="34" charset="-128"/>
              </a:rPr>
              <a:t>(Strengths)</a:t>
            </a:r>
            <a:r>
              <a:rPr lang="en-US" b="1" dirty="0">
                <a:latin typeface="Adobe Garamond Pro Bold" panose="02020702060506020403" pitchFamily="18" charset="0"/>
                <a:ea typeface="Adobe Heiti Std R" panose="020B0400000000000000" pitchFamily="34" charset="-128"/>
              </a:rPr>
              <a:t> :</a:t>
            </a:r>
            <a:endParaRPr lang="en-US" dirty="0">
              <a:latin typeface="Adobe Garamond Pro Bold" panose="02020702060506020403" pitchFamily="18" charset="0"/>
              <a:ea typeface="Adobe Heiti Std R" panose="020B0400000000000000" pitchFamily="34" charset="-128"/>
            </a:endParaRPr>
          </a:p>
          <a:p>
            <a:pPr marL="285750" lvl="0" indent="-285750">
              <a:buClr>
                <a:srgbClr val="FF0000"/>
              </a:buClr>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dirty="0" err="1"/>
              <a:t>sumber</a:t>
            </a:r>
            <a:r>
              <a:rPr lang="en-US" sz="1400" dirty="0"/>
              <a:t> </a:t>
            </a:r>
            <a:r>
              <a:rPr lang="en-US" sz="1400" dirty="0" err="1"/>
              <a:t>daya</a:t>
            </a:r>
            <a:r>
              <a:rPr lang="en-US" sz="1400" dirty="0"/>
              <a:t> </a:t>
            </a:r>
            <a:r>
              <a:rPr lang="en-US" sz="1400" dirty="0" err="1"/>
              <a:t>manusia</a:t>
            </a:r>
            <a:r>
              <a:rPr lang="en-US" sz="1400" dirty="0"/>
              <a:t> yang </a:t>
            </a:r>
            <a:r>
              <a:rPr lang="en-US" sz="1400" dirty="0" err="1"/>
              <a:t>banyak</a:t>
            </a:r>
            <a:r>
              <a:rPr lang="en-US" sz="1400" dirty="0"/>
              <a:t> </a:t>
            </a:r>
            <a:r>
              <a:rPr lang="en-US" sz="1400" dirty="0" err="1"/>
              <a:t>dan</a:t>
            </a:r>
            <a:r>
              <a:rPr lang="en-US" sz="1400" dirty="0"/>
              <a:t> </a:t>
            </a:r>
            <a:r>
              <a:rPr lang="en-US" sz="1400" dirty="0" err="1"/>
              <a:t>berkompeten</a:t>
            </a:r>
            <a:r>
              <a:rPr lang="en-US" sz="1400" dirty="0"/>
              <a:t> </a:t>
            </a:r>
            <a:r>
              <a:rPr lang="en-US" sz="1400" dirty="0" err="1"/>
              <a:t>sesuai</a:t>
            </a:r>
            <a:r>
              <a:rPr lang="en-US" sz="1400" dirty="0"/>
              <a:t> </a:t>
            </a:r>
            <a:r>
              <a:rPr lang="en-US" sz="1400" dirty="0" err="1"/>
              <a:t>standar</a:t>
            </a:r>
            <a:r>
              <a:rPr lang="en-US" sz="1400" dirty="0"/>
              <a:t> </a:t>
            </a:r>
            <a:r>
              <a:rPr lang="en-US" sz="1400" dirty="0" err="1"/>
              <a:t>internasional</a:t>
            </a:r>
            <a:r>
              <a:rPr lang="en-US" sz="1400" dirty="0"/>
              <a:t> yang </a:t>
            </a:r>
            <a:r>
              <a:rPr lang="en-US" sz="1400" dirty="0" err="1"/>
              <a:t>diterapkan</a:t>
            </a:r>
            <a:r>
              <a:rPr lang="en-US" sz="1400" dirty="0"/>
              <a:t> di </a:t>
            </a:r>
            <a:r>
              <a:rPr lang="en-US" sz="1400" dirty="0" err="1"/>
              <a:t>seluruh</a:t>
            </a:r>
            <a:r>
              <a:rPr lang="en-US" sz="1400" dirty="0"/>
              <a:t> </a:t>
            </a:r>
            <a:r>
              <a:rPr lang="en-US" sz="1400" dirty="0" err="1"/>
              <a:t>operasioanal</a:t>
            </a:r>
            <a:r>
              <a:rPr lang="en-US" sz="1400" dirty="0"/>
              <a:t> Heidelberg Cement Group.</a:t>
            </a:r>
          </a:p>
          <a:p>
            <a:pPr marL="285750" lvl="0" indent="-285750">
              <a:buClr>
                <a:srgbClr val="FF0000"/>
              </a:buClr>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dirty="0" err="1"/>
              <a:t>kekuatan</a:t>
            </a:r>
            <a:r>
              <a:rPr lang="en-US" sz="1400" dirty="0"/>
              <a:t> </a:t>
            </a:r>
            <a:r>
              <a:rPr lang="en-US" sz="1400" dirty="0" err="1"/>
              <a:t>dari</a:t>
            </a:r>
            <a:r>
              <a:rPr lang="en-US" sz="1400" dirty="0"/>
              <a:t> </a:t>
            </a:r>
            <a:r>
              <a:rPr lang="en-US" sz="1400" dirty="0" err="1"/>
              <a:t>segi</a:t>
            </a:r>
            <a:r>
              <a:rPr lang="en-US" sz="1400" dirty="0"/>
              <a:t> </a:t>
            </a:r>
            <a:r>
              <a:rPr lang="en-US" sz="1400" dirty="0" err="1"/>
              <a:t>keuangan</a:t>
            </a:r>
            <a:r>
              <a:rPr lang="en-US" sz="1400" dirty="0"/>
              <a:t> </a:t>
            </a:r>
            <a:r>
              <a:rPr lang="en-US" sz="1400" dirty="0" err="1"/>
              <a:t>karena</a:t>
            </a:r>
            <a:r>
              <a:rPr lang="en-US" sz="1400" dirty="0"/>
              <a:t> </a:t>
            </a:r>
            <a:r>
              <a:rPr lang="en-US" sz="1400" dirty="0" err="1"/>
              <a:t>kekuatan</a:t>
            </a:r>
            <a:r>
              <a:rPr lang="en-US" sz="1400" dirty="0"/>
              <a:t> </a:t>
            </a:r>
            <a:r>
              <a:rPr lang="en-US" sz="1400" dirty="0" err="1"/>
              <a:t>keuangan</a:t>
            </a:r>
            <a:r>
              <a:rPr lang="en-US" sz="1400" dirty="0"/>
              <a:t> </a:t>
            </a:r>
            <a:r>
              <a:rPr lang="en-US" sz="1400" dirty="0" err="1"/>
              <a:t>akan</a:t>
            </a:r>
            <a:r>
              <a:rPr lang="en-US" sz="1400" dirty="0"/>
              <a:t> </a:t>
            </a:r>
            <a:r>
              <a:rPr lang="en-US" sz="1400" dirty="0" err="1"/>
              <a:t>menjadi</a:t>
            </a:r>
            <a:r>
              <a:rPr lang="en-US" sz="1400" dirty="0"/>
              <a:t> salah </a:t>
            </a:r>
            <a:r>
              <a:rPr lang="en-US" sz="1400" dirty="0" err="1"/>
              <a:t>satu</a:t>
            </a:r>
            <a:r>
              <a:rPr lang="en-US" sz="1400" dirty="0"/>
              <a:t> </a:t>
            </a:r>
            <a:r>
              <a:rPr lang="en-US" sz="1400" dirty="0" err="1"/>
              <a:t>penentu</a:t>
            </a:r>
            <a:r>
              <a:rPr lang="en-US" sz="1400" dirty="0"/>
              <a:t> </a:t>
            </a:r>
            <a:r>
              <a:rPr lang="en-US" sz="1400" dirty="0" err="1"/>
              <a:t>keputusan</a:t>
            </a:r>
            <a:r>
              <a:rPr lang="en-US" sz="1400" dirty="0"/>
              <a:t> </a:t>
            </a:r>
            <a:r>
              <a:rPr lang="en-US" sz="1400" dirty="0" err="1"/>
              <a:t>investasi</a:t>
            </a:r>
            <a:r>
              <a:rPr lang="en-US" sz="1400" dirty="0"/>
              <a:t>.</a:t>
            </a:r>
          </a:p>
          <a:p>
            <a:pPr marL="285750" lvl="0" indent="-285750">
              <a:buClr>
                <a:srgbClr val="FF0000"/>
              </a:buClr>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i="1" dirty="0"/>
              <a:t>Brand Image</a:t>
            </a:r>
            <a:r>
              <a:rPr lang="en-US" sz="1400" dirty="0"/>
              <a:t> yang </a:t>
            </a:r>
            <a:r>
              <a:rPr lang="en-US" sz="1400" dirty="0" err="1"/>
              <a:t>kuat</a:t>
            </a:r>
            <a:r>
              <a:rPr lang="en-US" sz="1400" dirty="0"/>
              <a:t> </a:t>
            </a:r>
            <a:r>
              <a:rPr lang="en-US" sz="1400" dirty="0" err="1"/>
              <a:t>karena</a:t>
            </a:r>
            <a:r>
              <a:rPr lang="en-US" sz="1400" dirty="0"/>
              <a:t> </a:t>
            </a:r>
            <a:r>
              <a:rPr lang="en-US" sz="1400" dirty="0" err="1"/>
              <a:t>dengan</a:t>
            </a:r>
            <a:r>
              <a:rPr lang="en-US" sz="1400" dirty="0"/>
              <a:t> </a:t>
            </a:r>
            <a:r>
              <a:rPr lang="en-US" sz="1400" i="1" dirty="0"/>
              <a:t>Brand Image </a:t>
            </a:r>
            <a:r>
              <a:rPr lang="en-US" sz="1400" dirty="0"/>
              <a:t>yang </a:t>
            </a:r>
            <a:r>
              <a:rPr lang="en-US" sz="1400" dirty="0" err="1"/>
              <a:t>uat</a:t>
            </a:r>
            <a:r>
              <a:rPr lang="en-US" sz="1400" dirty="0"/>
              <a:t> </a:t>
            </a:r>
            <a:r>
              <a:rPr lang="en-US" sz="1400" dirty="0" err="1"/>
              <a:t>akan</a:t>
            </a:r>
            <a:r>
              <a:rPr lang="en-US" sz="1400" dirty="0"/>
              <a:t> </a:t>
            </a:r>
            <a:r>
              <a:rPr lang="en-US" sz="1400" dirty="0" err="1"/>
              <a:t>memudahkan</a:t>
            </a:r>
            <a:r>
              <a:rPr lang="en-US" sz="1400" dirty="0"/>
              <a:t> </a:t>
            </a:r>
            <a:r>
              <a:rPr lang="en-US" sz="1400" dirty="0" err="1"/>
              <a:t>produk</a:t>
            </a:r>
            <a:r>
              <a:rPr lang="en-US" sz="1400" dirty="0"/>
              <a:t> </a:t>
            </a:r>
            <a:r>
              <a:rPr lang="en-US" sz="1400" dirty="0" err="1"/>
              <a:t>untuk</a:t>
            </a:r>
            <a:r>
              <a:rPr lang="en-US" sz="1400" dirty="0"/>
              <a:t> </a:t>
            </a:r>
            <a:r>
              <a:rPr lang="en-US" sz="1400" dirty="0" err="1"/>
              <a:t>masuk</a:t>
            </a:r>
            <a:r>
              <a:rPr lang="en-US" sz="1400" dirty="0"/>
              <a:t> </a:t>
            </a:r>
            <a:r>
              <a:rPr lang="en-US" sz="1400" dirty="0" err="1"/>
              <a:t>ke</a:t>
            </a:r>
            <a:r>
              <a:rPr lang="en-US" sz="1400" dirty="0"/>
              <a:t> </a:t>
            </a:r>
            <a:r>
              <a:rPr lang="en-US" sz="1400" dirty="0" err="1"/>
              <a:t>pasar</a:t>
            </a:r>
            <a:r>
              <a:rPr lang="en-US" sz="1400" dirty="0"/>
              <a:t> yang </a:t>
            </a:r>
            <a:r>
              <a:rPr lang="en-US" sz="1400" dirty="0" err="1"/>
              <a:t>baru</a:t>
            </a:r>
            <a:r>
              <a:rPr lang="en-US" sz="1400" dirty="0"/>
              <a:t>.</a:t>
            </a:r>
          </a:p>
          <a:p>
            <a:pPr marL="285750" lvl="0" indent="-285750">
              <a:buClr>
                <a:srgbClr val="FF0000"/>
              </a:buClr>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dirty="0" err="1"/>
              <a:t>pengalaman</a:t>
            </a:r>
            <a:r>
              <a:rPr lang="en-US" sz="1400" dirty="0"/>
              <a:t> yang </a:t>
            </a:r>
            <a:r>
              <a:rPr lang="en-US" sz="1400" dirty="0" err="1"/>
              <a:t>kuat</a:t>
            </a:r>
            <a:r>
              <a:rPr lang="en-US" sz="1400" dirty="0"/>
              <a:t> di </a:t>
            </a:r>
            <a:r>
              <a:rPr lang="en-US" sz="1400" dirty="0" err="1"/>
              <a:t>bidang</a:t>
            </a:r>
            <a:r>
              <a:rPr lang="en-US" sz="1400" dirty="0"/>
              <a:t> </a:t>
            </a:r>
            <a:r>
              <a:rPr lang="en-US" sz="1400" dirty="0" err="1"/>
              <a:t>industri</a:t>
            </a:r>
            <a:r>
              <a:rPr lang="en-US" sz="1400" dirty="0"/>
              <a:t> </a:t>
            </a:r>
            <a:r>
              <a:rPr lang="en-US" sz="1400" dirty="0" err="1"/>
              <a:t>terutama</a:t>
            </a:r>
            <a:r>
              <a:rPr lang="en-US" sz="1400" dirty="0"/>
              <a:t> semen </a:t>
            </a:r>
            <a:r>
              <a:rPr lang="en-US" sz="1400" dirty="0" err="1"/>
              <a:t>karena</a:t>
            </a:r>
            <a:r>
              <a:rPr lang="en-US" sz="1400" dirty="0"/>
              <a:t> </a:t>
            </a:r>
            <a:r>
              <a:rPr lang="en-US" sz="1400" dirty="0" err="1"/>
              <a:t>dengan</a:t>
            </a:r>
            <a:r>
              <a:rPr lang="en-US" sz="1400" dirty="0"/>
              <a:t> </a:t>
            </a:r>
            <a:r>
              <a:rPr lang="en-US" sz="1400" dirty="0" err="1"/>
              <a:t>pengalaman</a:t>
            </a:r>
            <a:r>
              <a:rPr lang="en-US" sz="1400" dirty="0"/>
              <a:t> </a:t>
            </a:r>
            <a:r>
              <a:rPr lang="en-US" sz="1400" dirty="0" err="1"/>
              <a:t>akan</a:t>
            </a:r>
            <a:r>
              <a:rPr lang="en-US" sz="1400" dirty="0"/>
              <a:t> </a:t>
            </a:r>
            <a:r>
              <a:rPr lang="en-US" sz="1400" dirty="0" err="1"/>
              <a:t>mudah</a:t>
            </a:r>
            <a:r>
              <a:rPr lang="en-US" sz="1400" dirty="0"/>
              <a:t> </a:t>
            </a:r>
            <a:r>
              <a:rPr lang="en-US" sz="1400" dirty="0" err="1"/>
              <a:t>memasukkan</a:t>
            </a:r>
            <a:r>
              <a:rPr lang="en-US" sz="1400" dirty="0"/>
              <a:t> </a:t>
            </a:r>
            <a:r>
              <a:rPr lang="en-US" sz="1400" dirty="0" err="1"/>
              <a:t>suatu</a:t>
            </a:r>
            <a:r>
              <a:rPr lang="en-US" sz="1400" dirty="0"/>
              <a:t> </a:t>
            </a:r>
            <a:r>
              <a:rPr lang="en-US" sz="1400" dirty="0" err="1"/>
              <a:t>produk</a:t>
            </a:r>
            <a:r>
              <a:rPr lang="en-US" sz="1400" dirty="0"/>
              <a:t> </a:t>
            </a:r>
            <a:r>
              <a:rPr lang="en-US" sz="1400" dirty="0" err="1"/>
              <a:t>ke</a:t>
            </a:r>
            <a:r>
              <a:rPr lang="en-US" sz="1400" dirty="0"/>
              <a:t> </a:t>
            </a:r>
            <a:r>
              <a:rPr lang="en-US" sz="1400" dirty="0" err="1"/>
              <a:t>pasar</a:t>
            </a:r>
            <a:r>
              <a:rPr lang="en-US" sz="1400" dirty="0"/>
              <a:t> yang </a:t>
            </a:r>
            <a:r>
              <a:rPr lang="en-US" sz="1400" dirty="0" err="1"/>
              <a:t>baru</a:t>
            </a:r>
            <a:r>
              <a:rPr lang="en-US" sz="1400" dirty="0"/>
              <a:t>.</a:t>
            </a:r>
          </a:p>
          <a:p>
            <a:pPr marL="285750" lvl="0" indent="-285750">
              <a:buClr>
                <a:srgbClr val="FF0000"/>
              </a:buClr>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merupakan</a:t>
            </a:r>
            <a:r>
              <a:rPr lang="en-US" sz="1400" dirty="0"/>
              <a:t> salah </a:t>
            </a:r>
            <a:r>
              <a:rPr lang="en-US" sz="1400" dirty="0" err="1"/>
              <a:t>satu</a:t>
            </a:r>
            <a:r>
              <a:rPr lang="en-US" sz="1400" dirty="0"/>
              <a:t> </a:t>
            </a:r>
            <a:r>
              <a:rPr lang="en-US" sz="1400" dirty="0" err="1"/>
              <a:t>pemimpin</a:t>
            </a:r>
            <a:r>
              <a:rPr lang="en-US" sz="1400" dirty="0"/>
              <a:t> </a:t>
            </a:r>
            <a:r>
              <a:rPr lang="en-US" sz="1400" dirty="0" err="1"/>
              <a:t>pasar</a:t>
            </a:r>
            <a:r>
              <a:rPr lang="en-US" sz="1400" dirty="0"/>
              <a:t> </a:t>
            </a:r>
            <a:r>
              <a:rPr lang="en-US" sz="1400" dirty="0" err="1"/>
              <a:t>pada</a:t>
            </a:r>
            <a:r>
              <a:rPr lang="en-US" sz="1400" dirty="0"/>
              <a:t> </a:t>
            </a:r>
            <a:r>
              <a:rPr lang="en-US" sz="1400" dirty="0" err="1"/>
              <a:t>industri</a:t>
            </a:r>
            <a:r>
              <a:rPr lang="en-US" sz="1400" dirty="0"/>
              <a:t> </a:t>
            </a:r>
            <a:r>
              <a:rPr lang="en-US" sz="1400" dirty="0" err="1"/>
              <a:t>nasional</a:t>
            </a:r>
            <a:r>
              <a:rPr lang="en-US" sz="1400" dirty="0"/>
              <a:t> </a:t>
            </a:r>
            <a:r>
              <a:rPr lang="en-US" sz="1400" dirty="0" err="1"/>
              <a:t>dengan</a:t>
            </a:r>
            <a:r>
              <a:rPr lang="en-US" sz="1400" dirty="0"/>
              <a:t> </a:t>
            </a:r>
            <a:r>
              <a:rPr lang="en-US" sz="1400" dirty="0" err="1"/>
              <a:t>keberhasilan</a:t>
            </a:r>
            <a:r>
              <a:rPr lang="en-US" sz="1400" dirty="0"/>
              <a:t> di </a:t>
            </a:r>
            <a:r>
              <a:rPr lang="en-US" sz="1400" dirty="0" err="1"/>
              <a:t>industri</a:t>
            </a:r>
            <a:r>
              <a:rPr lang="en-US" sz="1400" dirty="0"/>
              <a:t> </a:t>
            </a:r>
            <a:r>
              <a:rPr lang="en-US" sz="1400" dirty="0" err="1"/>
              <a:t>nasional</a:t>
            </a:r>
            <a:r>
              <a:rPr lang="en-US" sz="1400" dirty="0"/>
              <a:t> </a:t>
            </a:r>
            <a:r>
              <a:rPr lang="en-US" sz="1400" dirty="0" err="1"/>
              <a:t>akan</a:t>
            </a:r>
            <a:r>
              <a:rPr lang="en-US" sz="1400" dirty="0"/>
              <a:t> </a:t>
            </a:r>
            <a:r>
              <a:rPr lang="en-US" sz="1400" dirty="0" err="1"/>
              <a:t>membantu</a:t>
            </a:r>
            <a:r>
              <a:rPr lang="en-US" sz="1400" dirty="0"/>
              <a:t> </a:t>
            </a:r>
            <a:r>
              <a:rPr lang="en-US" sz="1400" dirty="0" err="1"/>
              <a:t>dalam</a:t>
            </a:r>
            <a:r>
              <a:rPr lang="en-US" sz="1400" dirty="0"/>
              <a:t> </a:t>
            </a:r>
            <a:r>
              <a:rPr lang="en-US" sz="1400" dirty="0" err="1"/>
              <a:t>kegiatan</a:t>
            </a:r>
            <a:r>
              <a:rPr lang="en-US" sz="1400" dirty="0"/>
              <a:t> </a:t>
            </a:r>
            <a:r>
              <a:rPr lang="en-US" sz="1400" dirty="0" err="1"/>
              <a:t>ekspansi</a:t>
            </a:r>
            <a:r>
              <a:rPr lang="en-US" sz="1400" dirty="0"/>
              <a:t>.</a:t>
            </a:r>
          </a:p>
          <a:p>
            <a:pPr>
              <a:buClr>
                <a:srgbClr val="FF0000"/>
              </a:buClr>
            </a:pPr>
            <a:endParaRPr lang="en-US" dirty="0">
              <a:solidFill>
                <a:schemeClr val="accent3">
                  <a:lumMod val="75000"/>
                </a:schemeClr>
              </a:solidFill>
            </a:endParaRPr>
          </a:p>
        </p:txBody>
      </p:sp>
      <p:sp>
        <p:nvSpPr>
          <p:cNvPr id="4" name="TextBox 3">
            <a:extLst>
              <a:ext uri="{FF2B5EF4-FFF2-40B4-BE49-F238E27FC236}">
                <a16:creationId xmlns:a16="http://schemas.microsoft.com/office/drawing/2014/main" xmlns="" id="{0EE99311-8FD4-4C47-B7B9-3AFDD1CFFDCF}"/>
              </a:ext>
            </a:extLst>
          </p:cNvPr>
          <p:cNvSpPr txBox="1"/>
          <p:nvPr/>
        </p:nvSpPr>
        <p:spPr>
          <a:xfrm>
            <a:off x="0" y="3822526"/>
            <a:ext cx="8780745" cy="1938992"/>
          </a:xfrm>
          <a:prstGeom prst="rect">
            <a:avLst/>
          </a:prstGeom>
          <a:noFill/>
        </p:spPr>
        <p:txBody>
          <a:bodyPr wrap="square" rtlCol="0">
            <a:spAutoFit/>
          </a:bodyPr>
          <a:lstStyle/>
          <a:p>
            <a:r>
              <a:rPr lang="en-US" b="1" dirty="0" err="1"/>
              <a:t>Kelemahan</a:t>
            </a:r>
            <a:r>
              <a:rPr lang="en-US" b="1" dirty="0"/>
              <a:t> </a:t>
            </a:r>
            <a:r>
              <a:rPr lang="en-US" b="1" i="1" dirty="0"/>
              <a:t>(Weakness) </a:t>
            </a:r>
            <a:r>
              <a:rPr lang="en-US" b="1" dirty="0"/>
              <a:t>:</a:t>
            </a:r>
            <a:endParaRPr lang="en-US" dirty="0"/>
          </a:p>
          <a:p>
            <a:pPr marL="285750" lvl="0" indent="-285750">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dirty="0" err="1"/>
              <a:t>kelemahan</a:t>
            </a:r>
            <a:r>
              <a:rPr lang="en-US" sz="1400" dirty="0"/>
              <a:t> yang </a:t>
            </a:r>
            <a:r>
              <a:rPr lang="en-US" sz="1400" dirty="0" err="1"/>
              <a:t>belum</a:t>
            </a:r>
            <a:r>
              <a:rPr lang="en-US" sz="1400" dirty="0"/>
              <a:t> </a:t>
            </a:r>
            <a:r>
              <a:rPr lang="en-US" sz="1400" dirty="0" err="1"/>
              <a:t>mempunyai</a:t>
            </a:r>
            <a:r>
              <a:rPr lang="en-US" sz="1400" dirty="0"/>
              <a:t> </a:t>
            </a:r>
            <a:r>
              <a:rPr lang="en-US" sz="1400" dirty="0" err="1"/>
              <a:t>pengalaman</a:t>
            </a:r>
            <a:r>
              <a:rPr lang="en-US" sz="1400" dirty="0"/>
              <a:t> </a:t>
            </a:r>
            <a:r>
              <a:rPr lang="en-US" sz="1400" dirty="0" err="1"/>
              <a:t>dalam</a:t>
            </a:r>
            <a:r>
              <a:rPr lang="en-US" sz="1400" dirty="0"/>
              <a:t> </a:t>
            </a:r>
            <a:r>
              <a:rPr lang="en-US" sz="1400" dirty="0" err="1"/>
              <a:t>akuisisi</a:t>
            </a:r>
            <a:r>
              <a:rPr lang="en-US" sz="1400" dirty="0"/>
              <a:t> </a:t>
            </a:r>
            <a:r>
              <a:rPr lang="en-US" sz="1400" dirty="0" err="1"/>
              <a:t>perusahaan</a:t>
            </a:r>
            <a:r>
              <a:rPr lang="en-US" sz="1400" dirty="0"/>
              <a:t> </a:t>
            </a:r>
            <a:r>
              <a:rPr lang="en-US" sz="1400" dirty="0" err="1"/>
              <a:t>sehingga</a:t>
            </a:r>
            <a:r>
              <a:rPr lang="en-US" sz="1400" dirty="0"/>
              <a:t> </a:t>
            </a:r>
            <a:r>
              <a:rPr lang="en-US" sz="1400" dirty="0" err="1"/>
              <a:t>perusahaan</a:t>
            </a:r>
            <a:r>
              <a:rPr lang="en-US" sz="1400" dirty="0"/>
              <a:t> </a:t>
            </a:r>
            <a:r>
              <a:rPr lang="en-US" sz="1400" dirty="0" err="1"/>
              <a:t>harus</a:t>
            </a:r>
            <a:r>
              <a:rPr lang="en-US" sz="1400" dirty="0"/>
              <a:t> </a:t>
            </a:r>
            <a:r>
              <a:rPr lang="en-US" sz="1400" dirty="0" err="1"/>
              <a:t>teliti</a:t>
            </a:r>
            <a:r>
              <a:rPr lang="en-US" sz="1400" dirty="0"/>
              <a:t> </a:t>
            </a:r>
            <a:r>
              <a:rPr lang="en-US" sz="1400" dirty="0" err="1"/>
              <a:t>dalam</a:t>
            </a:r>
            <a:r>
              <a:rPr lang="en-US" sz="1400" dirty="0"/>
              <a:t> </a:t>
            </a:r>
            <a:r>
              <a:rPr lang="en-US" sz="1400" dirty="0" err="1"/>
              <a:t>menerapkan</a:t>
            </a:r>
            <a:r>
              <a:rPr lang="en-US" sz="1400" dirty="0"/>
              <a:t> </a:t>
            </a:r>
            <a:r>
              <a:rPr lang="en-US" sz="1400" dirty="0" err="1"/>
              <a:t>strategi</a:t>
            </a:r>
            <a:r>
              <a:rPr lang="en-US" sz="1400" dirty="0"/>
              <a:t>.</a:t>
            </a:r>
          </a:p>
          <a:p>
            <a:pPr marL="285750" lvl="0" indent="-285750">
              <a:buFont typeface="Arial" panose="020B0604020202020204" pitchFamily="34" charset="0"/>
              <a:buChar char="•"/>
            </a:pPr>
            <a:r>
              <a:rPr lang="en-US" sz="1400" dirty="0" err="1"/>
              <a:t>Sarana</a:t>
            </a:r>
            <a:r>
              <a:rPr lang="en-US" sz="1400" dirty="0"/>
              <a:t> </a:t>
            </a:r>
            <a:r>
              <a:rPr lang="en-US" sz="1400" dirty="0" err="1"/>
              <a:t>pabrik</a:t>
            </a:r>
            <a:r>
              <a:rPr lang="en-US" sz="1400" dirty="0"/>
              <a:t> </a:t>
            </a:r>
            <a:r>
              <a:rPr lang="en-US" sz="1400" dirty="0" err="1"/>
              <a:t>sudah</a:t>
            </a:r>
            <a:r>
              <a:rPr lang="en-US" sz="1400" dirty="0"/>
              <a:t> </a:t>
            </a:r>
            <a:r>
              <a:rPr lang="en-US" sz="1400" dirty="0" err="1"/>
              <a:t>tidak</a:t>
            </a:r>
            <a:r>
              <a:rPr lang="en-US" sz="1400" dirty="0"/>
              <a:t> </a:t>
            </a:r>
            <a:r>
              <a:rPr lang="en-US" sz="1400" dirty="0" err="1"/>
              <a:t>layak</a:t>
            </a:r>
            <a:r>
              <a:rPr lang="en-US" sz="1400" dirty="0"/>
              <a:t> </a:t>
            </a:r>
            <a:r>
              <a:rPr lang="en-US" sz="1400" dirty="0" err="1"/>
              <a:t>sehingga</a:t>
            </a:r>
            <a:r>
              <a:rPr lang="en-US" sz="1400" dirty="0"/>
              <a:t> </a:t>
            </a:r>
            <a:r>
              <a:rPr lang="en-US" sz="1400" dirty="0" err="1"/>
              <a:t>perlu</a:t>
            </a:r>
            <a:r>
              <a:rPr lang="en-US" sz="1400" dirty="0"/>
              <a:t> </a:t>
            </a:r>
            <a:r>
              <a:rPr lang="en-US" sz="1400" dirty="0" err="1"/>
              <a:t>perbaikan</a:t>
            </a:r>
            <a:r>
              <a:rPr lang="en-US" sz="1400" dirty="0"/>
              <a:t> </a:t>
            </a:r>
            <a:r>
              <a:rPr lang="en-US" sz="1400" dirty="0" err="1"/>
              <a:t>atau</a:t>
            </a:r>
            <a:r>
              <a:rPr lang="en-US" sz="1400" dirty="0"/>
              <a:t> </a:t>
            </a:r>
            <a:r>
              <a:rPr lang="en-US" sz="1400" dirty="0" err="1"/>
              <a:t>melakukan</a:t>
            </a:r>
            <a:r>
              <a:rPr lang="en-US" sz="1400" dirty="0"/>
              <a:t> </a:t>
            </a:r>
            <a:r>
              <a:rPr lang="en-US" sz="1400" dirty="0" err="1"/>
              <a:t>pembelian</a:t>
            </a:r>
            <a:r>
              <a:rPr lang="en-US" sz="1400" dirty="0"/>
              <a:t> </a:t>
            </a:r>
            <a:r>
              <a:rPr lang="en-US" sz="1400" dirty="0" err="1"/>
              <a:t>teknologi</a:t>
            </a:r>
            <a:r>
              <a:rPr lang="en-US" sz="1400" dirty="0"/>
              <a:t> </a:t>
            </a:r>
            <a:r>
              <a:rPr lang="en-US" sz="1400" dirty="0" err="1"/>
              <a:t>baru</a:t>
            </a:r>
            <a:r>
              <a:rPr lang="en-US" sz="1400" dirty="0"/>
              <a:t>.</a:t>
            </a:r>
          </a:p>
          <a:p>
            <a:pPr marL="285750" lvl="0" indent="-285750">
              <a:buFont typeface="Arial" panose="020B0604020202020204" pitchFamily="34" charset="0"/>
              <a:buChar char="•"/>
            </a:pPr>
            <a:r>
              <a:rPr lang="en-US" sz="1400" dirty="0" err="1"/>
              <a:t>Kapasitas</a:t>
            </a:r>
            <a:r>
              <a:rPr lang="en-US" sz="1400" dirty="0"/>
              <a:t> </a:t>
            </a:r>
            <a:r>
              <a:rPr lang="en-US" sz="1400" dirty="0" err="1"/>
              <a:t>pabrik</a:t>
            </a:r>
            <a:r>
              <a:rPr lang="en-US" sz="1400" dirty="0"/>
              <a:t> </a:t>
            </a:r>
            <a:r>
              <a:rPr lang="en-US" sz="1400" dirty="0" err="1"/>
              <a:t>sulit</a:t>
            </a:r>
            <a:r>
              <a:rPr lang="en-US" sz="1400" dirty="0"/>
              <a:t> </a:t>
            </a:r>
            <a:r>
              <a:rPr lang="en-US" sz="1400" dirty="0" err="1"/>
              <a:t>ditingkatkan</a:t>
            </a:r>
            <a:r>
              <a:rPr lang="en-US" sz="1400" dirty="0"/>
              <a:t> </a:t>
            </a:r>
            <a:r>
              <a:rPr lang="en-US" sz="1400" dirty="0" err="1"/>
              <a:t>karena</a:t>
            </a:r>
            <a:r>
              <a:rPr lang="en-US" sz="1400" dirty="0"/>
              <a:t> </a:t>
            </a:r>
            <a:r>
              <a:rPr lang="en-US" sz="1400" dirty="0" err="1"/>
              <a:t>keterbatasan</a:t>
            </a:r>
            <a:r>
              <a:rPr lang="en-US" sz="1400" dirty="0"/>
              <a:t> </a:t>
            </a:r>
            <a:r>
              <a:rPr lang="en-US" sz="1400" dirty="0" err="1"/>
              <a:t>bahan</a:t>
            </a:r>
            <a:r>
              <a:rPr lang="en-US" sz="1400" dirty="0"/>
              <a:t> </a:t>
            </a:r>
            <a:r>
              <a:rPr lang="en-US" sz="1400" dirty="0" err="1"/>
              <a:t>baku</a:t>
            </a:r>
            <a:endParaRPr lang="en-US" sz="1400" dirty="0"/>
          </a:p>
          <a:p>
            <a:pPr marL="285750" lvl="0" indent="-285750">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mempunyai</a:t>
            </a:r>
            <a:r>
              <a:rPr lang="en-US" sz="1400" dirty="0"/>
              <a:t> </a:t>
            </a:r>
            <a:r>
              <a:rPr lang="en-US" sz="1400" dirty="0" err="1"/>
              <a:t>kendala</a:t>
            </a:r>
            <a:r>
              <a:rPr lang="en-US" sz="1400" dirty="0"/>
              <a:t> </a:t>
            </a:r>
            <a:r>
              <a:rPr lang="en-US" sz="1400" dirty="0" err="1"/>
              <a:t>dalam</a:t>
            </a:r>
            <a:r>
              <a:rPr lang="en-US" sz="1400" dirty="0"/>
              <a:t> </a:t>
            </a:r>
            <a:r>
              <a:rPr lang="en-US" sz="1400" dirty="0" err="1"/>
              <a:t>komunikasi</a:t>
            </a:r>
            <a:r>
              <a:rPr lang="en-US" sz="1400" dirty="0"/>
              <a:t> </a:t>
            </a:r>
            <a:r>
              <a:rPr lang="en-US" sz="1400" dirty="0" err="1"/>
              <a:t>oleh</a:t>
            </a:r>
            <a:r>
              <a:rPr lang="en-US" sz="1400" dirty="0"/>
              <a:t> </a:t>
            </a:r>
            <a:r>
              <a:rPr lang="en-US" sz="1400" dirty="0" err="1"/>
              <a:t>karena</a:t>
            </a:r>
            <a:r>
              <a:rPr lang="en-US" sz="1400" dirty="0"/>
              <a:t> </a:t>
            </a:r>
            <a:r>
              <a:rPr lang="en-US" sz="1400" dirty="0" err="1"/>
              <a:t>itu</a:t>
            </a:r>
            <a:r>
              <a:rPr lang="en-US" sz="1400" dirty="0"/>
              <a:t> </a:t>
            </a:r>
            <a:r>
              <a:rPr lang="en-US" sz="1400" dirty="0" err="1"/>
              <a:t>perusahaan</a:t>
            </a:r>
            <a:r>
              <a:rPr lang="en-US" sz="1400" dirty="0"/>
              <a:t> </a:t>
            </a:r>
            <a:r>
              <a:rPr lang="en-US" sz="1400" dirty="0" err="1"/>
              <a:t>harus</a:t>
            </a:r>
            <a:r>
              <a:rPr lang="en-US" sz="1400" dirty="0"/>
              <a:t> </a:t>
            </a:r>
            <a:r>
              <a:rPr lang="en-US" sz="1400" dirty="0" err="1"/>
              <a:t>meningkatkan</a:t>
            </a:r>
            <a:r>
              <a:rPr lang="en-US" sz="1400" dirty="0"/>
              <a:t> </a:t>
            </a:r>
            <a:r>
              <a:rPr lang="en-US" sz="1400" dirty="0" err="1"/>
              <a:t>kemampuan</a:t>
            </a:r>
            <a:r>
              <a:rPr lang="en-US" sz="1400" dirty="0"/>
              <a:t> </a:t>
            </a:r>
            <a:r>
              <a:rPr lang="en-US" sz="1400" dirty="0" err="1"/>
              <a:t>bahasa</a:t>
            </a:r>
            <a:r>
              <a:rPr lang="en-US" sz="1400" dirty="0"/>
              <a:t>.</a:t>
            </a:r>
          </a:p>
          <a:p>
            <a:pPr>
              <a:buClr>
                <a:srgbClr val="FF0000"/>
              </a:buClr>
            </a:pPr>
            <a:endParaRPr lang="en-US" dirty="0">
              <a:solidFill>
                <a:schemeClr val="accent3">
                  <a:lumMod val="75000"/>
                </a:schemeClr>
              </a:solidFill>
            </a:endParaRPr>
          </a:p>
        </p:txBody>
      </p:sp>
    </p:spTree>
    <p:extLst>
      <p:ext uri="{BB962C8B-B14F-4D97-AF65-F5344CB8AC3E}">
        <p14:creationId xmlns:p14="http://schemas.microsoft.com/office/powerpoint/2010/main" val="91578511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DC19BF-C145-46FA-B997-3137C9171B82}"/>
              </a:ext>
            </a:extLst>
          </p:cNvPr>
          <p:cNvSpPr/>
          <p:nvPr/>
        </p:nvSpPr>
        <p:spPr>
          <a:xfrm>
            <a:off x="0" y="136453"/>
            <a:ext cx="4274055" cy="923330"/>
          </a:xfrm>
          <a:prstGeom prst="rect">
            <a:avLst/>
          </a:prstGeom>
          <a:noFill/>
        </p:spPr>
        <p:txBody>
          <a:bodyPr wrap="none" lIns="91440" tIns="45720" rIns="91440" bIns="45720">
            <a:spAutoFit/>
          </a:bodyPr>
          <a:lstStyle/>
          <a:p>
            <a:pPr algn="ctr"/>
            <a:r>
              <a:rPr lang="en-US" sz="5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Analisis</a:t>
            </a: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SWOT</a:t>
            </a:r>
          </a:p>
        </p:txBody>
      </p:sp>
      <p:sp>
        <p:nvSpPr>
          <p:cNvPr id="3" name="TextBox 2">
            <a:extLst>
              <a:ext uri="{FF2B5EF4-FFF2-40B4-BE49-F238E27FC236}">
                <a16:creationId xmlns:a16="http://schemas.microsoft.com/office/drawing/2014/main" xmlns="" id="{FB8A12EF-446E-4679-B51C-1DF7B711DD6A}"/>
              </a:ext>
            </a:extLst>
          </p:cNvPr>
          <p:cNvSpPr txBox="1"/>
          <p:nvPr/>
        </p:nvSpPr>
        <p:spPr>
          <a:xfrm>
            <a:off x="100208" y="1152395"/>
            <a:ext cx="8780745" cy="1661993"/>
          </a:xfrm>
          <a:prstGeom prst="rect">
            <a:avLst/>
          </a:prstGeom>
          <a:noFill/>
        </p:spPr>
        <p:txBody>
          <a:bodyPr wrap="square" rtlCol="0">
            <a:spAutoFit/>
          </a:bodyPr>
          <a:lstStyle/>
          <a:p>
            <a:r>
              <a:rPr lang="en-US" sz="1400" b="1" dirty="0" err="1"/>
              <a:t>Peluang</a:t>
            </a:r>
            <a:r>
              <a:rPr lang="en-US" sz="1400" b="1" dirty="0"/>
              <a:t> </a:t>
            </a:r>
            <a:r>
              <a:rPr lang="en-US" sz="1400" b="1" i="1" dirty="0"/>
              <a:t>(Opportunities) </a:t>
            </a:r>
            <a:r>
              <a:rPr lang="en-US" sz="1400" b="1" dirty="0"/>
              <a:t>:</a:t>
            </a:r>
            <a:endParaRPr lang="en-US" sz="1400" dirty="0"/>
          </a:p>
          <a:p>
            <a:pPr marL="285750" lvl="0" indent="-285750">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dirty="0" err="1"/>
              <a:t>peluang</a:t>
            </a:r>
            <a:r>
              <a:rPr lang="en-US" sz="1400" dirty="0"/>
              <a:t> </a:t>
            </a:r>
            <a:r>
              <a:rPr lang="en-US" sz="1400" dirty="0" err="1"/>
              <a:t>untuk</a:t>
            </a:r>
            <a:r>
              <a:rPr lang="en-US" sz="1400" dirty="0"/>
              <a:t> </a:t>
            </a:r>
            <a:r>
              <a:rPr lang="en-US" sz="1400" dirty="0" err="1"/>
              <a:t>meningkatkan</a:t>
            </a:r>
            <a:r>
              <a:rPr lang="en-US" sz="1400" dirty="0"/>
              <a:t> </a:t>
            </a:r>
            <a:r>
              <a:rPr lang="en-US" sz="1400" dirty="0" err="1"/>
              <a:t>jumlah</a:t>
            </a:r>
            <a:r>
              <a:rPr lang="en-US" sz="1400" dirty="0"/>
              <a:t> </a:t>
            </a:r>
            <a:r>
              <a:rPr lang="en-US" sz="1400" dirty="0" err="1"/>
              <a:t>produksi</a:t>
            </a:r>
            <a:r>
              <a:rPr lang="en-US" sz="1400" dirty="0"/>
              <a:t>, </a:t>
            </a:r>
            <a:r>
              <a:rPr lang="en-US" sz="1400" dirty="0" err="1"/>
              <a:t>karena</a:t>
            </a:r>
            <a:r>
              <a:rPr lang="en-US" sz="1400" dirty="0"/>
              <a:t> </a:t>
            </a:r>
            <a:r>
              <a:rPr lang="en-US" sz="1400" dirty="0" err="1"/>
              <a:t>terjadi</a:t>
            </a:r>
            <a:r>
              <a:rPr lang="en-US" sz="1400" dirty="0"/>
              <a:t> </a:t>
            </a:r>
            <a:r>
              <a:rPr lang="en-US" sz="1400" dirty="0" err="1"/>
              <a:t>peningkatan</a:t>
            </a:r>
            <a:r>
              <a:rPr lang="en-US" sz="1400" dirty="0"/>
              <a:t> </a:t>
            </a:r>
            <a:r>
              <a:rPr lang="en-US" sz="1400" dirty="0" err="1"/>
              <a:t>permintaan</a:t>
            </a:r>
            <a:r>
              <a:rPr lang="en-US" sz="1400" dirty="0"/>
              <a:t> semen.</a:t>
            </a:r>
          </a:p>
          <a:p>
            <a:pPr marL="285750" lvl="0" indent="-285750">
              <a:buFont typeface="Arial" panose="020B0604020202020204" pitchFamily="34" charset="0"/>
              <a:buChar char="•"/>
            </a:pPr>
            <a:r>
              <a:rPr lang="en-US" sz="1400" dirty="0"/>
              <a:t>PT </a:t>
            </a:r>
            <a:r>
              <a:rPr lang="en-US" sz="1400" dirty="0" err="1"/>
              <a:t>Indocement</a:t>
            </a:r>
            <a:r>
              <a:rPr lang="en-US" sz="1400" dirty="0"/>
              <a:t> Tunggal Prakarsa </a:t>
            </a:r>
            <a:r>
              <a:rPr lang="en-US" sz="1400" dirty="0" err="1"/>
              <a:t>memiliki</a:t>
            </a:r>
            <a:r>
              <a:rPr lang="en-US" sz="1400" dirty="0"/>
              <a:t> </a:t>
            </a:r>
            <a:r>
              <a:rPr lang="en-US" sz="1400" dirty="0" err="1"/>
              <a:t>peluang</a:t>
            </a:r>
            <a:r>
              <a:rPr lang="en-US" sz="1400" dirty="0"/>
              <a:t> </a:t>
            </a:r>
            <a:r>
              <a:rPr lang="en-US" sz="1400" dirty="0" err="1"/>
              <a:t>untuk</a:t>
            </a:r>
            <a:r>
              <a:rPr lang="en-US" sz="1400" dirty="0"/>
              <a:t> </a:t>
            </a:r>
            <a:r>
              <a:rPr lang="en-US" sz="1400" dirty="0" err="1"/>
              <a:t>meningkatkan</a:t>
            </a:r>
            <a:r>
              <a:rPr lang="en-US" sz="1400" dirty="0"/>
              <a:t> </a:t>
            </a:r>
            <a:r>
              <a:rPr lang="en-US" sz="1400" dirty="0" err="1"/>
              <a:t>pangsa</a:t>
            </a:r>
            <a:r>
              <a:rPr lang="en-US" sz="1400" dirty="0"/>
              <a:t> </a:t>
            </a:r>
            <a:r>
              <a:rPr lang="en-US" sz="1400" dirty="0" err="1"/>
              <a:t>pasar</a:t>
            </a:r>
            <a:r>
              <a:rPr lang="en-US" sz="1400" dirty="0"/>
              <a:t> </a:t>
            </a:r>
            <a:r>
              <a:rPr lang="en-US" sz="1400" dirty="0" err="1"/>
              <a:t>serta</a:t>
            </a:r>
            <a:r>
              <a:rPr lang="en-US" sz="1400" dirty="0"/>
              <a:t> </a:t>
            </a:r>
            <a:r>
              <a:rPr lang="en-US" sz="1400" dirty="0" err="1"/>
              <a:t>ekspansi</a:t>
            </a:r>
            <a:r>
              <a:rPr lang="en-US" sz="1400" dirty="0"/>
              <a:t>, </a:t>
            </a:r>
            <a:r>
              <a:rPr lang="en-US" sz="1400" dirty="0" err="1"/>
              <a:t>karena</a:t>
            </a:r>
            <a:r>
              <a:rPr lang="en-US" sz="1400" dirty="0"/>
              <a:t> </a:t>
            </a:r>
            <a:r>
              <a:rPr lang="en-US" sz="1400" dirty="0" err="1"/>
              <a:t>dipermudahnya</a:t>
            </a:r>
            <a:r>
              <a:rPr lang="en-US" sz="1400" dirty="0"/>
              <a:t> </a:t>
            </a:r>
            <a:r>
              <a:rPr lang="en-US" sz="1400" dirty="0" err="1"/>
              <a:t>regulasi</a:t>
            </a:r>
            <a:r>
              <a:rPr lang="en-US" sz="1400" dirty="0"/>
              <a:t> yang </a:t>
            </a:r>
            <a:r>
              <a:rPr lang="en-US" sz="1400" dirty="0" err="1"/>
              <a:t>ada</a:t>
            </a:r>
            <a:r>
              <a:rPr lang="en-US" sz="1400" dirty="0"/>
              <a:t>.</a:t>
            </a:r>
          </a:p>
          <a:p>
            <a:pPr marL="285750" lvl="0" indent="-285750">
              <a:buFont typeface="Arial" panose="020B0604020202020204" pitchFamily="34" charset="0"/>
              <a:buChar char="•"/>
            </a:pPr>
            <a:r>
              <a:rPr lang="en-US" sz="1400" dirty="0" err="1"/>
              <a:t>Peluang</a:t>
            </a:r>
            <a:r>
              <a:rPr lang="en-US" sz="1400" dirty="0"/>
              <a:t> </a:t>
            </a:r>
            <a:r>
              <a:rPr lang="en-US" sz="1400" dirty="0" err="1"/>
              <a:t>pasar</a:t>
            </a:r>
            <a:r>
              <a:rPr lang="en-US" sz="1400" dirty="0"/>
              <a:t> </a:t>
            </a:r>
            <a:r>
              <a:rPr lang="en-US" sz="1400" dirty="0" err="1"/>
              <a:t>semakin</a:t>
            </a:r>
            <a:r>
              <a:rPr lang="en-US" sz="1400" dirty="0"/>
              <a:t> </a:t>
            </a:r>
            <a:r>
              <a:rPr lang="en-US" sz="1400" dirty="0" err="1"/>
              <a:t>meningkat</a:t>
            </a:r>
            <a:r>
              <a:rPr lang="en-US" sz="1400" dirty="0"/>
              <a:t> </a:t>
            </a:r>
            <a:r>
              <a:rPr lang="en-US" sz="1400" dirty="0" err="1"/>
              <a:t>khususnya</a:t>
            </a:r>
            <a:r>
              <a:rPr lang="en-US" sz="1400" dirty="0"/>
              <a:t> di </a:t>
            </a:r>
            <a:r>
              <a:rPr lang="en-US" sz="1400" dirty="0" err="1"/>
              <a:t>daerah</a:t>
            </a:r>
            <a:r>
              <a:rPr lang="en-US" sz="1400" dirty="0"/>
              <a:t> </a:t>
            </a:r>
            <a:r>
              <a:rPr lang="en-US" sz="1400" dirty="0" err="1"/>
              <a:t>selain</a:t>
            </a:r>
            <a:r>
              <a:rPr lang="en-US" sz="1400" dirty="0"/>
              <a:t> </a:t>
            </a:r>
            <a:r>
              <a:rPr lang="en-US" sz="1400" dirty="0" err="1"/>
              <a:t>Jawa</a:t>
            </a:r>
            <a:r>
              <a:rPr lang="en-US" sz="1400" dirty="0"/>
              <a:t> Barat.</a:t>
            </a:r>
          </a:p>
          <a:p>
            <a:pPr>
              <a:buClr>
                <a:srgbClr val="FF0000"/>
              </a:buClr>
            </a:pPr>
            <a:endParaRPr lang="en-US" dirty="0">
              <a:solidFill>
                <a:schemeClr val="accent3">
                  <a:lumMod val="75000"/>
                </a:schemeClr>
              </a:solidFill>
            </a:endParaRPr>
          </a:p>
        </p:txBody>
      </p:sp>
      <p:sp>
        <p:nvSpPr>
          <p:cNvPr id="4" name="TextBox 3">
            <a:extLst>
              <a:ext uri="{FF2B5EF4-FFF2-40B4-BE49-F238E27FC236}">
                <a16:creationId xmlns:a16="http://schemas.microsoft.com/office/drawing/2014/main" xmlns="" id="{0EE99311-8FD4-4C47-B7B9-3AFDD1CFFDCF}"/>
              </a:ext>
            </a:extLst>
          </p:cNvPr>
          <p:cNvSpPr txBox="1"/>
          <p:nvPr/>
        </p:nvSpPr>
        <p:spPr>
          <a:xfrm>
            <a:off x="100207" y="2598003"/>
            <a:ext cx="8780745" cy="1661993"/>
          </a:xfrm>
          <a:prstGeom prst="rect">
            <a:avLst/>
          </a:prstGeom>
          <a:noFill/>
        </p:spPr>
        <p:txBody>
          <a:bodyPr wrap="square" rtlCol="0">
            <a:spAutoFit/>
          </a:bodyPr>
          <a:lstStyle/>
          <a:p>
            <a:r>
              <a:rPr lang="en-US" sz="1400" b="1" dirty="0" err="1"/>
              <a:t>Ancaman</a:t>
            </a:r>
            <a:r>
              <a:rPr lang="en-US" sz="1400" b="1" dirty="0"/>
              <a:t> </a:t>
            </a:r>
            <a:r>
              <a:rPr lang="en-US" sz="1400" b="1" i="1" dirty="0"/>
              <a:t>(Threats) </a:t>
            </a:r>
            <a:r>
              <a:rPr lang="en-US" sz="1400" b="1" dirty="0"/>
              <a:t>:</a:t>
            </a:r>
            <a:endParaRPr lang="en-US" sz="1400" dirty="0"/>
          </a:p>
          <a:p>
            <a:pPr marL="285750" lvl="0" indent="-285750">
              <a:buFont typeface="Arial" panose="020B0604020202020204" pitchFamily="34" charset="0"/>
              <a:buChar char="•"/>
            </a:pPr>
            <a:r>
              <a:rPr lang="en-US" sz="1400" dirty="0" err="1"/>
              <a:t>Adanya</a:t>
            </a:r>
            <a:r>
              <a:rPr lang="en-US" sz="1400" dirty="0"/>
              <a:t> </a:t>
            </a:r>
            <a:r>
              <a:rPr lang="en-US" sz="1400" dirty="0" err="1"/>
              <a:t>produk</a:t>
            </a:r>
            <a:r>
              <a:rPr lang="en-US" sz="1400" dirty="0"/>
              <a:t> semen </a:t>
            </a:r>
            <a:r>
              <a:rPr lang="en-US" sz="1400" dirty="0" err="1"/>
              <a:t>dengan</a:t>
            </a:r>
            <a:r>
              <a:rPr lang="en-US" sz="1400" dirty="0"/>
              <a:t> </a:t>
            </a:r>
            <a:r>
              <a:rPr lang="en-US" sz="1400" dirty="0" err="1"/>
              <a:t>harga</a:t>
            </a:r>
            <a:r>
              <a:rPr lang="en-US" sz="1400" dirty="0"/>
              <a:t> </a:t>
            </a:r>
            <a:r>
              <a:rPr lang="en-US" sz="1400" dirty="0" err="1"/>
              <a:t>murah</a:t>
            </a:r>
            <a:r>
              <a:rPr lang="en-US" sz="1400" dirty="0"/>
              <a:t> </a:t>
            </a:r>
            <a:r>
              <a:rPr lang="en-US" sz="1400" dirty="0" err="1"/>
              <a:t>menjadi</a:t>
            </a:r>
            <a:r>
              <a:rPr lang="en-US" sz="1400" dirty="0"/>
              <a:t> </a:t>
            </a:r>
            <a:r>
              <a:rPr lang="en-US" sz="1400" dirty="0" err="1"/>
              <a:t>ancaman</a:t>
            </a:r>
            <a:r>
              <a:rPr lang="en-US" sz="1400" dirty="0"/>
              <a:t> </a:t>
            </a:r>
            <a:r>
              <a:rPr lang="en-US" sz="1400" dirty="0" err="1"/>
              <a:t>bagi</a:t>
            </a:r>
            <a:r>
              <a:rPr lang="en-US" sz="1400" dirty="0"/>
              <a:t> PT </a:t>
            </a:r>
            <a:r>
              <a:rPr lang="en-US" sz="1400" dirty="0" err="1"/>
              <a:t>Indocement</a:t>
            </a:r>
            <a:r>
              <a:rPr lang="en-US" sz="1400" dirty="0"/>
              <a:t> Tunggal Prakarsa</a:t>
            </a:r>
          </a:p>
          <a:p>
            <a:pPr marL="285750" lvl="0" indent="-285750">
              <a:buFont typeface="Arial" panose="020B0604020202020204" pitchFamily="34" charset="0"/>
              <a:buChar char="•"/>
            </a:pPr>
            <a:r>
              <a:rPr lang="en-US" sz="1400" dirty="0" err="1"/>
              <a:t>Ancaman</a:t>
            </a:r>
            <a:r>
              <a:rPr lang="en-US" sz="1400" dirty="0"/>
              <a:t> </a:t>
            </a:r>
            <a:r>
              <a:rPr lang="en-US" sz="1400" dirty="0" err="1"/>
              <a:t>dari</a:t>
            </a:r>
            <a:r>
              <a:rPr lang="en-US" sz="1400" dirty="0"/>
              <a:t> </a:t>
            </a:r>
            <a:r>
              <a:rPr lang="en-US" sz="1400" dirty="0" err="1"/>
              <a:t>kompetitor</a:t>
            </a:r>
            <a:r>
              <a:rPr lang="en-US" sz="1400" dirty="0"/>
              <a:t> yang </a:t>
            </a:r>
            <a:r>
              <a:rPr lang="en-US" sz="1400" dirty="0" err="1"/>
              <a:t>kompetitif</a:t>
            </a:r>
            <a:endParaRPr lang="en-US" sz="1400" dirty="0"/>
          </a:p>
          <a:p>
            <a:pPr marL="285750" lvl="0" indent="-285750">
              <a:buFont typeface="Arial" panose="020B0604020202020204" pitchFamily="34" charset="0"/>
              <a:buChar char="•"/>
            </a:pPr>
            <a:r>
              <a:rPr lang="en-US" sz="1400" dirty="0" err="1"/>
              <a:t>Ancaman</a:t>
            </a:r>
            <a:r>
              <a:rPr lang="en-US" sz="1400" dirty="0"/>
              <a:t> </a:t>
            </a:r>
            <a:r>
              <a:rPr lang="en-US" sz="1400" dirty="0" err="1"/>
              <a:t>adanya</a:t>
            </a:r>
            <a:r>
              <a:rPr lang="en-US" sz="1400" dirty="0"/>
              <a:t> competitor </a:t>
            </a:r>
            <a:r>
              <a:rPr lang="en-US" sz="1400" dirty="0" err="1"/>
              <a:t>asing</a:t>
            </a:r>
            <a:r>
              <a:rPr lang="en-US" sz="1400" dirty="0"/>
              <a:t> yang </a:t>
            </a:r>
            <a:r>
              <a:rPr lang="en-US" sz="1400" dirty="0" err="1"/>
              <a:t>tertarik</a:t>
            </a:r>
            <a:r>
              <a:rPr lang="en-US" sz="1400" dirty="0"/>
              <a:t> </a:t>
            </a:r>
            <a:r>
              <a:rPr lang="en-US" sz="1400" dirty="0" err="1"/>
              <a:t>berinvestasi</a:t>
            </a:r>
            <a:r>
              <a:rPr lang="en-US" sz="1400" dirty="0"/>
              <a:t> di Indonesia</a:t>
            </a:r>
          </a:p>
          <a:p>
            <a:pPr marL="285750" lvl="0" indent="-285750">
              <a:buFont typeface="Arial" panose="020B0604020202020204" pitchFamily="34" charset="0"/>
              <a:buChar char="•"/>
            </a:pPr>
            <a:r>
              <a:rPr lang="en-US" sz="1400" dirty="0" err="1"/>
              <a:t>Ketersediaan</a:t>
            </a:r>
            <a:r>
              <a:rPr lang="en-US" sz="1400" dirty="0"/>
              <a:t> </a:t>
            </a:r>
            <a:r>
              <a:rPr lang="en-US" sz="1400" dirty="0" err="1"/>
              <a:t>bahan</a:t>
            </a:r>
            <a:r>
              <a:rPr lang="en-US" sz="1400" dirty="0"/>
              <a:t> </a:t>
            </a:r>
            <a:r>
              <a:rPr lang="en-US" sz="1400" dirty="0" err="1"/>
              <a:t>baku</a:t>
            </a:r>
            <a:r>
              <a:rPr lang="en-US" sz="1400" dirty="0"/>
              <a:t> yang </a:t>
            </a:r>
            <a:r>
              <a:rPr lang="en-US" sz="1400" dirty="0" err="1"/>
              <a:t>semakin</a:t>
            </a:r>
            <a:r>
              <a:rPr lang="en-US" sz="1400" dirty="0"/>
              <a:t> </a:t>
            </a:r>
            <a:r>
              <a:rPr lang="en-US" sz="1400" dirty="0" err="1"/>
              <a:t>menipis</a:t>
            </a:r>
            <a:r>
              <a:rPr lang="en-US" sz="1400" dirty="0"/>
              <a:t> </a:t>
            </a:r>
            <a:r>
              <a:rPr lang="en-US" sz="1400" dirty="0" err="1"/>
              <a:t>menjadi</a:t>
            </a:r>
            <a:r>
              <a:rPr lang="en-US" sz="1400" dirty="0"/>
              <a:t> </a:t>
            </a:r>
            <a:r>
              <a:rPr lang="en-US" sz="1400" dirty="0" err="1"/>
              <a:t>ancaman</a:t>
            </a:r>
            <a:r>
              <a:rPr lang="en-US" sz="1400" dirty="0"/>
              <a:t> </a:t>
            </a:r>
            <a:r>
              <a:rPr lang="en-US" sz="1400" dirty="0" err="1"/>
              <a:t>bagi</a:t>
            </a:r>
            <a:r>
              <a:rPr lang="en-US" sz="1400" dirty="0"/>
              <a:t> </a:t>
            </a:r>
            <a:r>
              <a:rPr lang="en-US" sz="1400" dirty="0" err="1"/>
              <a:t>perusahaan</a:t>
            </a:r>
            <a:endParaRPr lang="en-US" sz="1400" dirty="0"/>
          </a:p>
          <a:p>
            <a:pPr lvl="0"/>
            <a:r>
              <a:rPr lang="en-US" sz="1400" dirty="0" err="1"/>
              <a:t>Meningkatnya</a:t>
            </a:r>
            <a:r>
              <a:rPr lang="en-US" sz="1400" dirty="0"/>
              <a:t> competitor </a:t>
            </a:r>
            <a:r>
              <a:rPr lang="en-US" sz="1400" dirty="0" err="1"/>
              <a:t>menjadi</a:t>
            </a:r>
            <a:r>
              <a:rPr lang="en-US" sz="1400" dirty="0"/>
              <a:t> </a:t>
            </a:r>
            <a:r>
              <a:rPr lang="en-US" sz="1400" dirty="0" err="1"/>
              <a:t>sebuah</a:t>
            </a:r>
            <a:r>
              <a:rPr lang="en-US" sz="1400" dirty="0"/>
              <a:t> </a:t>
            </a:r>
            <a:r>
              <a:rPr lang="en-US" sz="1400" dirty="0" err="1"/>
              <a:t>ancaman</a:t>
            </a:r>
            <a:r>
              <a:rPr lang="en-US" sz="1400" dirty="0"/>
              <a:t> </a:t>
            </a:r>
            <a:r>
              <a:rPr lang="en-US" sz="1400" dirty="0" err="1"/>
              <a:t>bagi</a:t>
            </a:r>
            <a:r>
              <a:rPr lang="en-US" sz="1400" dirty="0"/>
              <a:t> </a:t>
            </a:r>
            <a:r>
              <a:rPr lang="en-US" sz="1400" dirty="0" err="1"/>
              <a:t>perusahaan</a:t>
            </a:r>
            <a:endParaRPr lang="en-US" sz="1400" dirty="0"/>
          </a:p>
          <a:p>
            <a:pPr>
              <a:buClr>
                <a:srgbClr val="FF0000"/>
              </a:buClr>
            </a:pPr>
            <a:endParaRPr lang="en-US" dirty="0">
              <a:solidFill>
                <a:schemeClr val="accent3">
                  <a:lumMod val="75000"/>
                </a:schemeClr>
              </a:solidFill>
            </a:endParaRPr>
          </a:p>
        </p:txBody>
      </p:sp>
      <p:pic>
        <p:nvPicPr>
          <p:cNvPr id="5" name="Picture 4">
            <a:extLst>
              <a:ext uri="{FF2B5EF4-FFF2-40B4-BE49-F238E27FC236}">
                <a16:creationId xmlns:a16="http://schemas.microsoft.com/office/drawing/2014/main" xmlns="" id="{2CC1FB58-E9EC-476C-BD24-EC2D82F2BC88}"/>
              </a:ext>
            </a:extLst>
          </p:cNvPr>
          <p:cNvPicPr/>
          <p:nvPr/>
        </p:nvPicPr>
        <p:blipFill>
          <a:blip r:embed="rId2">
            <a:extLst>
              <a:ext uri="{28A0092B-C50C-407E-A947-70E740481C1C}">
                <a14:useLocalDpi xmlns:a14="http://schemas.microsoft.com/office/drawing/2010/main" val="0"/>
              </a:ext>
            </a:extLst>
          </a:blip>
          <a:stretch>
            <a:fillRect/>
          </a:stretch>
        </p:blipFill>
        <p:spPr>
          <a:xfrm>
            <a:off x="1302255" y="4101073"/>
            <a:ext cx="5943600" cy="2686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26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545" y="85902"/>
            <a:ext cx="4760502" cy="1731718"/>
            <a:chOff x="5656720" y="-2054606"/>
            <a:chExt cx="12691367" cy="4616710"/>
          </a:xfrm>
        </p:grpSpPr>
        <p:sp>
          <p:nvSpPr>
            <p:cNvPr id="8" name="TextBox 7"/>
            <p:cNvSpPr txBox="1"/>
            <p:nvPr/>
          </p:nvSpPr>
          <p:spPr>
            <a:xfrm>
              <a:off x="5656720" y="-2054606"/>
              <a:ext cx="12359700" cy="2800725"/>
            </a:xfrm>
            <a:prstGeom prst="rect">
              <a:avLst/>
            </a:prstGeom>
            <a:noFill/>
          </p:spPr>
          <p:txBody>
            <a:bodyPr wrap="square" lIns="34292" tIns="17146" rIns="34292" bIns="17146" rtlCol="0">
              <a:spAutoFit/>
            </a:bodyPr>
            <a:lstStyle/>
            <a:p>
              <a:pPr algn="ctr"/>
              <a:r>
                <a:rPr lang="en-US" sz="3301" b="1" dirty="0" err="1">
                  <a:solidFill>
                    <a:schemeClr val="tx2"/>
                  </a:solidFill>
                  <a:latin typeface="Lato Regular"/>
                  <a:cs typeface="Lato Regular"/>
                </a:rPr>
                <a:t>Analisis</a:t>
              </a:r>
              <a:r>
                <a:rPr lang="en-US" sz="3301" b="1" dirty="0">
                  <a:solidFill>
                    <a:schemeClr val="tx2"/>
                  </a:solidFill>
                  <a:latin typeface="Lato Regular"/>
                  <a:cs typeface="Lato Regular"/>
                </a:rPr>
                <a:t> EFAS </a:t>
              </a:r>
              <a:r>
                <a:rPr lang="en-US" sz="3301" b="1" dirty="0" err="1">
                  <a:solidFill>
                    <a:schemeClr val="tx2"/>
                  </a:solidFill>
                  <a:latin typeface="Lato Regular"/>
                  <a:cs typeface="Lato Regular"/>
                </a:rPr>
                <a:t>dan</a:t>
              </a:r>
              <a:r>
                <a:rPr lang="en-US" sz="3301" b="1" dirty="0">
                  <a:solidFill>
                    <a:schemeClr val="tx2"/>
                  </a:solidFill>
                  <a:latin typeface="Lato Regular"/>
                  <a:cs typeface="Lato Regular"/>
                </a:rPr>
                <a:t> IFAS </a:t>
              </a:r>
              <a:r>
                <a:rPr lang="en-US" sz="3301" b="1" dirty="0" err="1">
                  <a:solidFill>
                    <a:schemeClr val="tx2"/>
                  </a:solidFill>
                  <a:latin typeface="Lato Regular"/>
                  <a:cs typeface="Lato Regular"/>
                </a:rPr>
                <a:t>Kompetitor</a:t>
              </a:r>
              <a:endParaRPr lang="id-ID" sz="3301" b="1" dirty="0">
                <a:solidFill>
                  <a:schemeClr val="tx2"/>
                </a:solidFill>
                <a:latin typeface="Lato Regular"/>
                <a:cs typeface="Lato Regular"/>
              </a:endParaRPr>
            </a:p>
          </p:txBody>
        </p:sp>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10" name="Subtitle 2"/>
            <p:cNvSpPr txBox="1">
              <a:spLocks/>
            </p:cNvSpPr>
            <p:nvPr/>
          </p:nvSpPr>
          <p:spPr>
            <a:xfrm>
              <a:off x="5988386" y="1282565"/>
              <a:ext cx="12359701" cy="1079462"/>
            </a:xfrm>
            <a:prstGeom prst="rect">
              <a:avLst/>
            </a:prstGeom>
          </p:spPr>
          <p:txBody>
            <a:bodyPr vert="horz" lIns="81580" tIns="40790" rIns="81580" bIns="40790" rtlCol="0">
              <a:normAutofit fontScale="8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latin typeface="Lato Light"/>
                  <a:cs typeface="Lato Light"/>
                </a:rPr>
                <a:t>“</a:t>
              </a:r>
              <a:r>
                <a:rPr lang="en-US" sz="1163" dirty="0" err="1">
                  <a:latin typeface="Lato Light"/>
                  <a:cs typeface="Lato Light"/>
                </a:rPr>
                <a:t>Tiada</a:t>
              </a:r>
              <a:r>
                <a:rPr lang="en-US" sz="1163" dirty="0">
                  <a:latin typeface="Lato Light"/>
                  <a:cs typeface="Lato Light"/>
                </a:rPr>
                <a:t> </a:t>
              </a:r>
              <a:r>
                <a:rPr lang="en-US" sz="1163" dirty="0" err="1">
                  <a:latin typeface="Lato Light"/>
                  <a:cs typeface="Lato Light"/>
                </a:rPr>
                <a:t>Istilah</a:t>
              </a:r>
              <a:r>
                <a:rPr lang="en-US" sz="1163" dirty="0">
                  <a:latin typeface="Lato Light"/>
                  <a:cs typeface="Lato Light"/>
                </a:rPr>
                <a:t> </a:t>
              </a:r>
              <a:r>
                <a:rPr lang="en-US" sz="1163" dirty="0" err="1">
                  <a:latin typeface="Lato Light"/>
                  <a:cs typeface="Lato Light"/>
                </a:rPr>
                <a:t>pensiun</a:t>
              </a:r>
              <a:r>
                <a:rPr lang="en-US" sz="1163" dirty="0">
                  <a:latin typeface="Lato Light"/>
                  <a:cs typeface="Lato Light"/>
                </a:rPr>
                <a:t> </a:t>
              </a:r>
              <a:r>
                <a:rPr lang="en-US" sz="1163" dirty="0" err="1">
                  <a:latin typeface="Lato Light"/>
                  <a:cs typeface="Lato Light"/>
                </a:rPr>
                <a:t>bagi</a:t>
              </a:r>
              <a:r>
                <a:rPr lang="en-US" sz="1163" dirty="0">
                  <a:latin typeface="Lato Light"/>
                  <a:cs typeface="Lato Light"/>
                </a:rPr>
                <a:t> Entrepreneur. Entrepreneur </a:t>
              </a:r>
              <a:r>
                <a:rPr lang="en-US" sz="1163" dirty="0" err="1">
                  <a:latin typeface="Lato Light"/>
                  <a:cs typeface="Lato Light"/>
                </a:rPr>
                <a:t>adalah</a:t>
              </a:r>
              <a:r>
                <a:rPr lang="en-US" sz="1163" dirty="0">
                  <a:latin typeface="Lato Light"/>
                  <a:cs typeface="Lato Light"/>
                </a:rPr>
                <a:t> </a:t>
              </a:r>
              <a:r>
                <a:rPr lang="en-US" sz="1163" dirty="0" err="1">
                  <a:latin typeface="Lato Light"/>
                  <a:cs typeface="Lato Light"/>
                </a:rPr>
                <a:t>pahlawan</a:t>
              </a:r>
              <a:r>
                <a:rPr lang="en-US" sz="1163" dirty="0">
                  <a:latin typeface="Lato Light"/>
                  <a:cs typeface="Lato Light"/>
                </a:rPr>
                <a:t> </a:t>
              </a:r>
              <a:r>
                <a:rPr lang="en-US" sz="1163" dirty="0" err="1">
                  <a:latin typeface="Lato Light"/>
                  <a:cs typeface="Lato Light"/>
                </a:rPr>
                <a:t>Ekonomi</a:t>
              </a:r>
              <a:r>
                <a:rPr lang="en-US" sz="1163" dirty="0">
                  <a:latin typeface="Lato Light"/>
                  <a:cs typeface="Lato Light"/>
                </a:rPr>
                <a:t>”</a:t>
              </a:r>
              <a:endParaRPr lang="en-US" sz="1163" dirty="0">
                <a:solidFill>
                  <a:schemeClr val="accent1"/>
                </a:solidFill>
                <a:latin typeface="Lato Light"/>
                <a:cs typeface="Lato Light"/>
              </a:endParaRPr>
            </a:p>
          </p:txBody>
        </p:sp>
      </p:grpSp>
      <p:sp>
        <p:nvSpPr>
          <p:cNvPr id="2" name="Rectangle 1">
            <a:extLst>
              <a:ext uri="{FF2B5EF4-FFF2-40B4-BE49-F238E27FC236}">
                <a16:creationId xmlns:a16="http://schemas.microsoft.com/office/drawing/2014/main" xmlns="" id="{5B39FFD3-3E4E-4681-AC95-5B5C8A62CF3F}"/>
              </a:ext>
            </a:extLst>
          </p:cNvPr>
          <p:cNvSpPr/>
          <p:nvPr/>
        </p:nvSpPr>
        <p:spPr>
          <a:xfrm>
            <a:off x="-688175" y="1462554"/>
            <a:ext cx="3180102"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PT. </a:t>
            </a: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Holcim</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Subtitle 2">
            <a:extLst>
              <a:ext uri="{FF2B5EF4-FFF2-40B4-BE49-F238E27FC236}">
                <a16:creationId xmlns:a16="http://schemas.microsoft.com/office/drawing/2014/main" xmlns="" id="{3098BFAE-9BC1-4A05-9C95-0865692F4EF7}"/>
              </a:ext>
            </a:extLst>
          </p:cNvPr>
          <p:cNvSpPr txBox="1">
            <a:spLocks/>
          </p:cNvSpPr>
          <p:nvPr/>
        </p:nvSpPr>
        <p:spPr>
          <a:xfrm>
            <a:off x="-101922" y="1817620"/>
            <a:ext cx="4636095" cy="404904"/>
          </a:xfrm>
          <a:prstGeom prst="rect">
            <a:avLst/>
          </a:prstGeom>
        </p:spPr>
        <p:txBody>
          <a:bodyPr vert="horz" lIns="81580" tIns="40790" rIns="81580" bIns="40790"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b="1" u="sng" dirty="0" err="1"/>
              <a:t>Matriks</a:t>
            </a:r>
            <a:r>
              <a:rPr lang="en-US" b="1" u="sng" dirty="0"/>
              <a:t> IFAS (Internal Factor Analysis Strategy)</a:t>
            </a:r>
            <a:endParaRPr lang="en-US" dirty="0"/>
          </a:p>
        </p:txBody>
      </p:sp>
      <p:graphicFrame>
        <p:nvGraphicFramePr>
          <p:cNvPr id="3" name="Table 2">
            <a:extLst>
              <a:ext uri="{FF2B5EF4-FFF2-40B4-BE49-F238E27FC236}">
                <a16:creationId xmlns:a16="http://schemas.microsoft.com/office/drawing/2014/main" xmlns="" id="{3CD6AB45-586E-4C09-A698-08E6AC996064}"/>
              </a:ext>
            </a:extLst>
          </p:cNvPr>
          <p:cNvGraphicFramePr>
            <a:graphicFrameLocks noGrp="1"/>
          </p:cNvGraphicFramePr>
          <p:nvPr>
            <p:extLst>
              <p:ext uri="{D42A27DB-BD31-4B8C-83A1-F6EECF244321}">
                <p14:modId xmlns:p14="http://schemas.microsoft.com/office/powerpoint/2010/main" val="3352665225"/>
              </p:ext>
            </p:extLst>
          </p:nvPr>
        </p:nvGraphicFramePr>
        <p:xfrm>
          <a:off x="125260" y="2608404"/>
          <a:ext cx="4745735" cy="4141223"/>
        </p:xfrm>
        <a:graphic>
          <a:graphicData uri="http://schemas.openxmlformats.org/drawingml/2006/table">
            <a:tbl>
              <a:tblPr firstRow="1" firstCol="1" bandRow="1">
                <a:tableStyleId>{5C22544A-7EE6-4342-B048-85BDC9FD1C3A}</a:tableStyleId>
              </a:tblPr>
              <a:tblGrid>
                <a:gridCol w="380125">
                  <a:extLst>
                    <a:ext uri="{9D8B030D-6E8A-4147-A177-3AD203B41FA5}">
                      <a16:colId xmlns:a16="http://schemas.microsoft.com/office/drawing/2014/main" xmlns="" val="354305273"/>
                    </a:ext>
                  </a:extLst>
                </a:gridCol>
                <a:gridCol w="2629638">
                  <a:extLst>
                    <a:ext uri="{9D8B030D-6E8A-4147-A177-3AD203B41FA5}">
                      <a16:colId xmlns:a16="http://schemas.microsoft.com/office/drawing/2014/main" xmlns="" val="3510467805"/>
                    </a:ext>
                  </a:extLst>
                </a:gridCol>
                <a:gridCol w="598775">
                  <a:extLst>
                    <a:ext uri="{9D8B030D-6E8A-4147-A177-3AD203B41FA5}">
                      <a16:colId xmlns:a16="http://schemas.microsoft.com/office/drawing/2014/main" xmlns="" val="617032589"/>
                    </a:ext>
                  </a:extLst>
                </a:gridCol>
                <a:gridCol w="637953">
                  <a:extLst>
                    <a:ext uri="{9D8B030D-6E8A-4147-A177-3AD203B41FA5}">
                      <a16:colId xmlns:a16="http://schemas.microsoft.com/office/drawing/2014/main" xmlns="" val="3798205554"/>
                    </a:ext>
                  </a:extLst>
                </a:gridCol>
                <a:gridCol w="499244">
                  <a:extLst>
                    <a:ext uri="{9D8B030D-6E8A-4147-A177-3AD203B41FA5}">
                      <a16:colId xmlns:a16="http://schemas.microsoft.com/office/drawing/2014/main" xmlns="" val="4043130704"/>
                    </a:ext>
                  </a:extLst>
                </a:gridCol>
              </a:tblGrid>
              <a:tr h="333648">
                <a:tc>
                  <a:txBody>
                    <a:bodyPr/>
                    <a:lstStyle/>
                    <a:p>
                      <a:pPr marL="0" marR="0" algn="ctr">
                        <a:lnSpc>
                          <a:spcPct val="115000"/>
                        </a:lnSpc>
                        <a:spcBef>
                          <a:spcPts val="0"/>
                        </a:spcBef>
                        <a:spcAft>
                          <a:spcPts val="0"/>
                        </a:spcAft>
                      </a:pPr>
                      <a:r>
                        <a:rPr lang="en-US" sz="11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en-US" sz="1100">
                          <a:effectLst/>
                        </a:rPr>
                        <a:t>Internal Factor Analysis Strategy</a:t>
                      </a:r>
                      <a:endParaRPr lang="en-US" sz="1000">
                        <a:effectLst/>
                      </a:endParaRPr>
                    </a:p>
                    <a:p>
                      <a:pPr marL="0" marR="0" algn="ctr">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en-US" sz="1100">
                          <a:effectLst/>
                        </a:rPr>
                        <a:t>Bobot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en-US" sz="1100">
                          <a:effectLst/>
                        </a:rPr>
                        <a:t>Rating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en-US" sz="1100">
                          <a:effectLst/>
                        </a:rPr>
                        <a:t>Skor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1656333368"/>
                  </a:ext>
                </a:extLst>
              </a:tr>
              <a:tr h="509447">
                <a:tc>
                  <a:txBody>
                    <a:bodyPr/>
                    <a:lstStyle/>
                    <a:p>
                      <a:pPr marL="0" marR="0" algn="just">
                        <a:lnSpc>
                          <a:spcPct val="115000"/>
                        </a:lnSpc>
                        <a:spcBef>
                          <a:spcPts val="0"/>
                        </a:spcBef>
                        <a:spcAft>
                          <a:spcPts val="0"/>
                        </a:spcAft>
                      </a:pPr>
                      <a:r>
                        <a:rPr lang="en-US" sz="11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en-US" sz="1100">
                          <a:effectLst/>
                        </a:rPr>
                        <a:t>Memiliki lebih dari 43 waralaba dan sekitar 9.000 toko bangunan yang tersebar diseluruh pulau jawa.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2760509344"/>
                  </a:ext>
                </a:extLst>
              </a:tr>
              <a:tr h="333648">
                <a:tc>
                  <a:txBody>
                    <a:bodyPr/>
                    <a:lstStyle/>
                    <a:p>
                      <a:pPr marL="0" marR="0" algn="just">
                        <a:lnSpc>
                          <a:spcPct val="115000"/>
                        </a:lnSpc>
                        <a:spcBef>
                          <a:spcPts val="0"/>
                        </a:spcBef>
                        <a:spcAft>
                          <a:spcPts val="0"/>
                        </a:spcAft>
                      </a:pPr>
                      <a:r>
                        <a:rPr lang="en-US" sz="11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id-ID" sz="1100">
                          <a:effectLst/>
                        </a:rPr>
                        <a:t>Memiliki predikat kualitas semen terbaik ketiga di Indonesia.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1289170156"/>
                  </a:ext>
                </a:extLst>
              </a:tr>
              <a:tr h="182143">
                <a:tc>
                  <a:txBody>
                    <a:bodyPr/>
                    <a:lstStyle/>
                    <a:p>
                      <a:pPr marL="0" marR="0" algn="just">
                        <a:lnSpc>
                          <a:spcPct val="115000"/>
                        </a:lnSpc>
                        <a:spcBef>
                          <a:spcPts val="0"/>
                        </a:spcBef>
                        <a:spcAft>
                          <a:spcPts val="0"/>
                        </a:spcAft>
                      </a:pPr>
                      <a:r>
                        <a:rPr lang="en-US"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id-ID" sz="1100">
                          <a:effectLst/>
                        </a:rPr>
                        <a:t>Peningkatan ekuitas merek holcim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2315769184"/>
                  </a:ext>
                </a:extLst>
              </a:tr>
              <a:tr h="382086">
                <a:tc>
                  <a:txBody>
                    <a:bodyPr/>
                    <a:lstStyle/>
                    <a:p>
                      <a:pPr marL="0" marR="0" algn="just">
                        <a:lnSpc>
                          <a:spcPct val="115000"/>
                        </a:lnSpc>
                        <a:spcBef>
                          <a:spcPts val="0"/>
                        </a:spcBef>
                        <a:spcAft>
                          <a:spcPts val="0"/>
                        </a:spcAft>
                      </a:pPr>
                      <a:r>
                        <a:rPr lang="en-US" sz="11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id-ID" sz="1100">
                          <a:effectLst/>
                        </a:rPr>
                        <a:t>Sering diadakan seminar secara berkala mengenai industry kontruksi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684407321"/>
                  </a:ext>
                </a:extLst>
              </a:tr>
              <a:tr h="419839">
                <a:tc>
                  <a:txBody>
                    <a:bodyPr/>
                    <a:lstStyle/>
                    <a:p>
                      <a:pPr marL="0" marR="0" algn="just">
                        <a:lnSpc>
                          <a:spcPct val="115000"/>
                        </a:lnSpc>
                        <a:spcBef>
                          <a:spcPts val="0"/>
                        </a:spcBef>
                        <a:spcAft>
                          <a:spcPts val="0"/>
                        </a:spcAft>
                      </a:pPr>
                      <a:r>
                        <a:rPr lang="id-ID" sz="11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en-US" sz="1100">
                          <a:effectLst/>
                        </a:rPr>
                        <a:t>Pelayanan konsumen dan    pemesanan bisa dijangkau pelanggan melalui via telephone.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3997239583"/>
                  </a:ext>
                </a:extLst>
              </a:tr>
              <a:tr h="509447">
                <a:tc>
                  <a:txBody>
                    <a:bodyPr/>
                    <a:lstStyle/>
                    <a:p>
                      <a:pPr marL="0" marR="0" algn="just">
                        <a:lnSpc>
                          <a:spcPct val="115000"/>
                        </a:lnSpc>
                        <a:spcBef>
                          <a:spcPts val="0"/>
                        </a:spcBef>
                        <a:spcAft>
                          <a:spcPts val="0"/>
                        </a:spcAft>
                      </a:pPr>
                      <a:r>
                        <a:rPr lang="id-ID" sz="11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en-US" sz="1100">
                          <a:effectLst/>
                        </a:rPr>
                        <a:t>Tercatat telah memperoleh penghargaan dibidang lingkungan dalam sustainable Development Reporting Awards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1458280531"/>
                  </a:ext>
                </a:extLst>
              </a:tr>
              <a:tr h="333648">
                <a:tc>
                  <a:txBody>
                    <a:bodyPr/>
                    <a:lstStyle/>
                    <a:p>
                      <a:pPr marL="0" marR="0" algn="just">
                        <a:lnSpc>
                          <a:spcPct val="115000"/>
                        </a:lnSpc>
                        <a:spcBef>
                          <a:spcPts val="0"/>
                        </a:spcBef>
                        <a:spcAft>
                          <a:spcPts val="0"/>
                        </a:spcAft>
                      </a:pPr>
                      <a:r>
                        <a:rPr lang="id-ID" sz="1100">
                          <a:effectLst/>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en-US" sz="1100">
                          <a:effectLst/>
                        </a:rPr>
                        <a:t>Memiliki fasilitas seperti batching plant dan capsule truck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75762052"/>
                  </a:ext>
                </a:extLst>
              </a:tr>
              <a:tr h="636808">
                <a:tc>
                  <a:txBody>
                    <a:bodyPr/>
                    <a:lstStyle/>
                    <a:p>
                      <a:pPr marL="0" marR="0" algn="just">
                        <a:lnSpc>
                          <a:spcPct val="115000"/>
                        </a:lnSpc>
                        <a:spcBef>
                          <a:spcPts val="0"/>
                        </a:spcBef>
                        <a:spcAft>
                          <a:spcPts val="0"/>
                        </a:spcAft>
                      </a:pPr>
                      <a:r>
                        <a:rPr lang="id-ID" sz="11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en-US" sz="1100">
                          <a:effectLst/>
                        </a:rPr>
                        <a:t>Memiliki banyak pabrik di beberapa kota besar lancar dan memiliki beberapa anak perusahaan sehingga distribusi lancar.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1095023377"/>
                  </a:ext>
                </a:extLst>
              </a:tr>
              <a:tr h="166824">
                <a:tc>
                  <a:txBody>
                    <a:bodyPr/>
                    <a:lstStyle/>
                    <a:p>
                      <a:pPr marL="0" marR="0" algn="just">
                        <a:lnSpc>
                          <a:spcPct val="115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just">
                        <a:lnSpc>
                          <a:spcPct val="115000"/>
                        </a:lnSpc>
                        <a:spcBef>
                          <a:spcPts val="0"/>
                        </a:spcBef>
                        <a:spcAft>
                          <a:spcPts val="0"/>
                        </a:spcAft>
                      </a:pPr>
                      <a:r>
                        <a:rPr lang="id-ID" sz="1100">
                          <a:effectLst/>
                        </a:rPr>
                        <a:t>Total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0,54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a:effectLst/>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tc>
                  <a:txBody>
                    <a:bodyPr/>
                    <a:lstStyle/>
                    <a:p>
                      <a:pPr marL="0" marR="0" algn="ctr">
                        <a:lnSpc>
                          <a:spcPct val="115000"/>
                        </a:lnSpc>
                        <a:spcBef>
                          <a:spcPts val="0"/>
                        </a:spcBef>
                        <a:spcAft>
                          <a:spcPts val="0"/>
                        </a:spcAft>
                      </a:pPr>
                      <a:r>
                        <a:rPr lang="id-ID" sz="1100" dirty="0">
                          <a:effectLst/>
                        </a:rPr>
                        <a:t>1,62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77" marR="65277" marT="0" marB="0"/>
                </a:tc>
                <a:extLst>
                  <a:ext uri="{0D108BD9-81ED-4DB2-BD59-A6C34878D82A}">
                    <a16:rowId xmlns:a16="http://schemas.microsoft.com/office/drawing/2014/main" xmlns="" val="3054056730"/>
                  </a:ext>
                </a:extLst>
              </a:tr>
            </a:tbl>
          </a:graphicData>
        </a:graphic>
      </p:graphicFrame>
      <p:sp>
        <p:nvSpPr>
          <p:cNvPr id="4" name="Rectangle 3">
            <a:extLst>
              <a:ext uri="{FF2B5EF4-FFF2-40B4-BE49-F238E27FC236}">
                <a16:creationId xmlns:a16="http://schemas.microsoft.com/office/drawing/2014/main" xmlns="" id="{792C5B76-DA76-4BD5-A74B-3E5017D04955}"/>
              </a:ext>
            </a:extLst>
          </p:cNvPr>
          <p:cNvSpPr/>
          <p:nvPr/>
        </p:nvSpPr>
        <p:spPr>
          <a:xfrm>
            <a:off x="0" y="2183879"/>
            <a:ext cx="1183529" cy="400110"/>
          </a:xfrm>
          <a:prstGeom prst="rect">
            <a:avLst/>
          </a:prstGeom>
          <a:noFill/>
        </p:spPr>
        <p:txBody>
          <a:bodyPr wrap="none" lIns="91440" tIns="45720" rIns="91440" bIns="45720">
            <a:spAutoFit/>
          </a:bodyPr>
          <a:lstStyle/>
          <a:p>
            <a:pPr algn="ctr"/>
            <a:r>
              <a:rPr lang="en-US" sz="2000" b="1" cap="none" spc="0" dirty="0" err="1">
                <a:ln w="22225">
                  <a:solidFill>
                    <a:schemeClr val="accent2"/>
                  </a:solidFill>
                  <a:prstDash val="solid"/>
                </a:ln>
                <a:solidFill>
                  <a:schemeClr val="accent2">
                    <a:lumMod val="40000"/>
                    <a:lumOff val="60000"/>
                  </a:schemeClr>
                </a:solidFill>
                <a:effectLst/>
              </a:rPr>
              <a:t>Kekuatan</a:t>
            </a:r>
            <a:endParaRPr lang="en-US" sz="2000" b="1" cap="none" spc="0" dirty="0">
              <a:ln w="22225">
                <a:solidFill>
                  <a:schemeClr val="accent2"/>
                </a:solidFill>
                <a:prstDash val="solid"/>
              </a:ln>
              <a:solidFill>
                <a:schemeClr val="accent2">
                  <a:lumMod val="40000"/>
                  <a:lumOff val="60000"/>
                </a:schemeClr>
              </a:solidFill>
              <a:effectLst/>
            </a:endParaRPr>
          </a:p>
        </p:txBody>
      </p:sp>
      <p:graphicFrame>
        <p:nvGraphicFramePr>
          <p:cNvPr id="5" name="Table 4">
            <a:extLst>
              <a:ext uri="{FF2B5EF4-FFF2-40B4-BE49-F238E27FC236}">
                <a16:creationId xmlns:a16="http://schemas.microsoft.com/office/drawing/2014/main" xmlns="" id="{2AC057EC-9F87-4780-B58C-FBC0B4AE7D76}"/>
              </a:ext>
            </a:extLst>
          </p:cNvPr>
          <p:cNvGraphicFramePr>
            <a:graphicFrameLocks noGrp="1"/>
          </p:cNvGraphicFramePr>
          <p:nvPr>
            <p:extLst>
              <p:ext uri="{D42A27DB-BD31-4B8C-83A1-F6EECF244321}">
                <p14:modId xmlns:p14="http://schemas.microsoft.com/office/powerpoint/2010/main" val="1660401257"/>
              </p:ext>
            </p:extLst>
          </p:nvPr>
        </p:nvGraphicFramePr>
        <p:xfrm>
          <a:off x="4985360" y="2608404"/>
          <a:ext cx="4096010" cy="3403420"/>
        </p:xfrm>
        <a:graphic>
          <a:graphicData uri="http://schemas.openxmlformats.org/drawingml/2006/table">
            <a:tbl>
              <a:tblPr firstRow="1" firstCol="1" bandRow="1">
                <a:tableStyleId>{5C22544A-7EE6-4342-B048-85BDC9FD1C3A}</a:tableStyleId>
              </a:tblPr>
              <a:tblGrid>
                <a:gridCol w="328083">
                  <a:extLst>
                    <a:ext uri="{9D8B030D-6E8A-4147-A177-3AD203B41FA5}">
                      <a16:colId xmlns:a16="http://schemas.microsoft.com/office/drawing/2014/main" xmlns="" val="1467630745"/>
                    </a:ext>
                  </a:extLst>
                </a:gridCol>
                <a:gridCol w="2269622">
                  <a:extLst>
                    <a:ext uri="{9D8B030D-6E8A-4147-A177-3AD203B41FA5}">
                      <a16:colId xmlns:a16="http://schemas.microsoft.com/office/drawing/2014/main" xmlns="" val="434018712"/>
                    </a:ext>
                  </a:extLst>
                </a:gridCol>
                <a:gridCol w="516799">
                  <a:extLst>
                    <a:ext uri="{9D8B030D-6E8A-4147-A177-3AD203B41FA5}">
                      <a16:colId xmlns:a16="http://schemas.microsoft.com/office/drawing/2014/main" xmlns="" val="3373329072"/>
                    </a:ext>
                  </a:extLst>
                </a:gridCol>
                <a:gridCol w="550612">
                  <a:extLst>
                    <a:ext uri="{9D8B030D-6E8A-4147-A177-3AD203B41FA5}">
                      <a16:colId xmlns:a16="http://schemas.microsoft.com/office/drawing/2014/main" xmlns="" val="3806228088"/>
                    </a:ext>
                  </a:extLst>
                </a:gridCol>
                <a:gridCol w="430894">
                  <a:extLst>
                    <a:ext uri="{9D8B030D-6E8A-4147-A177-3AD203B41FA5}">
                      <a16:colId xmlns:a16="http://schemas.microsoft.com/office/drawing/2014/main" xmlns="" val="1364194169"/>
                    </a:ext>
                  </a:extLst>
                </a:gridCol>
              </a:tblGrid>
              <a:tr h="605175">
                <a:tc>
                  <a:txBody>
                    <a:bodyPr/>
                    <a:lstStyle/>
                    <a:p>
                      <a:pPr marL="0" marR="0" algn="ctr">
                        <a:lnSpc>
                          <a:spcPct val="115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Internal Factor Analysis Strategy</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3968817"/>
                  </a:ext>
                </a:extLst>
              </a:tr>
              <a:tr h="810917">
                <a:tc>
                  <a:txBody>
                    <a:bodyPr/>
                    <a:lstStyle/>
                    <a:p>
                      <a:pPr marL="0" marR="0" algn="just">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Terdapat HB / policy HI sehingga pemasaran tidak dapat dilakukan secara independen dan meluas.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0446127"/>
                  </a:ext>
                </a:extLst>
              </a:tr>
              <a:tr h="746647">
                <a:tc>
                  <a:txBody>
                    <a:bodyPr/>
                    <a:lstStyle/>
                    <a:p>
                      <a:pPr marL="0" marR="0" algn="just">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Ekspansi hanya bisa dilakukan didaerah yang tercakup dalam logistic semen curah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3678143"/>
                  </a:ext>
                </a:extLst>
              </a:tr>
              <a:tr h="832036">
                <a:tc>
                  <a:txBody>
                    <a:bodyPr/>
                    <a:lstStyle/>
                    <a:p>
                      <a:pPr marL="0" marR="0" algn="just">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Pasar utama masih berada di kota besar sehingga untuk distribusi ke kota-kota kecil berdampak pada harga jual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5409450"/>
                  </a:ext>
                </a:extLst>
              </a:tr>
              <a:tr h="399433">
                <a:tc>
                  <a:txBody>
                    <a:bodyPr/>
                    <a:lstStyle/>
                    <a:p>
                      <a:pPr marL="0" marR="0" algn="just">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T</a:t>
                      </a:r>
                      <a:r>
                        <a:rPr lang="id-ID" sz="1200">
                          <a:effectLst/>
                        </a:rPr>
                        <a: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dirty="0">
                          <a:effectLst/>
                        </a:rPr>
                        <a:t>1,98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87048013"/>
                  </a:ext>
                </a:extLst>
              </a:tr>
            </a:tbl>
          </a:graphicData>
        </a:graphic>
      </p:graphicFrame>
      <p:sp>
        <p:nvSpPr>
          <p:cNvPr id="12" name="Rectangle 11">
            <a:extLst>
              <a:ext uri="{FF2B5EF4-FFF2-40B4-BE49-F238E27FC236}">
                <a16:creationId xmlns:a16="http://schemas.microsoft.com/office/drawing/2014/main" xmlns="" id="{7E3C6B3D-F00F-4ACD-8923-56954C966B75}"/>
              </a:ext>
            </a:extLst>
          </p:cNvPr>
          <p:cNvSpPr/>
          <p:nvPr/>
        </p:nvSpPr>
        <p:spPr>
          <a:xfrm>
            <a:off x="4985360" y="2239072"/>
            <a:ext cx="1256113" cy="369332"/>
          </a:xfrm>
          <a:prstGeom prst="rect">
            <a:avLst/>
          </a:prstGeom>
        </p:spPr>
        <p:txBody>
          <a:bodyPr wrap="none">
            <a:spAutoFit/>
          </a:bodyPr>
          <a:lstStyle/>
          <a:p>
            <a:pPr algn="ctr"/>
            <a:r>
              <a:rPr lang="en-US" b="1" dirty="0" err="1">
                <a:ln w="22225">
                  <a:solidFill>
                    <a:schemeClr val="accent2"/>
                  </a:solidFill>
                  <a:prstDash val="solid"/>
                </a:ln>
                <a:solidFill>
                  <a:schemeClr val="accent2">
                    <a:lumMod val="40000"/>
                    <a:lumOff val="60000"/>
                  </a:schemeClr>
                </a:solidFill>
              </a:rPr>
              <a:t>Kelemahan</a:t>
            </a:r>
            <a:endParaRPr lang="en-US" b="1" dirty="0">
              <a:ln w="22225">
                <a:solidFill>
                  <a:schemeClr val="accent2"/>
                </a:solidFill>
                <a:prstDash val="solid"/>
              </a:ln>
              <a:solidFill>
                <a:schemeClr val="accent2">
                  <a:lumMod val="40000"/>
                  <a:lumOff val="60000"/>
                </a:schemeClr>
              </a:solidFill>
            </a:endParaRPr>
          </a:p>
        </p:txBody>
      </p:sp>
      <p:pic>
        <p:nvPicPr>
          <p:cNvPr id="13" name="Picture 2" descr="Hasil gambar untuk logo Holcim">
            <a:extLst>
              <a:ext uri="{FF2B5EF4-FFF2-40B4-BE49-F238E27FC236}">
                <a16:creationId xmlns:a16="http://schemas.microsoft.com/office/drawing/2014/main" xmlns="" id="{151FA167-1979-4B0A-83E8-0721BDC74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805" y="466864"/>
            <a:ext cx="27432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53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a:t>
            </a:r>
          </a:p>
        </p:txBody>
      </p:sp>
      <p:sp>
        <p:nvSpPr>
          <p:cNvPr id="3" name="Text Placeholder 2"/>
          <p:cNvSpPr>
            <a:spLocks noGrp="1"/>
          </p:cNvSpPr>
          <p:nvPr>
            <p:ph type="body" sz="quarter" idx="13"/>
          </p:nvPr>
        </p:nvSpPr>
        <p:spPr/>
        <p:txBody>
          <a:bodyPr>
            <a:normAutofit/>
          </a:bodyPr>
          <a:lstStyle/>
          <a:p>
            <a:pPr>
              <a:lnSpc>
                <a:spcPct val="150000"/>
              </a:lnSpc>
            </a:pPr>
            <a:r>
              <a:rPr lang="en-US" dirty="0" smtClean="0"/>
              <a:t>“</a:t>
            </a:r>
            <a:endParaRPr lang="id-ID" dirty="0"/>
          </a:p>
        </p:txBody>
      </p:sp>
      <p:sp>
        <p:nvSpPr>
          <p:cNvPr id="54" name="Freeform 43"/>
          <p:cNvSpPr>
            <a:spLocks/>
          </p:cNvSpPr>
          <p:nvPr/>
        </p:nvSpPr>
        <p:spPr bwMode="auto">
          <a:xfrm>
            <a:off x="622848" y="4624735"/>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55" name="Freeform 43"/>
          <p:cNvSpPr>
            <a:spLocks/>
          </p:cNvSpPr>
          <p:nvPr/>
        </p:nvSpPr>
        <p:spPr bwMode="auto">
          <a:xfrm>
            <a:off x="622848" y="5069515"/>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49" name="Freeform 43"/>
          <p:cNvSpPr>
            <a:spLocks/>
          </p:cNvSpPr>
          <p:nvPr/>
        </p:nvSpPr>
        <p:spPr bwMode="auto">
          <a:xfrm>
            <a:off x="622848" y="2779450"/>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50" dirty="0"/>
          </a:p>
        </p:txBody>
      </p:sp>
      <p:sp>
        <p:nvSpPr>
          <p:cNvPr id="50" name="Freeform 43"/>
          <p:cNvSpPr>
            <a:spLocks/>
          </p:cNvSpPr>
          <p:nvPr/>
        </p:nvSpPr>
        <p:spPr bwMode="auto">
          <a:xfrm>
            <a:off x="622848" y="3254825"/>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51" name="Freeform 43"/>
          <p:cNvSpPr>
            <a:spLocks/>
          </p:cNvSpPr>
          <p:nvPr/>
        </p:nvSpPr>
        <p:spPr bwMode="auto">
          <a:xfrm>
            <a:off x="622848" y="3729387"/>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52" name="Freeform 43"/>
          <p:cNvSpPr>
            <a:spLocks/>
          </p:cNvSpPr>
          <p:nvPr/>
        </p:nvSpPr>
        <p:spPr bwMode="auto">
          <a:xfrm>
            <a:off x="622848" y="4184042"/>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22" name="TextBox 21"/>
          <p:cNvSpPr txBox="1"/>
          <p:nvPr/>
        </p:nvSpPr>
        <p:spPr>
          <a:xfrm>
            <a:off x="550298" y="2808047"/>
            <a:ext cx="477218" cy="253916"/>
          </a:xfrm>
          <a:prstGeom prst="rect">
            <a:avLst/>
          </a:prstGeom>
          <a:noFill/>
        </p:spPr>
        <p:txBody>
          <a:bodyPr wrap="square" rtlCol="0">
            <a:spAutoFit/>
          </a:bodyPr>
          <a:lstStyle/>
          <a:p>
            <a:pPr algn="ctr"/>
            <a:r>
              <a:rPr lang="id-ID" sz="1050" dirty="0">
                <a:solidFill>
                  <a:schemeClr val="bg2"/>
                </a:solidFill>
                <a:latin typeface="+mj-lt"/>
              </a:rPr>
              <a:t>01</a:t>
            </a:r>
          </a:p>
        </p:txBody>
      </p:sp>
      <p:sp>
        <p:nvSpPr>
          <p:cNvPr id="24" name="TextBox 23"/>
          <p:cNvSpPr txBox="1"/>
          <p:nvPr/>
        </p:nvSpPr>
        <p:spPr>
          <a:xfrm>
            <a:off x="550298" y="3283422"/>
            <a:ext cx="477218" cy="253916"/>
          </a:xfrm>
          <a:prstGeom prst="rect">
            <a:avLst/>
          </a:prstGeom>
          <a:noFill/>
        </p:spPr>
        <p:txBody>
          <a:bodyPr wrap="square" rtlCol="0">
            <a:spAutoFit/>
          </a:bodyPr>
          <a:lstStyle/>
          <a:p>
            <a:pPr algn="ctr"/>
            <a:r>
              <a:rPr lang="id-ID" sz="1050" dirty="0">
                <a:solidFill>
                  <a:schemeClr val="bg2"/>
                </a:solidFill>
                <a:latin typeface="+mj-lt"/>
              </a:rPr>
              <a:t>02</a:t>
            </a:r>
          </a:p>
        </p:txBody>
      </p:sp>
      <p:sp>
        <p:nvSpPr>
          <p:cNvPr id="26" name="TextBox 25"/>
          <p:cNvSpPr txBox="1"/>
          <p:nvPr/>
        </p:nvSpPr>
        <p:spPr>
          <a:xfrm>
            <a:off x="550298" y="3757984"/>
            <a:ext cx="477218" cy="253916"/>
          </a:xfrm>
          <a:prstGeom prst="rect">
            <a:avLst/>
          </a:prstGeom>
          <a:noFill/>
        </p:spPr>
        <p:txBody>
          <a:bodyPr wrap="square" rtlCol="0">
            <a:spAutoFit/>
          </a:bodyPr>
          <a:lstStyle/>
          <a:p>
            <a:pPr algn="ctr"/>
            <a:r>
              <a:rPr lang="id-ID" sz="1050" dirty="0">
                <a:solidFill>
                  <a:schemeClr val="bg2"/>
                </a:solidFill>
                <a:latin typeface="+mj-lt"/>
              </a:rPr>
              <a:t>03</a:t>
            </a:r>
          </a:p>
        </p:txBody>
      </p:sp>
      <p:sp>
        <p:nvSpPr>
          <p:cNvPr id="28" name="TextBox 27"/>
          <p:cNvSpPr txBox="1"/>
          <p:nvPr/>
        </p:nvSpPr>
        <p:spPr>
          <a:xfrm>
            <a:off x="550298" y="4212639"/>
            <a:ext cx="477218" cy="253916"/>
          </a:xfrm>
          <a:prstGeom prst="rect">
            <a:avLst/>
          </a:prstGeom>
          <a:noFill/>
        </p:spPr>
        <p:txBody>
          <a:bodyPr wrap="square" rtlCol="0">
            <a:spAutoFit/>
          </a:bodyPr>
          <a:lstStyle/>
          <a:p>
            <a:pPr algn="ctr"/>
            <a:r>
              <a:rPr lang="id-ID" sz="1050" dirty="0">
                <a:solidFill>
                  <a:schemeClr val="bg2"/>
                </a:solidFill>
                <a:latin typeface="+mj-lt"/>
              </a:rPr>
              <a:t>04</a:t>
            </a:r>
          </a:p>
        </p:txBody>
      </p:sp>
      <p:sp>
        <p:nvSpPr>
          <p:cNvPr id="30" name="TextBox 29"/>
          <p:cNvSpPr txBox="1"/>
          <p:nvPr/>
        </p:nvSpPr>
        <p:spPr>
          <a:xfrm>
            <a:off x="550298" y="4653332"/>
            <a:ext cx="477218" cy="253916"/>
          </a:xfrm>
          <a:prstGeom prst="rect">
            <a:avLst/>
          </a:prstGeom>
          <a:noFill/>
        </p:spPr>
        <p:txBody>
          <a:bodyPr wrap="square" rtlCol="0">
            <a:spAutoFit/>
          </a:bodyPr>
          <a:lstStyle/>
          <a:p>
            <a:pPr algn="ctr"/>
            <a:r>
              <a:rPr lang="id-ID" sz="1050" dirty="0">
                <a:solidFill>
                  <a:schemeClr val="bg2"/>
                </a:solidFill>
                <a:latin typeface="+mj-lt"/>
              </a:rPr>
              <a:t>05</a:t>
            </a:r>
          </a:p>
        </p:txBody>
      </p:sp>
      <p:sp>
        <p:nvSpPr>
          <p:cNvPr id="37" name="TextBox 36"/>
          <p:cNvSpPr txBox="1"/>
          <p:nvPr/>
        </p:nvSpPr>
        <p:spPr>
          <a:xfrm>
            <a:off x="540362" y="5098112"/>
            <a:ext cx="477218" cy="253916"/>
          </a:xfrm>
          <a:prstGeom prst="rect">
            <a:avLst/>
          </a:prstGeom>
          <a:noFill/>
        </p:spPr>
        <p:txBody>
          <a:bodyPr wrap="square" rtlCol="0">
            <a:spAutoFit/>
          </a:bodyPr>
          <a:lstStyle/>
          <a:p>
            <a:pPr algn="ctr"/>
            <a:r>
              <a:rPr lang="id-ID" sz="1050" dirty="0">
                <a:solidFill>
                  <a:schemeClr val="bg2"/>
                </a:solidFill>
                <a:latin typeface="+mj-lt"/>
              </a:rPr>
              <a:t>06</a:t>
            </a:r>
          </a:p>
        </p:txBody>
      </p:sp>
      <p:sp>
        <p:nvSpPr>
          <p:cNvPr id="23" name="TextBox 23"/>
          <p:cNvSpPr txBox="1"/>
          <p:nvPr/>
        </p:nvSpPr>
        <p:spPr>
          <a:xfrm>
            <a:off x="1087210" y="2721369"/>
            <a:ext cx="2833437"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Nicolas </a:t>
            </a:r>
            <a:r>
              <a:rPr lang="en-US" sz="1200" dirty="0" err="1"/>
              <a:t>Satria</a:t>
            </a:r>
            <a:r>
              <a:rPr lang="en-US" sz="1200" dirty="0"/>
              <a:t> </a:t>
            </a:r>
            <a:r>
              <a:rPr lang="en-US" sz="1200" dirty="0" err="1"/>
              <a:t>Hidayat</a:t>
            </a:r>
            <a:r>
              <a:rPr lang="en-US" sz="1200" dirty="0"/>
              <a:t> </a:t>
            </a:r>
            <a:endParaRPr lang="id-ID" sz="1200" dirty="0">
              <a:solidFill>
                <a:schemeClr val="tx2"/>
              </a:solidFill>
              <a:latin typeface="+mj-lt"/>
            </a:endParaRPr>
          </a:p>
        </p:txBody>
      </p:sp>
      <p:sp>
        <p:nvSpPr>
          <p:cNvPr id="25" name="TextBox 23"/>
          <p:cNvSpPr txBox="1"/>
          <p:nvPr/>
        </p:nvSpPr>
        <p:spPr>
          <a:xfrm>
            <a:off x="1087210" y="3196745"/>
            <a:ext cx="3093579"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Diar</a:t>
            </a:r>
            <a:r>
              <a:rPr lang="en-US" sz="1200" dirty="0"/>
              <a:t> </a:t>
            </a:r>
            <a:r>
              <a:rPr lang="en-US" sz="1200" dirty="0" err="1"/>
              <a:t>Ulfah</a:t>
            </a:r>
            <a:r>
              <a:rPr lang="en-US" sz="1200" dirty="0"/>
              <a:t> </a:t>
            </a:r>
            <a:r>
              <a:rPr lang="en-US" sz="1200" dirty="0" err="1"/>
              <a:t>Hassanah</a:t>
            </a:r>
            <a:r>
              <a:rPr lang="en-US" sz="1200" dirty="0"/>
              <a:t> </a:t>
            </a:r>
            <a:endParaRPr lang="id-ID" sz="1200" dirty="0">
              <a:solidFill>
                <a:schemeClr val="tx2"/>
              </a:solidFill>
              <a:latin typeface="+mj-lt"/>
            </a:endParaRPr>
          </a:p>
        </p:txBody>
      </p:sp>
      <p:sp>
        <p:nvSpPr>
          <p:cNvPr id="27" name="TextBox 23"/>
          <p:cNvSpPr txBox="1"/>
          <p:nvPr/>
        </p:nvSpPr>
        <p:spPr>
          <a:xfrm>
            <a:off x="1087210" y="3671306"/>
            <a:ext cx="2921119"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Dwika</a:t>
            </a:r>
            <a:r>
              <a:rPr lang="en-US" sz="1200" dirty="0"/>
              <a:t> </a:t>
            </a:r>
            <a:r>
              <a:rPr lang="en-US" sz="1200" dirty="0" err="1"/>
              <a:t>Siswananda</a:t>
            </a:r>
            <a:r>
              <a:rPr lang="en-US" sz="1200" dirty="0"/>
              <a:t> </a:t>
            </a:r>
            <a:endParaRPr lang="id-ID" sz="1200" dirty="0">
              <a:solidFill>
                <a:schemeClr val="tx2"/>
              </a:solidFill>
              <a:latin typeface="+mj-lt"/>
            </a:endParaRPr>
          </a:p>
        </p:txBody>
      </p:sp>
      <p:sp>
        <p:nvSpPr>
          <p:cNvPr id="29" name="TextBox 23"/>
          <p:cNvSpPr txBox="1"/>
          <p:nvPr/>
        </p:nvSpPr>
        <p:spPr>
          <a:xfrm>
            <a:off x="1087210" y="4068812"/>
            <a:ext cx="2921119"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Fairuz </a:t>
            </a:r>
            <a:r>
              <a:rPr lang="en-US" sz="1200" dirty="0" err="1"/>
              <a:t>Zahirah</a:t>
            </a:r>
            <a:r>
              <a:rPr lang="en-US" sz="1200" dirty="0"/>
              <a:t> Firdaus </a:t>
            </a:r>
            <a:endParaRPr lang="id-ID" sz="1200" dirty="0">
              <a:solidFill>
                <a:schemeClr val="tx2"/>
              </a:solidFill>
              <a:latin typeface="+mj-lt"/>
            </a:endParaRPr>
          </a:p>
        </p:txBody>
      </p:sp>
      <p:sp>
        <p:nvSpPr>
          <p:cNvPr id="31" name="TextBox 23"/>
          <p:cNvSpPr txBox="1"/>
          <p:nvPr/>
        </p:nvSpPr>
        <p:spPr>
          <a:xfrm>
            <a:off x="1087210" y="4566655"/>
            <a:ext cx="2520286"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 Putu Pandio </a:t>
            </a:r>
            <a:endParaRPr lang="id-ID" sz="1200" dirty="0">
              <a:solidFill>
                <a:schemeClr val="tx2"/>
              </a:solidFill>
              <a:latin typeface="+mj-lt"/>
            </a:endParaRPr>
          </a:p>
        </p:txBody>
      </p:sp>
      <p:sp>
        <p:nvSpPr>
          <p:cNvPr id="38" name="TextBox 23"/>
          <p:cNvSpPr txBox="1"/>
          <p:nvPr/>
        </p:nvSpPr>
        <p:spPr>
          <a:xfrm>
            <a:off x="1077685" y="5011434"/>
            <a:ext cx="2529811"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Pradipta</a:t>
            </a:r>
            <a:r>
              <a:rPr lang="en-US" sz="1200" dirty="0"/>
              <a:t> </a:t>
            </a:r>
            <a:r>
              <a:rPr lang="en-US" sz="1200" dirty="0" err="1"/>
              <a:t>Larasati</a:t>
            </a:r>
            <a:r>
              <a:rPr lang="en-US" sz="1200" dirty="0"/>
              <a:t> </a:t>
            </a:r>
            <a:endParaRPr lang="id-ID" sz="1200" dirty="0">
              <a:solidFill>
                <a:schemeClr val="tx2"/>
              </a:solidFill>
              <a:latin typeface="+mj-lt"/>
            </a:endParaRPr>
          </a:p>
        </p:txBody>
      </p:sp>
      <p:sp>
        <p:nvSpPr>
          <p:cNvPr id="47" name="Freeform 43">
            <a:extLst>
              <a:ext uri="{FF2B5EF4-FFF2-40B4-BE49-F238E27FC236}">
                <a16:creationId xmlns:a16="http://schemas.microsoft.com/office/drawing/2014/main" xmlns="" id="{6DFEAAFD-8204-4838-9BEB-3D9AA1D3CF23}"/>
              </a:ext>
            </a:extLst>
          </p:cNvPr>
          <p:cNvSpPr>
            <a:spLocks/>
          </p:cNvSpPr>
          <p:nvPr/>
        </p:nvSpPr>
        <p:spPr bwMode="auto">
          <a:xfrm>
            <a:off x="622848" y="5518657"/>
            <a:ext cx="332116" cy="288026"/>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anchor="t" anchorCtr="0" compatLnSpc="1">
            <a:prstTxWarp prst="textNoShape">
              <a:avLst/>
            </a:prstTxWarp>
          </a:bodyPr>
          <a:lstStyle/>
          <a:p>
            <a:endParaRPr lang="en-US" sz="1050">
              <a:solidFill>
                <a:srgbClr val="7030A0"/>
              </a:solidFill>
            </a:endParaRPr>
          </a:p>
        </p:txBody>
      </p:sp>
      <p:sp>
        <p:nvSpPr>
          <p:cNvPr id="48" name="TextBox 47">
            <a:extLst>
              <a:ext uri="{FF2B5EF4-FFF2-40B4-BE49-F238E27FC236}">
                <a16:creationId xmlns:a16="http://schemas.microsoft.com/office/drawing/2014/main" xmlns="" id="{2FCFB3C5-D967-403A-AAFF-C6FADB901F3D}"/>
              </a:ext>
            </a:extLst>
          </p:cNvPr>
          <p:cNvSpPr txBox="1"/>
          <p:nvPr/>
        </p:nvSpPr>
        <p:spPr>
          <a:xfrm>
            <a:off x="550297" y="5552767"/>
            <a:ext cx="477218" cy="253916"/>
          </a:xfrm>
          <a:prstGeom prst="rect">
            <a:avLst/>
          </a:prstGeom>
          <a:noFill/>
        </p:spPr>
        <p:txBody>
          <a:bodyPr wrap="square" rtlCol="0">
            <a:spAutoFit/>
          </a:bodyPr>
          <a:lstStyle/>
          <a:p>
            <a:pPr algn="ctr"/>
            <a:r>
              <a:rPr lang="id-ID" sz="1050" dirty="0">
                <a:solidFill>
                  <a:schemeClr val="bg2"/>
                </a:solidFill>
                <a:latin typeface="+mj-lt"/>
              </a:rPr>
              <a:t>0</a:t>
            </a:r>
            <a:r>
              <a:rPr lang="en-US" sz="1050" dirty="0">
                <a:solidFill>
                  <a:schemeClr val="bg2"/>
                </a:solidFill>
                <a:latin typeface="+mj-lt"/>
              </a:rPr>
              <a:t>7</a:t>
            </a:r>
            <a:endParaRPr lang="id-ID" sz="1050" dirty="0">
              <a:solidFill>
                <a:schemeClr val="bg2"/>
              </a:solidFill>
              <a:latin typeface="+mj-lt"/>
            </a:endParaRPr>
          </a:p>
        </p:txBody>
      </p:sp>
      <p:sp>
        <p:nvSpPr>
          <p:cNvPr id="53" name="TextBox 23">
            <a:extLst>
              <a:ext uri="{FF2B5EF4-FFF2-40B4-BE49-F238E27FC236}">
                <a16:creationId xmlns:a16="http://schemas.microsoft.com/office/drawing/2014/main" xmlns="" id="{9802611B-3A85-459A-A960-9702D60A7D5C}"/>
              </a:ext>
            </a:extLst>
          </p:cNvPr>
          <p:cNvSpPr txBox="1"/>
          <p:nvPr/>
        </p:nvSpPr>
        <p:spPr>
          <a:xfrm>
            <a:off x="1076408" y="5472815"/>
            <a:ext cx="2529811" cy="27699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Rhava</a:t>
            </a:r>
            <a:r>
              <a:rPr lang="en-US" sz="1200" dirty="0"/>
              <a:t> </a:t>
            </a:r>
            <a:r>
              <a:rPr lang="en-US" sz="1200" dirty="0" err="1"/>
              <a:t>Kurnia</a:t>
            </a:r>
            <a:r>
              <a:rPr lang="en-US" sz="1200" dirty="0"/>
              <a:t> H</a:t>
            </a:r>
            <a:endParaRPr lang="id-ID" sz="1200" dirty="0">
              <a:solidFill>
                <a:schemeClr val="tx2"/>
              </a:solidFill>
              <a:latin typeface="+mj-lt"/>
            </a:endParaRPr>
          </a:p>
        </p:txBody>
      </p:sp>
      <p:sp>
        <p:nvSpPr>
          <p:cNvPr id="33" name="Picture Placeholder 32">
            <a:extLst>
              <a:ext uri="{FF2B5EF4-FFF2-40B4-BE49-F238E27FC236}">
                <a16:creationId xmlns:a16="http://schemas.microsoft.com/office/drawing/2014/main" xmlns="" id="{42DFDAA9-D3C1-4DD7-9453-377A4E104DF8}"/>
              </a:ext>
            </a:extLst>
          </p:cNvPr>
          <p:cNvSpPr>
            <a:spLocks noGrp="1"/>
          </p:cNvSpPr>
          <p:nvPr>
            <p:ph type="pic" sz="quarter" idx="18"/>
          </p:nvPr>
        </p:nvSpPr>
        <p:spPr/>
      </p:sp>
      <p:sp>
        <p:nvSpPr>
          <p:cNvPr id="35" name="Picture Placeholder 34">
            <a:extLst>
              <a:ext uri="{FF2B5EF4-FFF2-40B4-BE49-F238E27FC236}">
                <a16:creationId xmlns:a16="http://schemas.microsoft.com/office/drawing/2014/main" xmlns="" id="{93A015A9-9456-47C4-962A-F024FBDC67E8}"/>
              </a:ext>
            </a:extLst>
          </p:cNvPr>
          <p:cNvSpPr>
            <a:spLocks noGrp="1"/>
          </p:cNvSpPr>
          <p:nvPr>
            <p:ph type="pic" sz="quarter" idx="16"/>
          </p:nvPr>
        </p:nvSpPr>
        <p:spPr/>
      </p:sp>
      <p:sp>
        <p:nvSpPr>
          <p:cNvPr id="39" name="Picture Placeholder 38">
            <a:extLst>
              <a:ext uri="{FF2B5EF4-FFF2-40B4-BE49-F238E27FC236}">
                <a16:creationId xmlns:a16="http://schemas.microsoft.com/office/drawing/2014/main" xmlns="" id="{C7F6F334-6C3B-49ED-8D16-2BB4F4897EDF}"/>
              </a:ext>
            </a:extLst>
          </p:cNvPr>
          <p:cNvSpPr>
            <a:spLocks noGrp="1"/>
          </p:cNvSpPr>
          <p:nvPr>
            <p:ph type="pic" sz="quarter" idx="15"/>
          </p:nvPr>
        </p:nvSpPr>
        <p:spPr/>
      </p:sp>
      <p:sp>
        <p:nvSpPr>
          <p:cNvPr id="41" name="Picture Placeholder 40">
            <a:extLst>
              <a:ext uri="{FF2B5EF4-FFF2-40B4-BE49-F238E27FC236}">
                <a16:creationId xmlns:a16="http://schemas.microsoft.com/office/drawing/2014/main" xmlns="" id="{05EDC75D-E0AC-4A40-A01D-05F8A274BBA1}"/>
              </a:ext>
            </a:extLst>
          </p:cNvPr>
          <p:cNvSpPr>
            <a:spLocks noGrp="1"/>
          </p:cNvSpPr>
          <p:nvPr>
            <p:ph type="pic" sz="quarter" idx="14"/>
          </p:nvPr>
        </p:nvSpPr>
        <p:spPr/>
      </p:sp>
      <p:sp>
        <p:nvSpPr>
          <p:cNvPr id="43" name="Picture Placeholder 42">
            <a:extLst>
              <a:ext uri="{FF2B5EF4-FFF2-40B4-BE49-F238E27FC236}">
                <a16:creationId xmlns:a16="http://schemas.microsoft.com/office/drawing/2014/main" xmlns="" id="{F00FDBCA-7E5F-4995-BC66-6C6D78FA6611}"/>
              </a:ext>
            </a:extLst>
          </p:cNvPr>
          <p:cNvSpPr>
            <a:spLocks noGrp="1"/>
          </p:cNvSpPr>
          <p:nvPr>
            <p:ph type="pic" sz="quarter" idx="17"/>
          </p:nvPr>
        </p:nvSpPr>
        <p:spPr/>
      </p:sp>
      <p:sp>
        <p:nvSpPr>
          <p:cNvPr id="45" name="Picture Placeholder 44">
            <a:extLst>
              <a:ext uri="{FF2B5EF4-FFF2-40B4-BE49-F238E27FC236}">
                <a16:creationId xmlns:a16="http://schemas.microsoft.com/office/drawing/2014/main" xmlns="" id="{11F79554-C5C6-4C40-A278-D9715600396B}"/>
              </a:ext>
            </a:extLst>
          </p:cNvPr>
          <p:cNvSpPr>
            <a:spLocks noGrp="1"/>
          </p:cNvSpPr>
          <p:nvPr>
            <p:ph type="pic" sz="quarter" idx="19"/>
          </p:nvPr>
        </p:nvSpPr>
        <p:spPr/>
      </p:sp>
      <p:grpSp>
        <p:nvGrpSpPr>
          <p:cNvPr id="98" name="Group 97">
            <a:extLst>
              <a:ext uri="{FF2B5EF4-FFF2-40B4-BE49-F238E27FC236}">
                <a16:creationId xmlns:a16="http://schemas.microsoft.com/office/drawing/2014/main" xmlns="" id="{2BD49DEE-DCF4-4B8D-8AC1-7821041F54B3}"/>
              </a:ext>
            </a:extLst>
          </p:cNvPr>
          <p:cNvGrpSpPr/>
          <p:nvPr/>
        </p:nvGrpSpPr>
        <p:grpSpPr>
          <a:xfrm>
            <a:off x="3133807" y="-207528"/>
            <a:ext cx="7057764" cy="6981899"/>
            <a:chOff x="7301088" y="721024"/>
            <a:chExt cx="7252643" cy="7174682"/>
          </a:xfrm>
        </p:grpSpPr>
        <p:sp>
          <p:nvSpPr>
            <p:cNvPr id="99" name="Freeform 31">
              <a:extLst>
                <a:ext uri="{FF2B5EF4-FFF2-40B4-BE49-F238E27FC236}">
                  <a16:creationId xmlns:a16="http://schemas.microsoft.com/office/drawing/2014/main" xmlns="" id="{006C2DF6-FB37-43FF-A9EB-6BF8AB69356E}"/>
                </a:ext>
              </a:extLst>
            </p:cNvPr>
            <p:cNvSpPr>
              <a:spLocks/>
            </p:cNvSpPr>
            <p:nvPr/>
          </p:nvSpPr>
          <p:spPr bwMode="auto">
            <a:xfrm rot="19574947">
              <a:off x="7888890" y="1035606"/>
              <a:ext cx="6664841" cy="5687804"/>
            </a:xfrm>
            <a:custGeom>
              <a:avLst/>
              <a:gdLst>
                <a:gd name="T0" fmla="*/ 1674 w 4509"/>
                <a:gd name="T1" fmla="*/ 3848 h 3848"/>
                <a:gd name="T2" fmla="*/ 1411 w 4509"/>
                <a:gd name="T3" fmla="*/ 3026 h 3848"/>
                <a:gd name="T4" fmla="*/ 0 w 4509"/>
                <a:gd name="T5" fmla="*/ 3222 h 3848"/>
                <a:gd name="T6" fmla="*/ 274 w 4509"/>
                <a:gd name="T7" fmla="*/ 1680 h 3848"/>
                <a:gd name="T8" fmla="*/ 789 w 4509"/>
                <a:gd name="T9" fmla="*/ 551 h 3848"/>
                <a:gd name="T10" fmla="*/ 1104 w 4509"/>
                <a:gd name="T11" fmla="*/ 958 h 3848"/>
                <a:gd name="T12" fmla="*/ 1375 w 4509"/>
                <a:gd name="T13" fmla="*/ 0 h 3848"/>
                <a:gd name="T14" fmla="*/ 2068 w 4509"/>
                <a:gd name="T15" fmla="*/ 806 h 3848"/>
                <a:gd name="T16" fmla="*/ 2458 w 4509"/>
                <a:gd name="T17" fmla="*/ 660 h 3848"/>
                <a:gd name="T18" fmla="*/ 2266 w 4509"/>
                <a:gd name="T19" fmla="*/ 1194 h 3848"/>
                <a:gd name="T20" fmla="*/ 4509 w 4509"/>
                <a:gd name="T21" fmla="*/ 1761 h 3848"/>
                <a:gd name="T22" fmla="*/ 2446 w 4509"/>
                <a:gd name="T23" fmla="*/ 3123 h 3848"/>
                <a:gd name="T24" fmla="*/ 1674 w 4509"/>
                <a:gd name="T25" fmla="*/ 3848 h 3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9" h="3848">
                  <a:moveTo>
                    <a:pt x="1674" y="3848"/>
                  </a:moveTo>
                  <a:lnTo>
                    <a:pt x="1411" y="3026"/>
                  </a:lnTo>
                  <a:lnTo>
                    <a:pt x="0" y="3222"/>
                  </a:lnTo>
                  <a:lnTo>
                    <a:pt x="274" y="1680"/>
                  </a:lnTo>
                  <a:lnTo>
                    <a:pt x="789" y="551"/>
                  </a:lnTo>
                  <a:lnTo>
                    <a:pt x="1104" y="958"/>
                  </a:lnTo>
                  <a:lnTo>
                    <a:pt x="1375" y="0"/>
                  </a:lnTo>
                  <a:lnTo>
                    <a:pt x="2068" y="806"/>
                  </a:lnTo>
                  <a:lnTo>
                    <a:pt x="2458" y="660"/>
                  </a:lnTo>
                  <a:lnTo>
                    <a:pt x="2266" y="1194"/>
                  </a:lnTo>
                  <a:lnTo>
                    <a:pt x="4509" y="1761"/>
                  </a:lnTo>
                  <a:lnTo>
                    <a:pt x="2446" y="3123"/>
                  </a:lnTo>
                  <a:lnTo>
                    <a:pt x="1674" y="3848"/>
                  </a:lnTo>
                  <a:close/>
                </a:path>
              </a:pathLst>
            </a:custGeom>
            <a:gradFill flip="none" rotWithShape="1">
              <a:gsLst>
                <a:gs pos="0">
                  <a:schemeClr val="accent1">
                    <a:alpha val="25000"/>
                  </a:schemeClr>
                </a:gs>
                <a:gs pos="100000">
                  <a:schemeClr val="accent2">
                    <a:alpha val="20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32">
              <a:extLst>
                <a:ext uri="{FF2B5EF4-FFF2-40B4-BE49-F238E27FC236}">
                  <a16:creationId xmlns:a16="http://schemas.microsoft.com/office/drawing/2014/main" xmlns="" id="{F30024B4-517A-439A-918F-5DEC8F6156E6}"/>
                </a:ext>
              </a:extLst>
            </p:cNvPr>
            <p:cNvSpPr>
              <a:spLocks/>
            </p:cNvSpPr>
            <p:nvPr/>
          </p:nvSpPr>
          <p:spPr bwMode="auto">
            <a:xfrm rot="19574947">
              <a:off x="7633537" y="4028946"/>
              <a:ext cx="4410708" cy="3866760"/>
            </a:xfrm>
            <a:custGeom>
              <a:avLst/>
              <a:gdLst>
                <a:gd name="T0" fmla="*/ 0 w 2984"/>
                <a:gd name="T1" fmla="*/ 379 h 2616"/>
                <a:gd name="T2" fmla="*/ 2984 w 2984"/>
                <a:gd name="T3" fmla="*/ 0 h 2616"/>
                <a:gd name="T4" fmla="*/ 2367 w 2984"/>
                <a:gd name="T5" fmla="*/ 2616 h 2616"/>
                <a:gd name="T6" fmla="*/ 687 w 2984"/>
                <a:gd name="T7" fmla="*/ 1954 h 2616"/>
                <a:gd name="T8" fmla="*/ 0 w 2984"/>
                <a:gd name="T9" fmla="*/ 379 h 2616"/>
              </a:gdLst>
              <a:ahLst/>
              <a:cxnLst>
                <a:cxn ang="0">
                  <a:pos x="T0" y="T1"/>
                </a:cxn>
                <a:cxn ang="0">
                  <a:pos x="T2" y="T3"/>
                </a:cxn>
                <a:cxn ang="0">
                  <a:pos x="T4" y="T5"/>
                </a:cxn>
                <a:cxn ang="0">
                  <a:pos x="T6" y="T7"/>
                </a:cxn>
                <a:cxn ang="0">
                  <a:pos x="T8" y="T9"/>
                </a:cxn>
              </a:cxnLst>
              <a:rect l="0" t="0" r="r" b="b"/>
              <a:pathLst>
                <a:path w="2984" h="2616">
                  <a:moveTo>
                    <a:pt x="0" y="379"/>
                  </a:moveTo>
                  <a:lnTo>
                    <a:pt x="2984" y="0"/>
                  </a:lnTo>
                  <a:lnTo>
                    <a:pt x="2367" y="2616"/>
                  </a:lnTo>
                  <a:lnTo>
                    <a:pt x="687" y="1954"/>
                  </a:lnTo>
                  <a:lnTo>
                    <a:pt x="0" y="379"/>
                  </a:lnTo>
                  <a:close/>
                </a:path>
              </a:pathLst>
            </a:custGeom>
            <a:solidFill>
              <a:schemeClr val="accent3">
                <a:alpha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33">
              <a:extLst>
                <a:ext uri="{FF2B5EF4-FFF2-40B4-BE49-F238E27FC236}">
                  <a16:creationId xmlns:a16="http://schemas.microsoft.com/office/drawing/2014/main" xmlns="" id="{ED0E5BAF-2222-4C68-BD90-F97B21638257}"/>
                </a:ext>
              </a:extLst>
            </p:cNvPr>
            <p:cNvSpPr>
              <a:spLocks/>
            </p:cNvSpPr>
            <p:nvPr/>
          </p:nvSpPr>
          <p:spPr bwMode="auto">
            <a:xfrm rot="19574947">
              <a:off x="9336552" y="721024"/>
              <a:ext cx="4601386" cy="4449140"/>
            </a:xfrm>
            <a:custGeom>
              <a:avLst/>
              <a:gdLst>
                <a:gd name="T0" fmla="*/ 0 w 3113"/>
                <a:gd name="T1" fmla="*/ 0 h 3010"/>
                <a:gd name="T2" fmla="*/ 55 w 3113"/>
                <a:gd name="T3" fmla="*/ 3010 h 3010"/>
                <a:gd name="T4" fmla="*/ 3113 w 3113"/>
                <a:gd name="T5" fmla="*/ 1765 h 3010"/>
                <a:gd name="T6" fmla="*/ 0 w 3113"/>
                <a:gd name="T7" fmla="*/ 0 h 3010"/>
              </a:gdLst>
              <a:ahLst/>
              <a:cxnLst>
                <a:cxn ang="0">
                  <a:pos x="T0" y="T1"/>
                </a:cxn>
                <a:cxn ang="0">
                  <a:pos x="T2" y="T3"/>
                </a:cxn>
                <a:cxn ang="0">
                  <a:pos x="T4" y="T5"/>
                </a:cxn>
                <a:cxn ang="0">
                  <a:pos x="T6" y="T7"/>
                </a:cxn>
              </a:cxnLst>
              <a:rect l="0" t="0" r="r" b="b"/>
              <a:pathLst>
                <a:path w="3113" h="3010">
                  <a:moveTo>
                    <a:pt x="0" y="0"/>
                  </a:moveTo>
                  <a:lnTo>
                    <a:pt x="55" y="3010"/>
                  </a:lnTo>
                  <a:lnTo>
                    <a:pt x="3113" y="1765"/>
                  </a:lnTo>
                  <a:lnTo>
                    <a:pt x="0" y="0"/>
                  </a:lnTo>
                  <a:close/>
                </a:path>
              </a:pathLst>
            </a:custGeom>
            <a:solidFill>
              <a:schemeClr val="accent4">
                <a:alpha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2" name="Freeform 34">
              <a:extLst>
                <a:ext uri="{FF2B5EF4-FFF2-40B4-BE49-F238E27FC236}">
                  <a16:creationId xmlns:a16="http://schemas.microsoft.com/office/drawing/2014/main" xmlns="" id="{F7ACC29F-5C64-4D6B-B605-5D935253F66E}"/>
                </a:ext>
              </a:extLst>
            </p:cNvPr>
            <p:cNvSpPr>
              <a:spLocks/>
            </p:cNvSpPr>
            <p:nvPr/>
          </p:nvSpPr>
          <p:spPr bwMode="auto">
            <a:xfrm rot="19574947">
              <a:off x="9640452" y="3035295"/>
              <a:ext cx="1720531" cy="3056751"/>
            </a:xfrm>
            <a:custGeom>
              <a:avLst/>
              <a:gdLst>
                <a:gd name="T0" fmla="*/ 1164 w 1164"/>
                <a:gd name="T1" fmla="*/ 236 h 2068"/>
                <a:gd name="T2" fmla="*/ 308 w 1164"/>
                <a:gd name="T3" fmla="*/ 2068 h 2068"/>
                <a:gd name="T4" fmla="*/ 0 w 1164"/>
                <a:gd name="T5" fmla="*/ 0 h 2068"/>
                <a:gd name="T6" fmla="*/ 1164 w 1164"/>
                <a:gd name="T7" fmla="*/ 236 h 2068"/>
              </a:gdLst>
              <a:ahLst/>
              <a:cxnLst>
                <a:cxn ang="0">
                  <a:pos x="T0" y="T1"/>
                </a:cxn>
                <a:cxn ang="0">
                  <a:pos x="T2" y="T3"/>
                </a:cxn>
                <a:cxn ang="0">
                  <a:pos x="T4" y="T5"/>
                </a:cxn>
                <a:cxn ang="0">
                  <a:pos x="T6" y="T7"/>
                </a:cxn>
              </a:cxnLst>
              <a:rect l="0" t="0" r="r" b="b"/>
              <a:pathLst>
                <a:path w="1164" h="2068">
                  <a:moveTo>
                    <a:pt x="1164" y="236"/>
                  </a:moveTo>
                  <a:lnTo>
                    <a:pt x="308" y="2068"/>
                  </a:lnTo>
                  <a:lnTo>
                    <a:pt x="0" y="0"/>
                  </a:lnTo>
                  <a:lnTo>
                    <a:pt x="1164" y="236"/>
                  </a:lnTo>
                  <a:close/>
                </a:path>
              </a:pathLst>
            </a:custGeom>
            <a:solidFill>
              <a:schemeClr val="accent1">
                <a:alpha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3" name="Freeform 35">
              <a:extLst>
                <a:ext uri="{FF2B5EF4-FFF2-40B4-BE49-F238E27FC236}">
                  <a16:creationId xmlns:a16="http://schemas.microsoft.com/office/drawing/2014/main" xmlns="" id="{EF0FE036-C322-4D06-A1A6-B16083E757A2}"/>
                </a:ext>
              </a:extLst>
            </p:cNvPr>
            <p:cNvSpPr>
              <a:spLocks/>
            </p:cNvSpPr>
            <p:nvPr/>
          </p:nvSpPr>
          <p:spPr bwMode="auto">
            <a:xfrm rot="19574947">
              <a:off x="7301088" y="4321216"/>
              <a:ext cx="3148394" cy="2888245"/>
            </a:xfrm>
            <a:custGeom>
              <a:avLst/>
              <a:gdLst>
                <a:gd name="T0" fmla="*/ 0 w 2130"/>
                <a:gd name="T1" fmla="*/ 525 h 1954"/>
                <a:gd name="T2" fmla="*/ 2130 w 2130"/>
                <a:gd name="T3" fmla="*/ 1954 h 1954"/>
                <a:gd name="T4" fmla="*/ 1954 w 2130"/>
                <a:gd name="T5" fmla="*/ 0 h 1954"/>
                <a:gd name="T6" fmla="*/ 0 w 2130"/>
                <a:gd name="T7" fmla="*/ 525 h 1954"/>
              </a:gdLst>
              <a:ahLst/>
              <a:cxnLst>
                <a:cxn ang="0">
                  <a:pos x="T0" y="T1"/>
                </a:cxn>
                <a:cxn ang="0">
                  <a:pos x="T2" y="T3"/>
                </a:cxn>
                <a:cxn ang="0">
                  <a:pos x="T4" y="T5"/>
                </a:cxn>
                <a:cxn ang="0">
                  <a:pos x="T6" y="T7"/>
                </a:cxn>
              </a:cxnLst>
              <a:rect l="0" t="0" r="r" b="b"/>
              <a:pathLst>
                <a:path w="2130" h="1954">
                  <a:moveTo>
                    <a:pt x="0" y="525"/>
                  </a:moveTo>
                  <a:lnTo>
                    <a:pt x="2130" y="1954"/>
                  </a:lnTo>
                  <a:lnTo>
                    <a:pt x="1954" y="0"/>
                  </a:lnTo>
                  <a:lnTo>
                    <a:pt x="0" y="525"/>
                  </a:lnTo>
                  <a:close/>
                </a:path>
              </a:pathLst>
            </a:custGeom>
            <a:solidFill>
              <a:schemeClr val="accent2">
                <a:alpha val="2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04" name="Freeform 36">
              <a:extLst>
                <a:ext uri="{FF2B5EF4-FFF2-40B4-BE49-F238E27FC236}">
                  <a16:creationId xmlns:a16="http://schemas.microsoft.com/office/drawing/2014/main" xmlns="" id="{EBCD102E-D885-47AE-AA4A-55B3167D48C9}"/>
                </a:ext>
              </a:extLst>
            </p:cNvPr>
            <p:cNvSpPr>
              <a:spLocks/>
            </p:cNvSpPr>
            <p:nvPr/>
          </p:nvSpPr>
          <p:spPr bwMode="auto">
            <a:xfrm rot="19574947">
              <a:off x="7483380" y="4555337"/>
              <a:ext cx="4672336" cy="2285173"/>
            </a:xfrm>
            <a:custGeom>
              <a:avLst/>
              <a:gdLst>
                <a:gd name="T0" fmla="*/ 0 w 3161"/>
                <a:gd name="T1" fmla="*/ 0 h 1546"/>
                <a:gd name="T2" fmla="*/ 3161 w 3161"/>
                <a:gd name="T3" fmla="*/ 1546 h 1546"/>
                <a:gd name="T4" fmla="*/ 2116 w 3161"/>
                <a:gd name="T5" fmla="*/ 1425 h 1546"/>
                <a:gd name="T6" fmla="*/ 0 w 3161"/>
                <a:gd name="T7" fmla="*/ 0 h 1546"/>
              </a:gdLst>
              <a:ahLst/>
              <a:cxnLst>
                <a:cxn ang="0">
                  <a:pos x="T0" y="T1"/>
                </a:cxn>
                <a:cxn ang="0">
                  <a:pos x="T2" y="T3"/>
                </a:cxn>
                <a:cxn ang="0">
                  <a:pos x="T4" y="T5"/>
                </a:cxn>
                <a:cxn ang="0">
                  <a:pos x="T6" y="T7"/>
                </a:cxn>
              </a:cxnLst>
              <a:rect l="0" t="0" r="r" b="b"/>
              <a:pathLst>
                <a:path w="3161" h="1546">
                  <a:moveTo>
                    <a:pt x="0" y="0"/>
                  </a:moveTo>
                  <a:lnTo>
                    <a:pt x="3161" y="1546"/>
                  </a:lnTo>
                  <a:lnTo>
                    <a:pt x="2116" y="1425"/>
                  </a:lnTo>
                  <a:lnTo>
                    <a:pt x="0" y="0"/>
                  </a:lnTo>
                  <a:close/>
                </a:path>
              </a:pathLst>
            </a:custGeom>
            <a:gradFill>
              <a:gsLst>
                <a:gs pos="0">
                  <a:schemeClr val="accent1">
                    <a:alpha val="20000"/>
                  </a:schemeClr>
                </a:gs>
                <a:gs pos="100000">
                  <a:schemeClr val="accent2">
                    <a:alpha val="10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5" name="Freeform 37">
              <a:extLst>
                <a:ext uri="{FF2B5EF4-FFF2-40B4-BE49-F238E27FC236}">
                  <a16:creationId xmlns:a16="http://schemas.microsoft.com/office/drawing/2014/main" xmlns="" id="{C8ABCAB2-77E2-4C31-A482-CF2F55DD4471}"/>
                </a:ext>
              </a:extLst>
            </p:cNvPr>
            <p:cNvSpPr>
              <a:spLocks/>
            </p:cNvSpPr>
            <p:nvPr/>
          </p:nvSpPr>
          <p:spPr bwMode="auto">
            <a:xfrm rot="19574947">
              <a:off x="13756705" y="1937413"/>
              <a:ext cx="48778" cy="47300"/>
            </a:xfrm>
            <a:custGeom>
              <a:avLst/>
              <a:gdLst>
                <a:gd name="T0" fmla="*/ 28 w 30"/>
                <a:gd name="T1" fmla="*/ 18 h 29"/>
                <a:gd name="T2" fmla="*/ 11 w 30"/>
                <a:gd name="T3" fmla="*/ 27 h 29"/>
                <a:gd name="T4" fmla="*/ 2 w 30"/>
                <a:gd name="T5" fmla="*/ 11 h 29"/>
                <a:gd name="T6" fmla="*/ 19 w 30"/>
                <a:gd name="T7" fmla="*/ 2 h 29"/>
                <a:gd name="T8" fmla="*/ 28 w 30"/>
                <a:gd name="T9" fmla="*/ 18 h 29"/>
              </a:gdLst>
              <a:ahLst/>
              <a:cxnLst>
                <a:cxn ang="0">
                  <a:pos x="T0" y="T1"/>
                </a:cxn>
                <a:cxn ang="0">
                  <a:pos x="T2" y="T3"/>
                </a:cxn>
                <a:cxn ang="0">
                  <a:pos x="T4" y="T5"/>
                </a:cxn>
                <a:cxn ang="0">
                  <a:pos x="T6" y="T7"/>
                </a:cxn>
                <a:cxn ang="0">
                  <a:pos x="T8" y="T9"/>
                </a:cxn>
              </a:cxnLst>
              <a:rect l="0" t="0" r="r" b="b"/>
              <a:pathLst>
                <a:path w="30" h="29">
                  <a:moveTo>
                    <a:pt x="28" y="18"/>
                  </a:moveTo>
                  <a:cubicBezTo>
                    <a:pt x="26" y="25"/>
                    <a:pt x="18" y="29"/>
                    <a:pt x="11" y="27"/>
                  </a:cubicBezTo>
                  <a:cubicBezTo>
                    <a:pt x="4" y="25"/>
                    <a:pt x="0" y="18"/>
                    <a:pt x="2" y="11"/>
                  </a:cubicBezTo>
                  <a:cubicBezTo>
                    <a:pt x="5" y="4"/>
                    <a:pt x="12" y="0"/>
                    <a:pt x="19" y="2"/>
                  </a:cubicBezTo>
                  <a:cubicBezTo>
                    <a:pt x="26" y="4"/>
                    <a:pt x="30" y="11"/>
                    <a:pt x="28" y="18"/>
                  </a:cubicBezTo>
                  <a:close/>
                </a:path>
              </a:pathLst>
            </a:custGeom>
            <a:gradFill>
              <a:gsLst>
                <a:gs pos="0">
                  <a:schemeClr val="accent1">
                    <a:alpha val="20000"/>
                  </a:schemeClr>
                </a:gs>
                <a:gs pos="100000">
                  <a:schemeClr val="accent2">
                    <a:alpha val="10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6" name="Freeform 38">
              <a:extLst>
                <a:ext uri="{FF2B5EF4-FFF2-40B4-BE49-F238E27FC236}">
                  <a16:creationId xmlns:a16="http://schemas.microsoft.com/office/drawing/2014/main" xmlns="" id="{E59667E7-F324-4498-854B-D95D5D781F17}"/>
                </a:ext>
              </a:extLst>
            </p:cNvPr>
            <p:cNvSpPr>
              <a:spLocks/>
            </p:cNvSpPr>
            <p:nvPr/>
          </p:nvSpPr>
          <p:spPr bwMode="auto">
            <a:xfrm rot="19574947">
              <a:off x="8480575" y="5312429"/>
              <a:ext cx="62081" cy="62081"/>
            </a:xfrm>
            <a:custGeom>
              <a:avLst/>
              <a:gdLst>
                <a:gd name="T0" fmla="*/ 4 w 39"/>
                <a:gd name="T1" fmla="*/ 26 h 39"/>
                <a:gd name="T2" fmla="*/ 13 w 39"/>
                <a:gd name="T3" fmla="*/ 3 h 39"/>
                <a:gd name="T4" fmla="*/ 35 w 39"/>
                <a:gd name="T5" fmla="*/ 13 h 39"/>
                <a:gd name="T6" fmla="*/ 26 w 39"/>
                <a:gd name="T7" fmla="*/ 35 h 39"/>
                <a:gd name="T8" fmla="*/ 4 w 39"/>
                <a:gd name="T9" fmla="*/ 26 h 39"/>
              </a:gdLst>
              <a:ahLst/>
              <a:cxnLst>
                <a:cxn ang="0">
                  <a:pos x="T0" y="T1"/>
                </a:cxn>
                <a:cxn ang="0">
                  <a:pos x="T2" y="T3"/>
                </a:cxn>
                <a:cxn ang="0">
                  <a:pos x="T4" y="T5"/>
                </a:cxn>
                <a:cxn ang="0">
                  <a:pos x="T6" y="T7"/>
                </a:cxn>
                <a:cxn ang="0">
                  <a:pos x="T8" y="T9"/>
                </a:cxn>
              </a:cxnLst>
              <a:rect l="0" t="0" r="r" b="b"/>
              <a:pathLst>
                <a:path w="39" h="39">
                  <a:moveTo>
                    <a:pt x="4" y="26"/>
                  </a:moveTo>
                  <a:cubicBezTo>
                    <a:pt x="0" y="17"/>
                    <a:pt x="4" y="7"/>
                    <a:pt x="13" y="3"/>
                  </a:cubicBezTo>
                  <a:cubicBezTo>
                    <a:pt x="22" y="0"/>
                    <a:pt x="32" y="4"/>
                    <a:pt x="35" y="13"/>
                  </a:cubicBezTo>
                  <a:cubicBezTo>
                    <a:pt x="39" y="22"/>
                    <a:pt x="35" y="32"/>
                    <a:pt x="26" y="35"/>
                  </a:cubicBezTo>
                  <a:cubicBezTo>
                    <a:pt x="17" y="39"/>
                    <a:pt x="7" y="34"/>
                    <a:pt x="4" y="26"/>
                  </a:cubicBezTo>
                  <a:close/>
                </a:path>
              </a:pathLst>
            </a:custGeom>
            <a:gradFill>
              <a:gsLst>
                <a:gs pos="0">
                  <a:schemeClr val="accent1">
                    <a:alpha val="20000"/>
                  </a:schemeClr>
                </a:gs>
                <a:gs pos="100000">
                  <a:schemeClr val="accent2">
                    <a:alpha val="10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4360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left)">
                                      <p:cBhvr>
                                        <p:cTn id="83" dur="500"/>
                                        <p:tgtEl>
                                          <p:spTgt spid="53"/>
                                        </p:tgtEl>
                                      </p:cBhvr>
                                    </p:animEffect>
                                  </p:childTnLst>
                                </p:cTn>
                              </p:par>
                            </p:childTnLst>
                          </p:cTn>
                        </p:par>
                        <p:par>
                          <p:cTn id="84" fill="hold">
                            <p:stCondLst>
                              <p:cond delay="1500"/>
                            </p:stCondLst>
                            <p:childTnLst>
                              <p:par>
                                <p:cTn id="85" presetID="22" presetClass="entr" presetSubtype="4" fill="hold" nodeType="after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wipe(down)">
                                      <p:cBhvr>
                                        <p:cTn id="8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49" grpId="0" animBg="1"/>
      <p:bldP spid="50" grpId="0" animBg="1"/>
      <p:bldP spid="51" grpId="0" animBg="1"/>
      <p:bldP spid="52" grpId="0" animBg="1"/>
      <p:bldP spid="22" grpId="0"/>
      <p:bldP spid="24" grpId="0"/>
      <p:bldP spid="26" grpId="0"/>
      <p:bldP spid="28" grpId="0"/>
      <p:bldP spid="30" grpId="0"/>
      <p:bldP spid="37" grpId="0"/>
      <p:bldP spid="23" grpId="0"/>
      <p:bldP spid="25" grpId="0"/>
      <p:bldP spid="27" grpId="0"/>
      <p:bldP spid="29" grpId="0"/>
      <p:bldP spid="31" grpId="0"/>
      <p:bldP spid="38" grpId="0"/>
      <p:bldP spid="47" grpId="0" animBg="1"/>
      <p:bldP spid="48"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8719" y="85902"/>
            <a:ext cx="5236920" cy="678110"/>
            <a:chOff x="4054934" y="-2054606"/>
            <a:chExt cx="13961485" cy="1807821"/>
          </a:xfrm>
        </p:grpSpPr>
        <p:sp>
          <p:nvSpPr>
            <p:cNvPr id="8" name="TextBox 7"/>
            <p:cNvSpPr txBox="1"/>
            <p:nvPr/>
          </p:nvSpPr>
          <p:spPr>
            <a:xfrm>
              <a:off x="5656720" y="-2054606"/>
              <a:ext cx="12359699" cy="1446519"/>
            </a:xfrm>
            <a:prstGeom prst="rect">
              <a:avLst/>
            </a:prstGeom>
            <a:noFill/>
          </p:spPr>
          <p:txBody>
            <a:bodyPr wrap="square" lIns="34292" tIns="17146" rIns="34292" bIns="17146" rtlCol="0">
              <a:spAutoFit/>
            </a:bodyPr>
            <a:lstStyle/>
            <a:p>
              <a:pPr algn="ctr"/>
              <a:endParaRPr lang="id-ID" sz="3301" b="1" dirty="0">
                <a:solidFill>
                  <a:schemeClr val="tx2"/>
                </a:solidFill>
                <a:latin typeface="Lato Regular"/>
                <a:cs typeface="Lato Regular"/>
              </a:endParaRPr>
            </a:p>
          </p:txBody>
        </p:sp>
        <p:sp>
          <p:nvSpPr>
            <p:cNvPr id="9" name="Rectangle 8"/>
            <p:cNvSpPr/>
            <p:nvPr/>
          </p:nvSpPr>
          <p:spPr>
            <a:xfrm>
              <a:off x="9317127" y="-338222"/>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10" name="Subtitle 2"/>
            <p:cNvSpPr txBox="1">
              <a:spLocks/>
            </p:cNvSpPr>
            <p:nvPr/>
          </p:nvSpPr>
          <p:spPr>
            <a:xfrm>
              <a:off x="4054934" y="-1371965"/>
              <a:ext cx="12359701" cy="1079462"/>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solidFill>
                    <a:schemeClr val="accent1"/>
                  </a:solidFill>
                  <a:latin typeface="Lato Light"/>
                  <a:cs typeface="Lato Light"/>
                </a:rPr>
                <a:t>“</a:t>
              </a:r>
              <a:r>
                <a:rPr lang="en-US" sz="1163" dirty="0" err="1">
                  <a:solidFill>
                    <a:schemeClr val="accent1"/>
                  </a:solidFill>
                  <a:latin typeface="Lato Light"/>
                  <a:cs typeface="Lato Light"/>
                </a:rPr>
                <a:t>Bisnis</a:t>
              </a:r>
              <a:r>
                <a:rPr lang="en-US" sz="1163" dirty="0">
                  <a:solidFill>
                    <a:schemeClr val="accent1"/>
                  </a:solidFill>
                  <a:latin typeface="Lato Light"/>
                  <a:cs typeface="Lato Light"/>
                </a:rPr>
                <a:t> yang </a:t>
              </a:r>
              <a:r>
                <a:rPr lang="en-US" sz="1163" dirty="0" err="1">
                  <a:solidFill>
                    <a:schemeClr val="accent1"/>
                  </a:solidFill>
                  <a:latin typeface="Lato Light"/>
                  <a:cs typeface="Lato Light"/>
                </a:rPr>
                <a:t>hanya</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tentang</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uang</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adalah</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bisnis</a:t>
              </a:r>
              <a:r>
                <a:rPr lang="en-US" sz="1163" dirty="0">
                  <a:solidFill>
                    <a:schemeClr val="accent1"/>
                  </a:solidFill>
                  <a:latin typeface="Lato Light"/>
                  <a:cs typeface="Lato Light"/>
                </a:rPr>
                <a:t> yang </a:t>
              </a:r>
              <a:r>
                <a:rPr lang="en-US" sz="1163" dirty="0" err="1">
                  <a:solidFill>
                    <a:schemeClr val="accent1"/>
                  </a:solidFill>
                  <a:latin typeface="Lato Light"/>
                  <a:cs typeface="Lato Light"/>
                </a:rPr>
                <a:t>jelek</a:t>
              </a:r>
              <a:r>
                <a:rPr lang="en-US" sz="1163" dirty="0">
                  <a:solidFill>
                    <a:schemeClr val="accent1"/>
                  </a:solidFill>
                  <a:latin typeface="Lato Light"/>
                  <a:cs typeface="Lato Light"/>
                </a:rPr>
                <a:t>”</a:t>
              </a:r>
            </a:p>
          </p:txBody>
        </p:sp>
      </p:grpSp>
      <p:sp>
        <p:nvSpPr>
          <p:cNvPr id="2" name="Rectangle 1">
            <a:extLst>
              <a:ext uri="{FF2B5EF4-FFF2-40B4-BE49-F238E27FC236}">
                <a16:creationId xmlns:a16="http://schemas.microsoft.com/office/drawing/2014/main" xmlns="" id="{5B39FFD3-3E4E-4681-AC95-5B5C8A62CF3F}"/>
              </a:ext>
            </a:extLst>
          </p:cNvPr>
          <p:cNvSpPr/>
          <p:nvPr/>
        </p:nvSpPr>
        <p:spPr>
          <a:xfrm>
            <a:off x="-688175" y="1462554"/>
            <a:ext cx="3180102"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PT. </a:t>
            </a: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Holcim</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Subtitle 2">
            <a:extLst>
              <a:ext uri="{FF2B5EF4-FFF2-40B4-BE49-F238E27FC236}">
                <a16:creationId xmlns:a16="http://schemas.microsoft.com/office/drawing/2014/main" xmlns="" id="{3098BFAE-9BC1-4A05-9C95-0865692F4EF7}"/>
              </a:ext>
            </a:extLst>
          </p:cNvPr>
          <p:cNvSpPr txBox="1">
            <a:spLocks/>
          </p:cNvSpPr>
          <p:nvPr/>
        </p:nvSpPr>
        <p:spPr>
          <a:xfrm>
            <a:off x="-101922" y="1817620"/>
            <a:ext cx="4636095" cy="404904"/>
          </a:xfrm>
          <a:prstGeom prst="rect">
            <a:avLst/>
          </a:prstGeom>
        </p:spPr>
        <p:txBody>
          <a:bodyPr vert="horz" lIns="81580" tIns="40790" rIns="81580" bIns="40790" rtlCol="0">
            <a:normAutofit fontScale="5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b="1" u="sng" dirty="0" err="1"/>
              <a:t>Matriks</a:t>
            </a:r>
            <a:r>
              <a:rPr lang="en-US" b="1" u="sng" dirty="0"/>
              <a:t> EFAS (</a:t>
            </a:r>
            <a:r>
              <a:rPr lang="en-US" b="1" u="sng" dirty="0" err="1"/>
              <a:t>Eksternal</a:t>
            </a:r>
            <a:r>
              <a:rPr lang="en-US" b="1" u="sng" dirty="0"/>
              <a:t> Factor Analysis Strategy)</a:t>
            </a:r>
            <a:endParaRPr lang="en-US" dirty="0"/>
          </a:p>
        </p:txBody>
      </p:sp>
      <p:sp>
        <p:nvSpPr>
          <p:cNvPr id="4" name="Rectangle 3">
            <a:extLst>
              <a:ext uri="{FF2B5EF4-FFF2-40B4-BE49-F238E27FC236}">
                <a16:creationId xmlns:a16="http://schemas.microsoft.com/office/drawing/2014/main" xmlns="" id="{792C5B76-DA76-4BD5-A74B-3E5017D04955}"/>
              </a:ext>
            </a:extLst>
          </p:cNvPr>
          <p:cNvSpPr/>
          <p:nvPr/>
        </p:nvSpPr>
        <p:spPr>
          <a:xfrm>
            <a:off x="75086" y="2183879"/>
            <a:ext cx="1033361" cy="400110"/>
          </a:xfrm>
          <a:prstGeom prst="rect">
            <a:avLst/>
          </a:prstGeom>
          <a:noFill/>
        </p:spPr>
        <p:txBody>
          <a:bodyPr wrap="none" lIns="91440" tIns="45720" rIns="91440" bIns="45720">
            <a:spAutoFit/>
          </a:bodyPr>
          <a:lstStyle/>
          <a:p>
            <a:pPr algn="ctr"/>
            <a:r>
              <a:rPr lang="en-US" sz="2000" b="1" cap="none" spc="0" dirty="0" err="1">
                <a:ln w="22225">
                  <a:solidFill>
                    <a:schemeClr val="accent2"/>
                  </a:solidFill>
                  <a:prstDash val="solid"/>
                </a:ln>
                <a:solidFill>
                  <a:schemeClr val="accent2">
                    <a:lumMod val="40000"/>
                    <a:lumOff val="60000"/>
                  </a:schemeClr>
                </a:solidFill>
                <a:effectLst/>
              </a:rPr>
              <a:t>Peluang</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2" name="Rectangle 11">
            <a:extLst>
              <a:ext uri="{FF2B5EF4-FFF2-40B4-BE49-F238E27FC236}">
                <a16:creationId xmlns:a16="http://schemas.microsoft.com/office/drawing/2014/main" xmlns="" id="{7E3C6B3D-F00F-4ACD-8923-56954C966B75}"/>
              </a:ext>
            </a:extLst>
          </p:cNvPr>
          <p:cNvSpPr/>
          <p:nvPr/>
        </p:nvSpPr>
        <p:spPr>
          <a:xfrm>
            <a:off x="5072916" y="2239072"/>
            <a:ext cx="1081002" cy="369332"/>
          </a:xfrm>
          <a:prstGeom prst="rect">
            <a:avLst/>
          </a:prstGeom>
        </p:spPr>
        <p:txBody>
          <a:bodyPr wrap="none">
            <a:spAutoFit/>
          </a:bodyPr>
          <a:lstStyle/>
          <a:p>
            <a:pPr algn="ctr"/>
            <a:r>
              <a:rPr lang="en-US" b="1" dirty="0" err="1">
                <a:ln w="22225">
                  <a:solidFill>
                    <a:schemeClr val="accent2"/>
                  </a:solidFill>
                  <a:prstDash val="solid"/>
                </a:ln>
                <a:solidFill>
                  <a:schemeClr val="accent2">
                    <a:lumMod val="40000"/>
                    <a:lumOff val="60000"/>
                  </a:schemeClr>
                </a:solidFill>
              </a:rPr>
              <a:t>Ancaman</a:t>
            </a:r>
            <a:endParaRPr lang="en-US" b="1" dirty="0">
              <a:ln w="22225">
                <a:solidFill>
                  <a:schemeClr val="accent2"/>
                </a:solidFill>
                <a:prstDash val="solid"/>
              </a:ln>
              <a:solidFill>
                <a:schemeClr val="accent2">
                  <a:lumMod val="40000"/>
                  <a:lumOff val="60000"/>
                </a:schemeClr>
              </a:solidFill>
            </a:endParaRPr>
          </a:p>
        </p:txBody>
      </p:sp>
      <p:graphicFrame>
        <p:nvGraphicFramePr>
          <p:cNvPr id="6" name="Table 5">
            <a:extLst>
              <a:ext uri="{FF2B5EF4-FFF2-40B4-BE49-F238E27FC236}">
                <a16:creationId xmlns:a16="http://schemas.microsoft.com/office/drawing/2014/main" xmlns="" id="{B1D59722-81AF-4A1C-AC25-908041A39F0D}"/>
              </a:ext>
            </a:extLst>
          </p:cNvPr>
          <p:cNvGraphicFramePr>
            <a:graphicFrameLocks noGrp="1"/>
          </p:cNvGraphicFramePr>
          <p:nvPr>
            <p:extLst>
              <p:ext uri="{D42A27DB-BD31-4B8C-83A1-F6EECF244321}">
                <p14:modId xmlns:p14="http://schemas.microsoft.com/office/powerpoint/2010/main" val="1316212186"/>
              </p:ext>
            </p:extLst>
          </p:nvPr>
        </p:nvGraphicFramePr>
        <p:xfrm>
          <a:off x="139995" y="2577590"/>
          <a:ext cx="4148459" cy="3969980"/>
        </p:xfrm>
        <a:graphic>
          <a:graphicData uri="http://schemas.openxmlformats.org/drawingml/2006/table">
            <a:tbl>
              <a:tblPr firstRow="1" firstCol="1" bandRow="1">
                <a:tableStyleId>{5C22544A-7EE6-4342-B048-85BDC9FD1C3A}</a:tableStyleId>
              </a:tblPr>
              <a:tblGrid>
                <a:gridCol w="332284">
                  <a:extLst>
                    <a:ext uri="{9D8B030D-6E8A-4147-A177-3AD203B41FA5}">
                      <a16:colId xmlns:a16="http://schemas.microsoft.com/office/drawing/2014/main" xmlns="" val="1690700587"/>
                    </a:ext>
                  </a:extLst>
                </a:gridCol>
                <a:gridCol w="2298683">
                  <a:extLst>
                    <a:ext uri="{9D8B030D-6E8A-4147-A177-3AD203B41FA5}">
                      <a16:colId xmlns:a16="http://schemas.microsoft.com/office/drawing/2014/main" xmlns="" val="3260755308"/>
                    </a:ext>
                  </a:extLst>
                </a:gridCol>
                <a:gridCol w="523417">
                  <a:extLst>
                    <a:ext uri="{9D8B030D-6E8A-4147-A177-3AD203B41FA5}">
                      <a16:colId xmlns:a16="http://schemas.microsoft.com/office/drawing/2014/main" xmlns="" val="2284961463"/>
                    </a:ext>
                  </a:extLst>
                </a:gridCol>
                <a:gridCol w="557663">
                  <a:extLst>
                    <a:ext uri="{9D8B030D-6E8A-4147-A177-3AD203B41FA5}">
                      <a16:colId xmlns:a16="http://schemas.microsoft.com/office/drawing/2014/main" xmlns="" val="2992524515"/>
                    </a:ext>
                  </a:extLst>
                </a:gridCol>
                <a:gridCol w="436412">
                  <a:extLst>
                    <a:ext uri="{9D8B030D-6E8A-4147-A177-3AD203B41FA5}">
                      <a16:colId xmlns:a16="http://schemas.microsoft.com/office/drawing/2014/main" xmlns="" val="2936601401"/>
                    </a:ext>
                  </a:extLst>
                </a:gridCol>
              </a:tblGrid>
              <a:tr h="626071">
                <a:tc>
                  <a:txBody>
                    <a:bodyPr/>
                    <a:lstStyle/>
                    <a:p>
                      <a:pPr marL="0" marR="0" algn="ctr">
                        <a:lnSpc>
                          <a:spcPct val="115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Eksternal Factor Analysis Strategy</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18116898"/>
                  </a:ext>
                </a:extLst>
              </a:tr>
              <a:tr h="834761">
                <a:tc>
                  <a:txBody>
                    <a:bodyPr/>
                    <a:lstStyle/>
                    <a:p>
                      <a:pPr marL="0" marR="0" algn="just">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Operasi holcim beton redymix sebagai saluran untuk memperbaiki pasar aggregate.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76505147"/>
                  </a:ext>
                </a:extLst>
              </a:tr>
              <a:tr h="626071">
                <a:tc>
                  <a:txBody>
                    <a:bodyPr/>
                    <a:lstStyle/>
                    <a:p>
                      <a:pPr marL="0" marR="0" algn="just">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Mempunyai reserve/ cadangan bahan baku yang siap untuk di eksploitasi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38629229"/>
                  </a:ext>
                </a:extLst>
              </a:tr>
              <a:tr h="626071">
                <a:tc>
                  <a:txBody>
                    <a:bodyPr/>
                    <a:lstStyle/>
                    <a:p>
                      <a:pPr marL="0" marR="0" algn="just">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Pesaing RMX Jawa Timur tidak menjadi model inovasi.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39497893"/>
                  </a:ext>
                </a:extLst>
              </a:tr>
              <a:tr h="834761">
                <a:tc>
                  <a:txBody>
                    <a:bodyPr/>
                    <a:lstStyle/>
                    <a:p>
                      <a:pPr marL="0" marR="0" algn="just">
                        <a:lnSpc>
                          <a:spcPct val="115000"/>
                        </a:lnSpc>
                        <a:spcBef>
                          <a:spcPts val="0"/>
                        </a:spcBef>
                        <a:spcAft>
                          <a:spcPts val="0"/>
                        </a:spcAft>
                      </a:pPr>
                      <a:r>
                        <a:rPr lang="id-ID"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Ada beberapa proyek infrastruktur akan terus dikembangankan oleh pemerintah.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99118633"/>
                  </a:ext>
                </a:extLst>
              </a:tr>
              <a:tr h="417380">
                <a:tc>
                  <a:txBody>
                    <a:bodyPr/>
                    <a:lstStyle/>
                    <a:p>
                      <a:pPr marL="0" marR="0" algn="just">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dirty="0">
                          <a:effectLst/>
                        </a:rPr>
                        <a:t>2,12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29438943"/>
                  </a:ext>
                </a:extLst>
              </a:tr>
            </a:tbl>
          </a:graphicData>
        </a:graphic>
      </p:graphicFrame>
      <p:graphicFrame>
        <p:nvGraphicFramePr>
          <p:cNvPr id="13" name="Table 12">
            <a:extLst>
              <a:ext uri="{FF2B5EF4-FFF2-40B4-BE49-F238E27FC236}">
                <a16:creationId xmlns:a16="http://schemas.microsoft.com/office/drawing/2014/main" xmlns="" id="{91AFA2CE-91CA-44AC-AD6B-5C4AB6F7DCCB}"/>
              </a:ext>
            </a:extLst>
          </p:cNvPr>
          <p:cNvGraphicFramePr>
            <a:graphicFrameLocks noGrp="1"/>
          </p:cNvGraphicFramePr>
          <p:nvPr>
            <p:extLst>
              <p:ext uri="{D42A27DB-BD31-4B8C-83A1-F6EECF244321}">
                <p14:modId xmlns:p14="http://schemas.microsoft.com/office/powerpoint/2010/main" val="1101121953"/>
              </p:ext>
            </p:extLst>
          </p:nvPr>
        </p:nvGraphicFramePr>
        <p:xfrm>
          <a:off x="4447592" y="2575185"/>
          <a:ext cx="4556413" cy="3331049"/>
        </p:xfrm>
        <a:graphic>
          <a:graphicData uri="http://schemas.openxmlformats.org/drawingml/2006/table">
            <a:tbl>
              <a:tblPr firstRow="1" firstCol="1" bandRow="1">
                <a:tableStyleId>{5C22544A-7EE6-4342-B048-85BDC9FD1C3A}</a:tableStyleId>
              </a:tblPr>
              <a:tblGrid>
                <a:gridCol w="364961">
                  <a:extLst>
                    <a:ext uri="{9D8B030D-6E8A-4147-A177-3AD203B41FA5}">
                      <a16:colId xmlns:a16="http://schemas.microsoft.com/office/drawing/2014/main" xmlns="" val="1084777534"/>
                    </a:ext>
                  </a:extLst>
                </a:gridCol>
                <a:gridCol w="2524732">
                  <a:extLst>
                    <a:ext uri="{9D8B030D-6E8A-4147-A177-3AD203B41FA5}">
                      <a16:colId xmlns:a16="http://schemas.microsoft.com/office/drawing/2014/main" xmlns="" val="2588942459"/>
                    </a:ext>
                  </a:extLst>
                </a:gridCol>
                <a:gridCol w="574889">
                  <a:extLst>
                    <a:ext uri="{9D8B030D-6E8A-4147-A177-3AD203B41FA5}">
                      <a16:colId xmlns:a16="http://schemas.microsoft.com/office/drawing/2014/main" xmlns="" val="4212625717"/>
                    </a:ext>
                  </a:extLst>
                </a:gridCol>
                <a:gridCol w="612503">
                  <a:extLst>
                    <a:ext uri="{9D8B030D-6E8A-4147-A177-3AD203B41FA5}">
                      <a16:colId xmlns:a16="http://schemas.microsoft.com/office/drawing/2014/main" xmlns="" val="4199138401"/>
                    </a:ext>
                  </a:extLst>
                </a:gridCol>
                <a:gridCol w="479328">
                  <a:extLst>
                    <a:ext uri="{9D8B030D-6E8A-4147-A177-3AD203B41FA5}">
                      <a16:colId xmlns:a16="http://schemas.microsoft.com/office/drawing/2014/main" xmlns="" val="3259034110"/>
                    </a:ext>
                  </a:extLst>
                </a:gridCol>
              </a:tblGrid>
              <a:tr h="605645">
                <a:tc>
                  <a:txBody>
                    <a:bodyPr/>
                    <a:lstStyle/>
                    <a:p>
                      <a:pPr marL="0" marR="0" algn="ctr">
                        <a:lnSpc>
                          <a:spcPct val="115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Eksternal Factor Analysis Strategy</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21949852"/>
                  </a:ext>
                </a:extLst>
              </a:tr>
              <a:tr h="908468">
                <a:tc>
                  <a:txBody>
                    <a:bodyPr/>
                    <a:lstStyle/>
                    <a:p>
                      <a:pPr marL="0" marR="0" algn="just">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Apresiasi rendah oleh pelanggan Jawa Timur untuk holcim yang berstandart tinggi.(OHS,Lingkungan, Inovasi,dll)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9591138"/>
                  </a:ext>
                </a:extLst>
              </a:tr>
              <a:tr h="908468">
                <a:tc>
                  <a:txBody>
                    <a:bodyPr/>
                    <a:lstStyle/>
                    <a:p>
                      <a:pPr marL="0" marR="0" algn="just">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Entry barrier, operasi batching plan dan quarry batu dapat dimiliki oleh siapa saja, kapan saja, dan dimana saja.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25279292"/>
                  </a:ext>
                </a:extLst>
              </a:tr>
              <a:tr h="605645">
                <a:tc>
                  <a:txBody>
                    <a:bodyPr/>
                    <a:lstStyle/>
                    <a:p>
                      <a:pPr marL="0" marR="0" algn="just">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Jawa Timur memiliki harga pasar sensitive.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706963"/>
                  </a:ext>
                </a:extLst>
              </a:tr>
              <a:tr h="302823">
                <a:tc>
                  <a:txBody>
                    <a:bodyPr/>
                    <a:lstStyle/>
                    <a:p>
                      <a:pPr marL="0" marR="0" algn="just">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dirty="0">
                          <a:effectLst/>
                        </a:rPr>
                        <a:t>2,31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02526254"/>
                  </a:ext>
                </a:extLst>
              </a:tr>
            </a:tbl>
          </a:graphicData>
        </a:graphic>
      </p:graphicFrame>
      <p:pic>
        <p:nvPicPr>
          <p:cNvPr id="2050" name="Picture 2" descr="Hasil gambar untuk logo Holcim">
            <a:extLst>
              <a:ext uri="{FF2B5EF4-FFF2-40B4-BE49-F238E27FC236}">
                <a16:creationId xmlns:a16="http://schemas.microsoft.com/office/drawing/2014/main" xmlns="" id="{0104D196-C8B5-48C3-BB63-F43E65A80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805" y="466864"/>
            <a:ext cx="27432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02182" y="310430"/>
            <a:ext cx="4636095" cy="479952"/>
            <a:chOff x="5988386" y="1282565"/>
            <a:chExt cx="12359701" cy="1279539"/>
          </a:xfrm>
        </p:grpSpPr>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10" name="Subtitle 2"/>
            <p:cNvSpPr txBox="1">
              <a:spLocks/>
            </p:cNvSpPr>
            <p:nvPr/>
          </p:nvSpPr>
          <p:spPr>
            <a:xfrm>
              <a:off x="5988386" y="1282565"/>
              <a:ext cx="12359701" cy="1079462"/>
            </a:xfrm>
            <a:prstGeom prst="rect">
              <a:avLst/>
            </a:prstGeom>
          </p:spPr>
          <p:txBody>
            <a:bodyPr vert="horz" lIns="81580" tIns="40790" rIns="81580" bIns="40790" rtlCol="0">
              <a:normAutofit fontScale="8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latin typeface="Lato Light"/>
                  <a:cs typeface="Lato Light"/>
                </a:rPr>
                <a:t>“</a:t>
              </a:r>
              <a:r>
                <a:rPr lang="en-US" sz="1163" dirty="0" err="1">
                  <a:latin typeface="Lato Light"/>
                  <a:cs typeface="Lato Light"/>
                </a:rPr>
                <a:t>Tetaplah</a:t>
              </a:r>
              <a:r>
                <a:rPr lang="en-US" sz="1163" dirty="0">
                  <a:latin typeface="Lato Light"/>
                  <a:cs typeface="Lato Light"/>
                </a:rPr>
                <a:t> </a:t>
              </a:r>
              <a:r>
                <a:rPr lang="en-US" sz="1163" dirty="0" err="1">
                  <a:latin typeface="Lato Light"/>
                  <a:cs typeface="Lato Light"/>
                </a:rPr>
                <a:t>merasa</a:t>
              </a:r>
              <a:r>
                <a:rPr lang="en-US" sz="1163" dirty="0">
                  <a:latin typeface="Lato Light"/>
                  <a:cs typeface="Lato Light"/>
                </a:rPr>
                <a:t> </a:t>
              </a:r>
              <a:r>
                <a:rPr lang="en-US" sz="1163" dirty="0" err="1">
                  <a:latin typeface="Lato Light"/>
                  <a:cs typeface="Lato Light"/>
                </a:rPr>
                <a:t>bodoh</a:t>
              </a:r>
              <a:r>
                <a:rPr lang="en-US" sz="1163" dirty="0">
                  <a:latin typeface="Lato Light"/>
                  <a:cs typeface="Lato Light"/>
                </a:rPr>
                <a:t> agar </a:t>
              </a:r>
              <a:r>
                <a:rPr lang="en-US" sz="1163" dirty="0" err="1">
                  <a:latin typeface="Lato Light"/>
                  <a:cs typeface="Lato Light"/>
                </a:rPr>
                <a:t>kita</a:t>
              </a:r>
              <a:r>
                <a:rPr lang="en-US" sz="1163" dirty="0">
                  <a:latin typeface="Lato Light"/>
                  <a:cs typeface="Lato Light"/>
                </a:rPr>
                <a:t> </a:t>
              </a:r>
              <a:r>
                <a:rPr lang="en-US" sz="1163" dirty="0" err="1">
                  <a:latin typeface="Lato Light"/>
                  <a:cs typeface="Lato Light"/>
                </a:rPr>
                <a:t>belajar</a:t>
              </a:r>
              <a:r>
                <a:rPr lang="en-US" sz="1163" dirty="0">
                  <a:latin typeface="Lato Light"/>
                  <a:cs typeface="Lato Light"/>
                </a:rPr>
                <a:t>, </a:t>
              </a:r>
              <a:r>
                <a:rPr lang="en-US" sz="1163" dirty="0" err="1">
                  <a:latin typeface="Lato Light"/>
                  <a:cs typeface="Lato Light"/>
                </a:rPr>
                <a:t>tetaplah</a:t>
              </a:r>
              <a:r>
                <a:rPr lang="en-US" sz="1163" dirty="0">
                  <a:latin typeface="Lato Light"/>
                  <a:cs typeface="Lato Light"/>
                </a:rPr>
                <a:t> </a:t>
              </a:r>
              <a:r>
                <a:rPr lang="en-US" sz="1163" dirty="0" err="1">
                  <a:latin typeface="Lato Light"/>
                  <a:cs typeface="Lato Light"/>
                </a:rPr>
                <a:t>merasa</a:t>
              </a:r>
              <a:r>
                <a:rPr lang="en-US" sz="1163" dirty="0">
                  <a:latin typeface="Lato Light"/>
                  <a:cs typeface="Lato Light"/>
                </a:rPr>
                <a:t> </a:t>
              </a:r>
              <a:r>
                <a:rPr lang="en-US" sz="1163" dirty="0" err="1">
                  <a:latin typeface="Lato Light"/>
                  <a:cs typeface="Lato Light"/>
                </a:rPr>
                <a:t>lapar</a:t>
              </a:r>
              <a:r>
                <a:rPr lang="en-US" sz="1163" dirty="0">
                  <a:latin typeface="Lato Light"/>
                  <a:cs typeface="Lato Light"/>
                </a:rPr>
                <a:t> </a:t>
              </a:r>
              <a:r>
                <a:rPr lang="en-US" sz="1163" dirty="0" err="1">
                  <a:latin typeface="Lato Light"/>
                  <a:cs typeface="Lato Light"/>
                </a:rPr>
                <a:t>supaya</a:t>
              </a:r>
              <a:r>
                <a:rPr lang="en-US" sz="1163" dirty="0">
                  <a:latin typeface="Lato Light"/>
                  <a:cs typeface="Lato Light"/>
                </a:rPr>
                <a:t> </a:t>
              </a:r>
              <a:r>
                <a:rPr lang="en-US" sz="1163" dirty="0" err="1">
                  <a:latin typeface="Lato Light"/>
                  <a:cs typeface="Lato Light"/>
                </a:rPr>
                <a:t>kita</a:t>
              </a:r>
              <a:r>
                <a:rPr lang="en-US" sz="1163" dirty="0">
                  <a:latin typeface="Lato Light"/>
                  <a:cs typeface="Lato Light"/>
                </a:rPr>
                <a:t> </a:t>
              </a:r>
              <a:r>
                <a:rPr lang="en-US" sz="1163" dirty="0" err="1">
                  <a:latin typeface="Lato Light"/>
                  <a:cs typeface="Lato Light"/>
                </a:rPr>
                <a:t>berusaha</a:t>
              </a:r>
              <a:endParaRPr lang="en-US" sz="1163" dirty="0">
                <a:solidFill>
                  <a:schemeClr val="accent1"/>
                </a:solidFill>
                <a:latin typeface="Lato Light"/>
                <a:cs typeface="Lato Light"/>
              </a:endParaRPr>
            </a:p>
          </p:txBody>
        </p:sp>
      </p:grpSp>
      <p:sp>
        <p:nvSpPr>
          <p:cNvPr id="2" name="Rectangle 1">
            <a:extLst>
              <a:ext uri="{FF2B5EF4-FFF2-40B4-BE49-F238E27FC236}">
                <a16:creationId xmlns:a16="http://schemas.microsoft.com/office/drawing/2014/main" xmlns="" id="{5B39FFD3-3E4E-4681-AC95-5B5C8A62CF3F}"/>
              </a:ext>
            </a:extLst>
          </p:cNvPr>
          <p:cNvSpPr/>
          <p:nvPr/>
        </p:nvSpPr>
        <p:spPr>
          <a:xfrm>
            <a:off x="-296906" y="1420572"/>
            <a:ext cx="3180102"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PT. Semen Gresik</a:t>
            </a:r>
          </a:p>
        </p:txBody>
      </p:sp>
      <p:sp>
        <p:nvSpPr>
          <p:cNvPr id="11" name="Subtitle 2">
            <a:extLst>
              <a:ext uri="{FF2B5EF4-FFF2-40B4-BE49-F238E27FC236}">
                <a16:creationId xmlns:a16="http://schemas.microsoft.com/office/drawing/2014/main" xmlns="" id="{3098BFAE-9BC1-4A05-9C95-0865692F4EF7}"/>
              </a:ext>
            </a:extLst>
          </p:cNvPr>
          <p:cNvSpPr txBox="1">
            <a:spLocks/>
          </p:cNvSpPr>
          <p:nvPr/>
        </p:nvSpPr>
        <p:spPr>
          <a:xfrm>
            <a:off x="-101922" y="1817620"/>
            <a:ext cx="4636095" cy="404904"/>
          </a:xfrm>
          <a:prstGeom prst="rect">
            <a:avLst/>
          </a:prstGeom>
        </p:spPr>
        <p:txBody>
          <a:bodyPr vert="horz" lIns="81580" tIns="40790" rIns="81580" bIns="40790" rtlCol="0">
            <a:normAutofit fontScale="6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b="1" u="sng" dirty="0" err="1"/>
              <a:t>Matriks</a:t>
            </a:r>
            <a:r>
              <a:rPr lang="en-US" b="1" u="sng" dirty="0"/>
              <a:t> IFAS (Internal Factor Analysis Strategy)</a:t>
            </a:r>
            <a:endParaRPr lang="en-US" dirty="0"/>
          </a:p>
        </p:txBody>
      </p:sp>
      <p:sp>
        <p:nvSpPr>
          <p:cNvPr id="4" name="Rectangle 3">
            <a:extLst>
              <a:ext uri="{FF2B5EF4-FFF2-40B4-BE49-F238E27FC236}">
                <a16:creationId xmlns:a16="http://schemas.microsoft.com/office/drawing/2014/main" xmlns="" id="{792C5B76-DA76-4BD5-A74B-3E5017D04955}"/>
              </a:ext>
            </a:extLst>
          </p:cNvPr>
          <p:cNvSpPr/>
          <p:nvPr/>
        </p:nvSpPr>
        <p:spPr>
          <a:xfrm>
            <a:off x="139995" y="2175075"/>
            <a:ext cx="1183530" cy="400110"/>
          </a:xfrm>
          <a:prstGeom prst="rect">
            <a:avLst/>
          </a:prstGeom>
          <a:noFill/>
        </p:spPr>
        <p:txBody>
          <a:bodyPr wrap="none" lIns="91440" tIns="45720" rIns="91440" bIns="45720">
            <a:spAutoFit/>
          </a:bodyPr>
          <a:lstStyle/>
          <a:p>
            <a:pPr algn="ctr"/>
            <a:r>
              <a:rPr lang="en-US" sz="2000" b="1" cap="none" spc="0" dirty="0" err="1">
                <a:ln w="22225">
                  <a:solidFill>
                    <a:schemeClr val="accent2"/>
                  </a:solidFill>
                  <a:prstDash val="solid"/>
                </a:ln>
                <a:solidFill>
                  <a:schemeClr val="accent2">
                    <a:lumMod val="40000"/>
                    <a:lumOff val="60000"/>
                  </a:schemeClr>
                </a:solidFill>
                <a:effectLst/>
              </a:rPr>
              <a:t>Kekuatan</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2" name="Rectangle 11">
            <a:extLst>
              <a:ext uri="{FF2B5EF4-FFF2-40B4-BE49-F238E27FC236}">
                <a16:creationId xmlns:a16="http://schemas.microsoft.com/office/drawing/2014/main" xmlns="" id="{7E3C6B3D-F00F-4ACD-8923-56954C966B75}"/>
              </a:ext>
            </a:extLst>
          </p:cNvPr>
          <p:cNvSpPr/>
          <p:nvPr/>
        </p:nvSpPr>
        <p:spPr>
          <a:xfrm>
            <a:off x="4985361" y="2239072"/>
            <a:ext cx="1256113" cy="369332"/>
          </a:xfrm>
          <a:prstGeom prst="rect">
            <a:avLst/>
          </a:prstGeom>
        </p:spPr>
        <p:txBody>
          <a:bodyPr wrap="none">
            <a:spAutoFit/>
          </a:bodyPr>
          <a:lstStyle/>
          <a:p>
            <a:pPr algn="ctr"/>
            <a:r>
              <a:rPr lang="en-US" b="1" dirty="0" err="1">
                <a:ln w="22225">
                  <a:solidFill>
                    <a:schemeClr val="accent2"/>
                  </a:solidFill>
                  <a:prstDash val="solid"/>
                </a:ln>
                <a:solidFill>
                  <a:schemeClr val="accent2">
                    <a:lumMod val="40000"/>
                    <a:lumOff val="60000"/>
                  </a:schemeClr>
                </a:solidFill>
              </a:rPr>
              <a:t>Kelemahan</a:t>
            </a:r>
            <a:endParaRPr lang="en-US" b="1" dirty="0">
              <a:ln w="22225">
                <a:solidFill>
                  <a:schemeClr val="accent2"/>
                </a:solidFill>
                <a:prstDash val="solid"/>
              </a:ln>
              <a:solidFill>
                <a:schemeClr val="accent2">
                  <a:lumMod val="40000"/>
                  <a:lumOff val="60000"/>
                </a:schemeClr>
              </a:solidFill>
            </a:endParaRPr>
          </a:p>
        </p:txBody>
      </p:sp>
      <p:pic>
        <p:nvPicPr>
          <p:cNvPr id="3074" name="Picture 2" descr="Hasil gambar untuk logo semen gresik">
            <a:extLst>
              <a:ext uri="{FF2B5EF4-FFF2-40B4-BE49-F238E27FC236}">
                <a16:creationId xmlns:a16="http://schemas.microsoft.com/office/drawing/2014/main" xmlns="" id="{B80ED62C-88D4-4EC0-B309-1032FD056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463" y="486318"/>
            <a:ext cx="1899981" cy="18633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xmlns="" id="{603BAF94-8119-41E3-BEB9-63050C342D16}"/>
              </a:ext>
            </a:extLst>
          </p:cNvPr>
          <p:cNvGraphicFramePr>
            <a:graphicFrameLocks noGrp="1"/>
          </p:cNvGraphicFramePr>
          <p:nvPr>
            <p:extLst>
              <p:ext uri="{D42A27DB-BD31-4B8C-83A1-F6EECF244321}">
                <p14:modId xmlns:p14="http://schemas.microsoft.com/office/powerpoint/2010/main" val="1026943594"/>
              </p:ext>
            </p:extLst>
          </p:nvPr>
        </p:nvGraphicFramePr>
        <p:xfrm>
          <a:off x="1" y="2608405"/>
          <a:ext cx="4121062" cy="3493582"/>
        </p:xfrm>
        <a:graphic>
          <a:graphicData uri="http://schemas.openxmlformats.org/drawingml/2006/table">
            <a:tbl>
              <a:tblPr firstRow="1" firstCol="1" bandRow="1">
                <a:tableStyleId>{5C22544A-7EE6-4342-B048-85BDC9FD1C3A}</a:tableStyleId>
              </a:tblPr>
              <a:tblGrid>
                <a:gridCol w="221635">
                  <a:extLst>
                    <a:ext uri="{9D8B030D-6E8A-4147-A177-3AD203B41FA5}">
                      <a16:colId xmlns:a16="http://schemas.microsoft.com/office/drawing/2014/main" xmlns="" val="2010055969"/>
                    </a:ext>
                  </a:extLst>
                </a:gridCol>
                <a:gridCol w="2377676">
                  <a:extLst>
                    <a:ext uri="{9D8B030D-6E8A-4147-A177-3AD203B41FA5}">
                      <a16:colId xmlns:a16="http://schemas.microsoft.com/office/drawing/2014/main" xmlns="" val="3971697795"/>
                    </a:ext>
                  </a:extLst>
                </a:gridCol>
                <a:gridCol w="493540">
                  <a:extLst>
                    <a:ext uri="{9D8B030D-6E8A-4147-A177-3AD203B41FA5}">
                      <a16:colId xmlns:a16="http://schemas.microsoft.com/office/drawing/2014/main" xmlns="" val="417399534"/>
                    </a:ext>
                  </a:extLst>
                </a:gridCol>
                <a:gridCol w="575798">
                  <a:extLst>
                    <a:ext uri="{9D8B030D-6E8A-4147-A177-3AD203B41FA5}">
                      <a16:colId xmlns:a16="http://schemas.microsoft.com/office/drawing/2014/main" xmlns="" val="4207824506"/>
                    </a:ext>
                  </a:extLst>
                </a:gridCol>
                <a:gridCol w="452413">
                  <a:extLst>
                    <a:ext uri="{9D8B030D-6E8A-4147-A177-3AD203B41FA5}">
                      <a16:colId xmlns:a16="http://schemas.microsoft.com/office/drawing/2014/main" xmlns="" val="730570357"/>
                    </a:ext>
                  </a:extLst>
                </a:gridCol>
              </a:tblGrid>
              <a:tr h="490490">
                <a:tc>
                  <a:txBody>
                    <a:bodyPr/>
                    <a:lstStyle/>
                    <a:p>
                      <a:pPr marL="0" marR="0" algn="ctr">
                        <a:lnSpc>
                          <a:spcPct val="115000"/>
                        </a:lnSpc>
                        <a:spcBef>
                          <a:spcPts val="0"/>
                        </a:spcBef>
                        <a:spcAft>
                          <a:spcPts val="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Internal Factor Analysis Strategy</a:t>
                      </a:r>
                    </a:p>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14371465"/>
                  </a:ext>
                </a:extLst>
              </a:tr>
              <a:tr h="655036">
                <a:tc>
                  <a:txBody>
                    <a:bodyPr/>
                    <a:lstStyle/>
                    <a:p>
                      <a:pPr marL="0" marR="0" algn="just">
                        <a:lnSpc>
                          <a:spcPct val="115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PT Semen Gresik merupakan BUMN (Badan Usaha Milik Negara)</a:t>
                      </a:r>
                      <a:endParaRPr lang="en-US" sz="1100">
                        <a:effectLst/>
                      </a:endParaRPr>
                    </a:p>
                    <a:p>
                      <a:pPr marL="0" marR="0" algn="just">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a:effectLst/>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62594850"/>
                  </a:ext>
                </a:extLst>
              </a:tr>
              <a:tr h="326993">
                <a:tc>
                  <a:txBody>
                    <a:bodyPr/>
                    <a:lstStyle/>
                    <a:p>
                      <a:pPr marL="0" marR="0" algn="just">
                        <a:lnSpc>
                          <a:spcPct val="115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effectLst/>
                        </a:rPr>
                        <a:t>Lokasi pabrik yang strategis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05699619"/>
                  </a:ext>
                </a:extLst>
              </a:tr>
              <a:tr h="385503">
                <a:tc>
                  <a:txBody>
                    <a:bodyPr/>
                    <a:lstStyle/>
                    <a:p>
                      <a:pPr marL="0" marR="0" algn="just">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Memiliki SDM yang kompetitif dan berkualitas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7583753"/>
                  </a:ext>
                </a:extLst>
              </a:tr>
              <a:tr h="327518">
                <a:tc>
                  <a:txBody>
                    <a:bodyPr/>
                    <a:lstStyle/>
                    <a:p>
                      <a:pPr marL="0" marR="0" algn="just">
                        <a:lnSpc>
                          <a:spcPct val="115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Seluruh penjuru daerah pemasaran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3211115"/>
                  </a:ext>
                </a:extLst>
              </a:tr>
              <a:tr h="490490">
                <a:tc>
                  <a:txBody>
                    <a:bodyPr/>
                    <a:lstStyle/>
                    <a:p>
                      <a:pPr marL="0" marR="0" algn="just">
                        <a:lnSpc>
                          <a:spcPct val="115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Sarana promosi yang menyeluruh ke berbagai 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0,14</a:t>
                      </a:r>
                    </a:p>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3</a:t>
                      </a:r>
                    </a:p>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0,42</a:t>
                      </a:r>
                    </a:p>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08085061"/>
                  </a:ext>
                </a:extLst>
              </a:tr>
              <a:tr h="490490">
                <a:tc>
                  <a:txBody>
                    <a:bodyPr/>
                    <a:lstStyle/>
                    <a:p>
                      <a:pPr marL="0" marR="0" algn="just">
                        <a:lnSpc>
                          <a:spcPct val="115000"/>
                        </a:lnSpc>
                        <a:spcBef>
                          <a:spcPts val="0"/>
                        </a:spcBef>
                        <a:spcAft>
                          <a:spcPts val="0"/>
                        </a:spcAft>
                      </a:pPr>
                      <a:r>
                        <a:rPr lang="id-ID"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effectLst/>
                        </a:rPr>
                        <a:t>Memiliki </a:t>
                      </a:r>
                      <a:r>
                        <a:rPr lang="id-ID" sz="1100">
                          <a:effectLst/>
                        </a:rPr>
                        <a:t>sumber dana dari pemerintah Republik Indonesia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0,42</a:t>
                      </a:r>
                    </a:p>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1168467"/>
                  </a:ext>
                </a:extLst>
              </a:tr>
              <a:tr h="326993">
                <a:tc>
                  <a:txBody>
                    <a:bodyPr/>
                    <a:lstStyle/>
                    <a:p>
                      <a:pPr marL="0" marR="0" algn="just">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a:effectLst/>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dirty="0">
                          <a:effectLst/>
                        </a:rPr>
                        <a:t>2,88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2953825"/>
                  </a:ext>
                </a:extLst>
              </a:tr>
            </a:tbl>
          </a:graphicData>
        </a:graphic>
      </p:graphicFrame>
      <p:graphicFrame>
        <p:nvGraphicFramePr>
          <p:cNvPr id="5" name="Table 4">
            <a:extLst>
              <a:ext uri="{FF2B5EF4-FFF2-40B4-BE49-F238E27FC236}">
                <a16:creationId xmlns:a16="http://schemas.microsoft.com/office/drawing/2014/main" xmlns="" id="{406D2F21-9F2B-49A9-9FC7-18623EF1C835}"/>
              </a:ext>
            </a:extLst>
          </p:cNvPr>
          <p:cNvGraphicFramePr>
            <a:graphicFrameLocks noGrp="1"/>
          </p:cNvGraphicFramePr>
          <p:nvPr>
            <p:extLst>
              <p:ext uri="{D42A27DB-BD31-4B8C-83A1-F6EECF244321}">
                <p14:modId xmlns:p14="http://schemas.microsoft.com/office/powerpoint/2010/main" val="3599485333"/>
              </p:ext>
            </p:extLst>
          </p:nvPr>
        </p:nvGraphicFramePr>
        <p:xfrm>
          <a:off x="4276621" y="2603141"/>
          <a:ext cx="4636095" cy="1979715"/>
        </p:xfrm>
        <a:graphic>
          <a:graphicData uri="http://schemas.openxmlformats.org/drawingml/2006/table">
            <a:tbl>
              <a:tblPr firstRow="1" firstCol="1" bandRow="1">
                <a:tableStyleId>{5C22544A-7EE6-4342-B048-85BDC9FD1C3A}</a:tableStyleId>
              </a:tblPr>
              <a:tblGrid>
                <a:gridCol w="249335">
                  <a:extLst>
                    <a:ext uri="{9D8B030D-6E8A-4147-A177-3AD203B41FA5}">
                      <a16:colId xmlns:a16="http://schemas.microsoft.com/office/drawing/2014/main" xmlns="" val="806820913"/>
                    </a:ext>
                  </a:extLst>
                </a:gridCol>
                <a:gridCol w="2674828">
                  <a:extLst>
                    <a:ext uri="{9D8B030D-6E8A-4147-A177-3AD203B41FA5}">
                      <a16:colId xmlns:a16="http://schemas.microsoft.com/office/drawing/2014/main" xmlns="" val="1722334200"/>
                    </a:ext>
                  </a:extLst>
                </a:gridCol>
                <a:gridCol w="555221">
                  <a:extLst>
                    <a:ext uri="{9D8B030D-6E8A-4147-A177-3AD203B41FA5}">
                      <a16:colId xmlns:a16="http://schemas.microsoft.com/office/drawing/2014/main" xmlns="" val="3140266168"/>
                    </a:ext>
                  </a:extLst>
                </a:gridCol>
                <a:gridCol w="647758">
                  <a:extLst>
                    <a:ext uri="{9D8B030D-6E8A-4147-A177-3AD203B41FA5}">
                      <a16:colId xmlns:a16="http://schemas.microsoft.com/office/drawing/2014/main" xmlns="" val="4028843411"/>
                    </a:ext>
                  </a:extLst>
                </a:gridCol>
                <a:gridCol w="508953">
                  <a:extLst>
                    <a:ext uri="{9D8B030D-6E8A-4147-A177-3AD203B41FA5}">
                      <a16:colId xmlns:a16="http://schemas.microsoft.com/office/drawing/2014/main" xmlns="" val="2537170309"/>
                    </a:ext>
                  </a:extLst>
                </a:gridCol>
              </a:tblGrid>
              <a:tr h="641532">
                <a:tc>
                  <a:txBody>
                    <a:bodyPr/>
                    <a:lstStyle/>
                    <a:p>
                      <a:pPr marL="0" marR="0" algn="ctr">
                        <a:lnSpc>
                          <a:spcPct val="115000"/>
                        </a:lnSpc>
                        <a:spcBef>
                          <a:spcPts val="0"/>
                        </a:spcBef>
                        <a:spcAft>
                          <a:spcPts val="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Internal Factor Analysis Strategy</a:t>
                      </a:r>
                    </a:p>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0169103"/>
                  </a:ext>
                </a:extLst>
              </a:tr>
              <a:tr h="311079">
                <a:tc>
                  <a:txBody>
                    <a:bodyPr/>
                    <a:lstStyle/>
                    <a:p>
                      <a:pPr marL="0" marR="0" algn="just">
                        <a:lnSpc>
                          <a:spcPct val="115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Kebijakan harga yang masih bergantung pada brain.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84096263"/>
                  </a:ext>
                </a:extLst>
              </a:tr>
              <a:tr h="641532">
                <a:tc>
                  <a:txBody>
                    <a:bodyPr/>
                    <a:lstStyle/>
                    <a:p>
                      <a:pPr marL="0" marR="0" algn="just">
                        <a:lnSpc>
                          <a:spcPct val="115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effectLst/>
                        </a:rPr>
                        <a:t>Daerah </a:t>
                      </a:r>
                      <a:r>
                        <a:rPr lang="id-ID" sz="1100">
                          <a:effectLst/>
                        </a:rPr>
                        <a:t>pemasaran yang belum menjangkau seluruh wilayah Indonesia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52922808"/>
                  </a:ext>
                </a:extLst>
              </a:tr>
              <a:tr h="311079">
                <a:tc>
                  <a:txBody>
                    <a:bodyPr/>
                    <a:lstStyle/>
                    <a:p>
                      <a:pPr marL="0" marR="0" algn="just">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100">
                          <a:effectLst/>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100" dirty="0">
                          <a:effectLst/>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70809378"/>
                  </a:ext>
                </a:extLst>
              </a:tr>
            </a:tbl>
          </a:graphicData>
        </a:graphic>
      </p:graphicFrame>
    </p:spTree>
    <p:extLst>
      <p:ext uri="{BB962C8B-B14F-4D97-AF65-F5344CB8AC3E}">
        <p14:creationId xmlns:p14="http://schemas.microsoft.com/office/powerpoint/2010/main" val="333406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02182" y="310430"/>
            <a:ext cx="4636095" cy="479952"/>
            <a:chOff x="5988386" y="1282565"/>
            <a:chExt cx="12359701" cy="1279539"/>
          </a:xfrm>
        </p:grpSpPr>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10" name="Subtitle 2"/>
            <p:cNvSpPr txBox="1">
              <a:spLocks/>
            </p:cNvSpPr>
            <p:nvPr/>
          </p:nvSpPr>
          <p:spPr>
            <a:xfrm>
              <a:off x="5988386" y="1282565"/>
              <a:ext cx="12359701" cy="1079462"/>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latin typeface="Lato Light"/>
                  <a:cs typeface="Lato Light"/>
                </a:rPr>
                <a:t>“</a:t>
              </a:r>
              <a:r>
                <a:rPr lang="en-US" sz="1163" dirty="0" err="1">
                  <a:latin typeface="Lato Light"/>
                  <a:cs typeface="Lato Light"/>
                </a:rPr>
                <a:t>Bisnis</a:t>
              </a:r>
              <a:r>
                <a:rPr lang="en-US" sz="1163" dirty="0">
                  <a:latin typeface="Lato Light"/>
                  <a:cs typeface="Lato Light"/>
                </a:rPr>
                <a:t> yang </a:t>
              </a:r>
              <a:r>
                <a:rPr lang="en-US" sz="1163" dirty="0" err="1">
                  <a:latin typeface="Lato Light"/>
                  <a:cs typeface="Lato Light"/>
                </a:rPr>
                <a:t>bagus</a:t>
              </a:r>
              <a:r>
                <a:rPr lang="en-US" sz="1163" dirty="0">
                  <a:latin typeface="Lato Light"/>
                  <a:cs typeface="Lato Light"/>
                </a:rPr>
                <a:t> </a:t>
              </a:r>
              <a:r>
                <a:rPr lang="en-US" sz="1163" dirty="0" err="1">
                  <a:latin typeface="Lato Light"/>
                  <a:cs typeface="Lato Light"/>
                </a:rPr>
                <a:t>adalah</a:t>
              </a:r>
              <a:r>
                <a:rPr lang="en-US" sz="1163" dirty="0">
                  <a:latin typeface="Lato Light"/>
                  <a:cs typeface="Lato Light"/>
                </a:rPr>
                <a:t> </a:t>
              </a:r>
              <a:r>
                <a:rPr lang="en-US" sz="1163" dirty="0" err="1">
                  <a:latin typeface="Lato Light"/>
                  <a:cs typeface="Lato Light"/>
                </a:rPr>
                <a:t>bisnis</a:t>
              </a:r>
              <a:r>
                <a:rPr lang="en-US" sz="1163" dirty="0">
                  <a:latin typeface="Lato Light"/>
                  <a:cs typeface="Lato Light"/>
                </a:rPr>
                <a:t> yang </a:t>
              </a:r>
              <a:r>
                <a:rPr lang="en-US" sz="1163" dirty="0" err="1">
                  <a:latin typeface="Lato Light"/>
                  <a:cs typeface="Lato Light"/>
                </a:rPr>
                <a:t>dijalankan</a:t>
              </a:r>
              <a:r>
                <a:rPr lang="en-US" sz="1163" dirty="0">
                  <a:latin typeface="Lato Light"/>
                  <a:cs typeface="Lato Light"/>
                </a:rPr>
                <a:t>”</a:t>
              </a:r>
              <a:endParaRPr lang="en-US" sz="1163" dirty="0">
                <a:solidFill>
                  <a:schemeClr val="accent1"/>
                </a:solidFill>
                <a:latin typeface="Lato Light"/>
                <a:cs typeface="Lato Light"/>
              </a:endParaRPr>
            </a:p>
          </p:txBody>
        </p:sp>
      </p:grpSp>
      <p:sp>
        <p:nvSpPr>
          <p:cNvPr id="2" name="Rectangle 1">
            <a:extLst>
              <a:ext uri="{FF2B5EF4-FFF2-40B4-BE49-F238E27FC236}">
                <a16:creationId xmlns:a16="http://schemas.microsoft.com/office/drawing/2014/main" xmlns="" id="{5B39FFD3-3E4E-4681-AC95-5B5C8A62CF3F}"/>
              </a:ext>
            </a:extLst>
          </p:cNvPr>
          <p:cNvSpPr/>
          <p:nvPr/>
        </p:nvSpPr>
        <p:spPr>
          <a:xfrm>
            <a:off x="-296906" y="1420572"/>
            <a:ext cx="3180102"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PT. Semen Gresik</a:t>
            </a:r>
          </a:p>
        </p:txBody>
      </p:sp>
      <p:sp>
        <p:nvSpPr>
          <p:cNvPr id="11" name="Subtitle 2">
            <a:extLst>
              <a:ext uri="{FF2B5EF4-FFF2-40B4-BE49-F238E27FC236}">
                <a16:creationId xmlns:a16="http://schemas.microsoft.com/office/drawing/2014/main" xmlns="" id="{3098BFAE-9BC1-4A05-9C95-0865692F4EF7}"/>
              </a:ext>
            </a:extLst>
          </p:cNvPr>
          <p:cNvSpPr txBox="1">
            <a:spLocks/>
          </p:cNvSpPr>
          <p:nvPr/>
        </p:nvSpPr>
        <p:spPr>
          <a:xfrm>
            <a:off x="-101922" y="1817620"/>
            <a:ext cx="4636095" cy="404904"/>
          </a:xfrm>
          <a:prstGeom prst="rect">
            <a:avLst/>
          </a:prstGeom>
        </p:spPr>
        <p:txBody>
          <a:bodyPr vert="horz" lIns="81580" tIns="40790" rIns="81580" bIns="40790" rtlCol="0">
            <a:normAutofit fontScale="5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b="1" u="sng" dirty="0" err="1"/>
              <a:t>Matriks</a:t>
            </a:r>
            <a:r>
              <a:rPr lang="en-US" b="1" u="sng" dirty="0"/>
              <a:t> EFAS (</a:t>
            </a:r>
            <a:r>
              <a:rPr lang="en-US" b="1" u="sng" dirty="0" err="1"/>
              <a:t>Eksternal</a:t>
            </a:r>
            <a:r>
              <a:rPr lang="en-US" b="1" u="sng" dirty="0"/>
              <a:t> Factor Analysis Strategy)</a:t>
            </a:r>
            <a:endParaRPr lang="en-US" dirty="0"/>
          </a:p>
        </p:txBody>
      </p:sp>
      <p:sp>
        <p:nvSpPr>
          <p:cNvPr id="4" name="Rectangle 3">
            <a:extLst>
              <a:ext uri="{FF2B5EF4-FFF2-40B4-BE49-F238E27FC236}">
                <a16:creationId xmlns:a16="http://schemas.microsoft.com/office/drawing/2014/main" xmlns="" id="{792C5B76-DA76-4BD5-A74B-3E5017D04955}"/>
              </a:ext>
            </a:extLst>
          </p:cNvPr>
          <p:cNvSpPr/>
          <p:nvPr/>
        </p:nvSpPr>
        <p:spPr>
          <a:xfrm>
            <a:off x="75086" y="2183879"/>
            <a:ext cx="1033361" cy="400110"/>
          </a:xfrm>
          <a:prstGeom prst="rect">
            <a:avLst/>
          </a:prstGeom>
          <a:noFill/>
        </p:spPr>
        <p:txBody>
          <a:bodyPr wrap="none" lIns="91440" tIns="45720" rIns="91440" bIns="45720">
            <a:spAutoFit/>
          </a:bodyPr>
          <a:lstStyle/>
          <a:p>
            <a:pPr algn="ctr"/>
            <a:r>
              <a:rPr lang="en-US" sz="2000" b="1" cap="none" spc="0" dirty="0" err="1">
                <a:ln w="22225">
                  <a:solidFill>
                    <a:schemeClr val="accent2"/>
                  </a:solidFill>
                  <a:prstDash val="solid"/>
                </a:ln>
                <a:solidFill>
                  <a:schemeClr val="accent2">
                    <a:lumMod val="40000"/>
                    <a:lumOff val="60000"/>
                  </a:schemeClr>
                </a:solidFill>
                <a:effectLst/>
              </a:rPr>
              <a:t>Peluang</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2" name="Rectangle 11">
            <a:extLst>
              <a:ext uri="{FF2B5EF4-FFF2-40B4-BE49-F238E27FC236}">
                <a16:creationId xmlns:a16="http://schemas.microsoft.com/office/drawing/2014/main" xmlns="" id="{7E3C6B3D-F00F-4ACD-8923-56954C966B75}"/>
              </a:ext>
            </a:extLst>
          </p:cNvPr>
          <p:cNvSpPr/>
          <p:nvPr/>
        </p:nvSpPr>
        <p:spPr>
          <a:xfrm>
            <a:off x="5072916" y="2239072"/>
            <a:ext cx="1081002" cy="369332"/>
          </a:xfrm>
          <a:prstGeom prst="rect">
            <a:avLst/>
          </a:prstGeom>
        </p:spPr>
        <p:txBody>
          <a:bodyPr wrap="none">
            <a:spAutoFit/>
          </a:bodyPr>
          <a:lstStyle/>
          <a:p>
            <a:pPr algn="ctr"/>
            <a:r>
              <a:rPr lang="en-US" b="1" dirty="0" err="1">
                <a:ln w="22225">
                  <a:solidFill>
                    <a:schemeClr val="accent2"/>
                  </a:solidFill>
                  <a:prstDash val="solid"/>
                </a:ln>
                <a:solidFill>
                  <a:schemeClr val="accent2">
                    <a:lumMod val="40000"/>
                    <a:lumOff val="60000"/>
                  </a:schemeClr>
                </a:solidFill>
              </a:rPr>
              <a:t>Ancaman</a:t>
            </a:r>
            <a:endParaRPr lang="en-US" b="1" dirty="0">
              <a:ln w="22225">
                <a:solidFill>
                  <a:schemeClr val="accent2"/>
                </a:solidFill>
                <a:prstDash val="solid"/>
              </a:ln>
              <a:solidFill>
                <a:schemeClr val="accent2">
                  <a:lumMod val="40000"/>
                  <a:lumOff val="60000"/>
                </a:schemeClr>
              </a:solidFill>
            </a:endParaRPr>
          </a:p>
        </p:txBody>
      </p:sp>
      <p:pic>
        <p:nvPicPr>
          <p:cNvPr id="3074" name="Picture 2" descr="Hasil gambar untuk logo semen gresik">
            <a:extLst>
              <a:ext uri="{FF2B5EF4-FFF2-40B4-BE49-F238E27FC236}">
                <a16:creationId xmlns:a16="http://schemas.microsoft.com/office/drawing/2014/main" xmlns="" id="{B80ED62C-88D4-4EC0-B309-1032FD056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463" y="486318"/>
            <a:ext cx="1899981" cy="18633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xmlns="" id="{108EB155-84DE-4D51-9D4E-6C95BBEF72D7}"/>
              </a:ext>
            </a:extLst>
          </p:cNvPr>
          <p:cNvGraphicFramePr>
            <a:graphicFrameLocks noGrp="1"/>
          </p:cNvGraphicFramePr>
          <p:nvPr>
            <p:extLst>
              <p:ext uri="{D42A27DB-BD31-4B8C-83A1-F6EECF244321}">
                <p14:modId xmlns:p14="http://schemas.microsoft.com/office/powerpoint/2010/main" val="322305823"/>
              </p:ext>
            </p:extLst>
          </p:nvPr>
        </p:nvGraphicFramePr>
        <p:xfrm>
          <a:off x="80400" y="2649031"/>
          <a:ext cx="4103292" cy="3452886"/>
        </p:xfrm>
        <a:graphic>
          <a:graphicData uri="http://schemas.openxmlformats.org/drawingml/2006/table">
            <a:tbl>
              <a:tblPr firstRow="1" firstCol="1" bandRow="1">
                <a:tableStyleId>{5C22544A-7EE6-4342-B048-85BDC9FD1C3A}</a:tableStyleId>
              </a:tblPr>
              <a:tblGrid>
                <a:gridCol w="220680">
                  <a:extLst>
                    <a:ext uri="{9D8B030D-6E8A-4147-A177-3AD203B41FA5}">
                      <a16:colId xmlns:a16="http://schemas.microsoft.com/office/drawing/2014/main" xmlns="" val="989124925"/>
                    </a:ext>
                  </a:extLst>
                </a:gridCol>
                <a:gridCol w="2229178">
                  <a:extLst>
                    <a:ext uri="{9D8B030D-6E8A-4147-A177-3AD203B41FA5}">
                      <a16:colId xmlns:a16="http://schemas.microsoft.com/office/drawing/2014/main" xmlns="" val="2787089092"/>
                    </a:ext>
                  </a:extLst>
                </a:gridCol>
                <a:gridCol w="629658">
                  <a:extLst>
                    <a:ext uri="{9D8B030D-6E8A-4147-A177-3AD203B41FA5}">
                      <a16:colId xmlns:a16="http://schemas.microsoft.com/office/drawing/2014/main" xmlns="" val="1099598212"/>
                    </a:ext>
                  </a:extLst>
                </a:gridCol>
                <a:gridCol w="573315">
                  <a:extLst>
                    <a:ext uri="{9D8B030D-6E8A-4147-A177-3AD203B41FA5}">
                      <a16:colId xmlns:a16="http://schemas.microsoft.com/office/drawing/2014/main" xmlns="" val="2535084992"/>
                    </a:ext>
                  </a:extLst>
                </a:gridCol>
                <a:gridCol w="450461">
                  <a:extLst>
                    <a:ext uri="{9D8B030D-6E8A-4147-A177-3AD203B41FA5}">
                      <a16:colId xmlns:a16="http://schemas.microsoft.com/office/drawing/2014/main" xmlns="" val="754219256"/>
                    </a:ext>
                  </a:extLst>
                </a:gridCol>
              </a:tblGrid>
              <a:tr h="684929">
                <a:tc>
                  <a:txBody>
                    <a:bodyPr/>
                    <a:lstStyle/>
                    <a:p>
                      <a:pPr marL="0" marR="0" algn="ctr">
                        <a:lnSpc>
                          <a:spcPct val="115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Eksternal Factor Analysis Strategy</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9926075"/>
                  </a:ext>
                </a:extLst>
              </a:tr>
              <a:tr h="437724">
                <a:tc>
                  <a:txBody>
                    <a:bodyPr/>
                    <a:lstStyle/>
                    <a:p>
                      <a:pPr marL="0" marR="0" algn="just">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Rencana pembangunan pabrik baru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6281935"/>
                  </a:ext>
                </a:extLst>
              </a:tr>
              <a:tr h="437724">
                <a:tc>
                  <a:txBody>
                    <a:bodyPr/>
                    <a:lstStyle/>
                    <a:p>
                      <a:pPr marL="0" marR="0" algn="just">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Rencana </a:t>
                      </a:r>
                      <a:r>
                        <a:rPr lang="id-ID" sz="1200">
                          <a:effectLst/>
                        </a:rPr>
                        <a:t>pembangunan pembangkit listrik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31778831"/>
                  </a:ext>
                </a:extLst>
              </a:tr>
              <a:tr h="437724">
                <a:tc>
                  <a:txBody>
                    <a:bodyPr/>
                    <a:lstStyle/>
                    <a:p>
                      <a:pPr marL="0" marR="0" algn="just">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Jumlah penduduk yang meningkat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94279577"/>
                  </a:ext>
                </a:extLst>
              </a:tr>
              <a:tr h="332132">
                <a:tc>
                  <a:txBody>
                    <a:bodyPr/>
                    <a:lstStyle/>
                    <a:p>
                      <a:pPr marL="0" marR="0" algn="just">
                        <a:lnSpc>
                          <a:spcPct val="115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Perkembangan teknologi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31870561"/>
                  </a:ext>
                </a:extLst>
              </a:tr>
              <a:tr h="684929">
                <a:tc>
                  <a:txBody>
                    <a:bodyPr/>
                    <a:lstStyle/>
                    <a:p>
                      <a:pPr marL="0" marR="0" algn="just">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Segmen pasar berbagai kalangan dan golongan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0,4</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422129"/>
                  </a:ext>
                </a:extLst>
              </a:tr>
              <a:tr h="437724">
                <a:tc>
                  <a:txBody>
                    <a:bodyPr/>
                    <a:lstStyle/>
                    <a:p>
                      <a:pPr marL="0" marR="0" algn="just">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4564413"/>
                  </a:ext>
                </a:extLst>
              </a:tr>
            </a:tbl>
          </a:graphicData>
        </a:graphic>
      </p:graphicFrame>
      <p:graphicFrame>
        <p:nvGraphicFramePr>
          <p:cNvPr id="5" name="Table 4">
            <a:extLst>
              <a:ext uri="{FF2B5EF4-FFF2-40B4-BE49-F238E27FC236}">
                <a16:creationId xmlns:a16="http://schemas.microsoft.com/office/drawing/2014/main" xmlns="" id="{0094A720-8AA1-41F0-A627-5747A9409680}"/>
              </a:ext>
            </a:extLst>
          </p:cNvPr>
          <p:cNvGraphicFramePr>
            <a:graphicFrameLocks noGrp="1"/>
          </p:cNvGraphicFramePr>
          <p:nvPr>
            <p:extLst>
              <p:ext uri="{D42A27DB-BD31-4B8C-83A1-F6EECF244321}">
                <p14:modId xmlns:p14="http://schemas.microsoft.com/office/powerpoint/2010/main" val="2107700362"/>
              </p:ext>
            </p:extLst>
          </p:nvPr>
        </p:nvGraphicFramePr>
        <p:xfrm>
          <a:off x="4364303" y="2649031"/>
          <a:ext cx="4278656" cy="2925050"/>
        </p:xfrm>
        <a:graphic>
          <a:graphicData uri="http://schemas.openxmlformats.org/drawingml/2006/table">
            <a:tbl>
              <a:tblPr firstRow="1" firstCol="1" bandRow="1">
                <a:tableStyleId>{5C22544A-7EE6-4342-B048-85BDC9FD1C3A}</a:tableStyleId>
              </a:tblPr>
              <a:tblGrid>
                <a:gridCol w="246243">
                  <a:extLst>
                    <a:ext uri="{9D8B030D-6E8A-4147-A177-3AD203B41FA5}">
                      <a16:colId xmlns:a16="http://schemas.microsoft.com/office/drawing/2014/main" xmlns="" val="2184234827"/>
                    </a:ext>
                  </a:extLst>
                </a:gridCol>
                <a:gridCol w="2452470">
                  <a:extLst>
                    <a:ext uri="{9D8B030D-6E8A-4147-A177-3AD203B41FA5}">
                      <a16:colId xmlns:a16="http://schemas.microsoft.com/office/drawing/2014/main" xmlns="" val="1850302260"/>
                    </a:ext>
                  </a:extLst>
                </a:gridCol>
                <a:gridCol w="555115">
                  <a:extLst>
                    <a:ext uri="{9D8B030D-6E8A-4147-A177-3AD203B41FA5}">
                      <a16:colId xmlns:a16="http://schemas.microsoft.com/office/drawing/2014/main" xmlns="" val="3596935359"/>
                    </a:ext>
                  </a:extLst>
                </a:gridCol>
                <a:gridCol w="555115">
                  <a:extLst>
                    <a:ext uri="{9D8B030D-6E8A-4147-A177-3AD203B41FA5}">
                      <a16:colId xmlns:a16="http://schemas.microsoft.com/office/drawing/2014/main" xmlns="" val="3222542488"/>
                    </a:ext>
                  </a:extLst>
                </a:gridCol>
                <a:gridCol w="469713">
                  <a:extLst>
                    <a:ext uri="{9D8B030D-6E8A-4147-A177-3AD203B41FA5}">
                      <a16:colId xmlns:a16="http://schemas.microsoft.com/office/drawing/2014/main" xmlns="" val="3552165484"/>
                    </a:ext>
                  </a:extLst>
                </a:gridCol>
              </a:tblGrid>
              <a:tr h="616941">
                <a:tc>
                  <a:txBody>
                    <a:bodyPr/>
                    <a:lstStyle/>
                    <a:p>
                      <a:pPr marL="0" marR="0">
                        <a:lnSpc>
                          <a:spcPct val="115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Eksternal Factor Analysis Strategy</a:t>
                      </a:r>
                      <a:endParaRPr lang="en-US" sz="1100">
                        <a:effectLst/>
                      </a:endParaRPr>
                    </a:p>
                    <a:p>
                      <a:pPr marL="0" marR="0" algn="just">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Bobot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Skor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38748360"/>
                  </a:ext>
                </a:extLst>
              </a:tr>
              <a:tr h="299164">
                <a:tc>
                  <a:txBody>
                    <a:bodyPr/>
                    <a:lstStyle/>
                    <a:p>
                      <a:pPr marL="0" marR="0" algn="just">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Pertumbuhan ekonomi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4932689"/>
                  </a:ext>
                </a:extLst>
              </a:tr>
              <a:tr h="553616">
                <a:tc>
                  <a:txBody>
                    <a:bodyPr/>
                    <a:lstStyle/>
                    <a:p>
                      <a:pPr marL="0" marR="0" algn="just">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Perkembangan politik yang tidak stabil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8533449"/>
                  </a:ext>
                </a:extLst>
              </a:tr>
              <a:tr h="616941">
                <a:tc>
                  <a:txBody>
                    <a:bodyPr/>
                    <a:lstStyle/>
                    <a:p>
                      <a:pPr marL="0" marR="0" algn="just">
                        <a:lnSpc>
                          <a:spcPct val="115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Suply bahan baku batu kapur dari alam yang terbatas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2171696"/>
                  </a:ext>
                </a:extLst>
              </a:tr>
              <a:tr h="539224">
                <a:tc>
                  <a:txBody>
                    <a:bodyPr/>
                    <a:lstStyle/>
                    <a:p>
                      <a:pPr marL="0" marR="0" algn="just">
                        <a:lnSpc>
                          <a:spcPct val="115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PT.Semen gresik memiliki banyak pesaing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45634497"/>
                  </a:ext>
                </a:extLst>
              </a:tr>
              <a:tr h="299164">
                <a:tc>
                  <a:txBody>
                    <a:bodyPr/>
                    <a:lstStyle/>
                    <a:p>
                      <a:pPr marL="0" marR="0" algn="just">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d-ID" sz="1200">
                          <a:effectLst/>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d-ID" sz="12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96293069"/>
                  </a:ext>
                </a:extLst>
              </a:tr>
            </a:tbl>
          </a:graphicData>
        </a:graphic>
      </p:graphicFrame>
    </p:spTree>
    <p:extLst>
      <p:ext uri="{BB962C8B-B14F-4D97-AF65-F5344CB8AC3E}">
        <p14:creationId xmlns:p14="http://schemas.microsoft.com/office/powerpoint/2010/main" val="37122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0"/>
          <p:cNvSpPr txBox="1">
            <a:spLocks/>
          </p:cNvSpPr>
          <p:nvPr/>
        </p:nvSpPr>
        <p:spPr>
          <a:xfrm>
            <a:off x="5680957" y="2227047"/>
            <a:ext cx="3990320" cy="276999"/>
          </a:xfrm>
          <a:prstGeom prst="rect">
            <a:avLst/>
          </a:prstGeom>
        </p:spPr>
        <p:txBody>
          <a:bodyPr vert="horz" wrap="square" lIns="68584" tIns="0" rIns="68584"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800" dirty="0" err="1">
                <a:solidFill>
                  <a:schemeClr val="tx2"/>
                </a:solidFill>
                <a:latin typeface="Lato Regular"/>
                <a:cs typeface="Lato Regular"/>
              </a:rPr>
              <a:t>C</a:t>
            </a:r>
            <a:r>
              <a:rPr lang="en-US" sz="1800" dirty="0" err="1">
                <a:solidFill>
                  <a:schemeClr val="bg2">
                    <a:lumMod val="90000"/>
                  </a:schemeClr>
                </a:solidFill>
                <a:latin typeface="Lato Regular"/>
                <a:cs typeface="Lato Regular"/>
              </a:rPr>
              <a:t>o</a:t>
            </a:r>
            <a:r>
              <a:rPr lang="en-US" sz="1800" dirty="0" err="1">
                <a:solidFill>
                  <a:schemeClr val="accent2">
                    <a:lumMod val="75000"/>
                  </a:schemeClr>
                </a:solidFill>
                <a:latin typeface="Lato Regular"/>
                <a:cs typeface="Lato Regular"/>
              </a:rPr>
              <a:t>m</a:t>
            </a:r>
            <a:r>
              <a:rPr lang="en-US" sz="1800" dirty="0" err="1">
                <a:solidFill>
                  <a:schemeClr val="accent3">
                    <a:lumMod val="50000"/>
                  </a:schemeClr>
                </a:solidFill>
                <a:latin typeface="Lato Regular"/>
                <a:cs typeface="Lato Regular"/>
              </a:rPr>
              <a:t>p</a:t>
            </a:r>
            <a:r>
              <a:rPr lang="en-US" sz="1800" dirty="0" err="1">
                <a:solidFill>
                  <a:srgbClr val="0070C0"/>
                </a:solidFill>
                <a:latin typeface="Lato Regular"/>
                <a:cs typeface="Lato Regular"/>
              </a:rPr>
              <a:t>e</a:t>
            </a:r>
            <a:r>
              <a:rPr lang="en-US" sz="1800" dirty="0" err="1">
                <a:solidFill>
                  <a:schemeClr val="tx2"/>
                </a:solidFill>
                <a:latin typeface="Lato Regular"/>
                <a:cs typeface="Lato Regular"/>
              </a:rPr>
              <a:t>ti</a:t>
            </a:r>
            <a:r>
              <a:rPr lang="en-US" sz="1800" dirty="0" err="1">
                <a:solidFill>
                  <a:srgbClr val="FFFF00"/>
                </a:solidFill>
                <a:latin typeface="Lato Regular"/>
                <a:cs typeface="Lato Regular"/>
              </a:rPr>
              <a:t>tve</a:t>
            </a:r>
            <a:r>
              <a:rPr lang="en-US" sz="1800" dirty="0">
                <a:solidFill>
                  <a:schemeClr val="tx2"/>
                </a:solidFill>
                <a:latin typeface="Lato Regular"/>
                <a:cs typeface="Lato Regular"/>
              </a:rPr>
              <a:t> </a:t>
            </a:r>
            <a:r>
              <a:rPr lang="en-US" sz="1800" dirty="0">
                <a:solidFill>
                  <a:schemeClr val="accent2">
                    <a:lumMod val="60000"/>
                    <a:lumOff val="40000"/>
                  </a:schemeClr>
                </a:solidFill>
                <a:latin typeface="Lato Regular"/>
                <a:cs typeface="Lato Regular"/>
              </a:rPr>
              <a:t>P</a:t>
            </a:r>
            <a:r>
              <a:rPr lang="en-US" sz="1800" dirty="0">
                <a:solidFill>
                  <a:schemeClr val="tx1">
                    <a:lumMod val="75000"/>
                    <a:lumOff val="25000"/>
                  </a:schemeClr>
                </a:solidFill>
                <a:latin typeface="Lato Regular"/>
                <a:cs typeface="Lato Regular"/>
              </a:rPr>
              <a:t>r</a:t>
            </a:r>
            <a:r>
              <a:rPr lang="en-US" sz="1800" dirty="0">
                <a:solidFill>
                  <a:srgbClr val="7030A0"/>
                </a:solidFill>
                <a:latin typeface="Lato Regular"/>
                <a:cs typeface="Lato Regular"/>
              </a:rPr>
              <a:t>of</a:t>
            </a:r>
            <a:r>
              <a:rPr lang="en-US" sz="1800" dirty="0">
                <a:solidFill>
                  <a:schemeClr val="tx2"/>
                </a:solidFill>
                <a:latin typeface="Lato Regular"/>
                <a:cs typeface="Lato Regular"/>
              </a:rPr>
              <a:t>ile </a:t>
            </a:r>
            <a:r>
              <a:rPr lang="en-US" sz="1800" dirty="0">
                <a:solidFill>
                  <a:schemeClr val="accent6">
                    <a:lumMod val="75000"/>
                  </a:schemeClr>
                </a:solidFill>
                <a:latin typeface="Lato Regular"/>
                <a:cs typeface="Lato Regular"/>
              </a:rPr>
              <a:t>Matrix</a:t>
            </a:r>
          </a:p>
        </p:txBody>
      </p:sp>
      <p:sp>
        <p:nvSpPr>
          <p:cNvPr id="19" name="Title 20"/>
          <p:cNvSpPr txBox="1">
            <a:spLocks/>
          </p:cNvSpPr>
          <p:nvPr/>
        </p:nvSpPr>
        <p:spPr>
          <a:xfrm>
            <a:off x="5680957" y="2625633"/>
            <a:ext cx="3137365" cy="992583"/>
          </a:xfrm>
          <a:prstGeom prst="rect">
            <a:avLst/>
          </a:prstGeom>
        </p:spPr>
        <p:txBody>
          <a:bodyPr vert="horz" wrap="square" lIns="68584" tIns="34292" rIns="68584" bIns="34292"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r>
              <a:rPr lang="en-US" sz="1200" dirty="0" err="1">
                <a:solidFill>
                  <a:schemeClr val="accent1">
                    <a:lumMod val="50000"/>
                  </a:schemeClr>
                </a:solidFill>
                <a:latin typeface="Lato Light"/>
              </a:rPr>
              <a:t>Berdasarkan</a:t>
            </a:r>
            <a:r>
              <a:rPr lang="en-US" sz="1200" dirty="0">
                <a:solidFill>
                  <a:schemeClr val="accent1">
                    <a:lumMod val="50000"/>
                  </a:schemeClr>
                </a:solidFill>
                <a:latin typeface="Lato Light"/>
              </a:rPr>
              <a:t> CPM </a:t>
            </a:r>
            <a:r>
              <a:rPr lang="en-US" sz="1200" dirty="0" err="1">
                <a:solidFill>
                  <a:schemeClr val="accent1">
                    <a:lumMod val="50000"/>
                  </a:schemeClr>
                </a:solidFill>
                <a:latin typeface="Lato Light"/>
              </a:rPr>
              <a:t>dapat</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diketahui</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bahwa</a:t>
            </a:r>
            <a:r>
              <a:rPr lang="en-US" sz="1200" dirty="0">
                <a:solidFill>
                  <a:schemeClr val="accent1">
                    <a:lumMod val="50000"/>
                  </a:schemeClr>
                </a:solidFill>
                <a:latin typeface="Lato Light"/>
              </a:rPr>
              <a:t> PT Holcim </a:t>
            </a:r>
            <a:r>
              <a:rPr lang="en-US" sz="1200" dirty="0" err="1">
                <a:solidFill>
                  <a:schemeClr val="accent1">
                    <a:lumMod val="50000"/>
                  </a:schemeClr>
                </a:solidFill>
                <a:latin typeface="Lato Light"/>
              </a:rPr>
              <a:t>lebih</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unggul</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dari</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pada</a:t>
            </a:r>
            <a:r>
              <a:rPr lang="en-US" sz="1200" dirty="0">
                <a:solidFill>
                  <a:schemeClr val="accent1">
                    <a:lumMod val="50000"/>
                  </a:schemeClr>
                </a:solidFill>
                <a:latin typeface="Lato Light"/>
              </a:rPr>
              <a:t> PT </a:t>
            </a:r>
            <a:r>
              <a:rPr lang="en-US" sz="1200" dirty="0" err="1">
                <a:solidFill>
                  <a:schemeClr val="accent1">
                    <a:lumMod val="50000"/>
                  </a:schemeClr>
                </a:solidFill>
                <a:latin typeface="Lato Light"/>
              </a:rPr>
              <a:t>Indocement</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dan</a:t>
            </a:r>
            <a:r>
              <a:rPr lang="en-US" sz="1200" dirty="0">
                <a:solidFill>
                  <a:schemeClr val="accent1">
                    <a:lumMod val="50000"/>
                  </a:schemeClr>
                </a:solidFill>
                <a:latin typeface="Lato Light"/>
              </a:rPr>
              <a:t> PT Semen Gresik. </a:t>
            </a:r>
            <a:r>
              <a:rPr lang="en-US" sz="1200" dirty="0" err="1">
                <a:solidFill>
                  <a:schemeClr val="accent1">
                    <a:lumMod val="50000"/>
                  </a:schemeClr>
                </a:solidFill>
                <a:latin typeface="Lato Light"/>
              </a:rPr>
              <a:t>Pada</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faktor</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Iklan</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Kualitas</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Produk</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Manajemen</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Ekspansi</a:t>
            </a:r>
            <a:r>
              <a:rPr lang="en-US" sz="1200" dirty="0">
                <a:solidFill>
                  <a:schemeClr val="accent1">
                    <a:lumMod val="50000"/>
                  </a:schemeClr>
                </a:solidFill>
                <a:latin typeface="Lato Light"/>
              </a:rPr>
              <a:t> Global, PT Holcim </a:t>
            </a:r>
            <a:r>
              <a:rPr lang="en-US" sz="1200" dirty="0" err="1">
                <a:solidFill>
                  <a:schemeClr val="accent1">
                    <a:lumMod val="50000"/>
                  </a:schemeClr>
                </a:solidFill>
                <a:latin typeface="Lato Light"/>
              </a:rPr>
              <a:t>lebih</a:t>
            </a:r>
            <a:r>
              <a:rPr lang="en-US" sz="1200" dirty="0">
                <a:solidFill>
                  <a:schemeClr val="accent1">
                    <a:lumMod val="50000"/>
                  </a:schemeClr>
                </a:solidFill>
                <a:latin typeface="Lato Light"/>
              </a:rPr>
              <a:t> </a:t>
            </a:r>
            <a:r>
              <a:rPr lang="en-US" sz="1200" dirty="0" err="1">
                <a:solidFill>
                  <a:schemeClr val="accent1">
                    <a:lumMod val="50000"/>
                  </a:schemeClr>
                </a:solidFill>
                <a:latin typeface="Lato Light"/>
              </a:rPr>
              <a:t>unggul</a:t>
            </a:r>
            <a:r>
              <a:rPr lang="en-US" sz="1200" dirty="0">
                <a:solidFill>
                  <a:schemeClr val="accent1">
                    <a:lumMod val="50000"/>
                  </a:schemeClr>
                </a:solidFill>
                <a:latin typeface="Lato Light"/>
              </a:rPr>
              <a:t>.</a:t>
            </a:r>
          </a:p>
        </p:txBody>
      </p:sp>
      <p:sp>
        <p:nvSpPr>
          <p:cNvPr id="23" name="Freeform 106"/>
          <p:cNvSpPr>
            <a:spLocks noChangeAspect="1" noChangeArrowheads="1"/>
          </p:cNvSpPr>
          <p:nvPr/>
        </p:nvSpPr>
        <p:spPr bwMode="auto">
          <a:xfrm rot="262758">
            <a:off x="5414146" y="3205482"/>
            <a:ext cx="291148" cy="251970"/>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accent4"/>
          </a:solidFill>
          <a:ln>
            <a:noFill/>
          </a:ln>
          <a:effectLst/>
          <a:extLst/>
        </p:spPr>
        <p:txBody>
          <a:bodyPr wrap="none" lIns="91443" tIns="45721" rIns="91443" bIns="45721" anchor="ctr"/>
          <a:lstStyle/>
          <a:p>
            <a:pPr>
              <a:defRPr/>
            </a:pPr>
            <a:endParaRPr lang="en-US" sz="675" dirty="0"/>
          </a:p>
        </p:txBody>
      </p:sp>
      <p:sp>
        <p:nvSpPr>
          <p:cNvPr id="32" name="Freeform 165"/>
          <p:cNvSpPr>
            <a:spLocks noChangeAspect="1" noChangeArrowheads="1"/>
          </p:cNvSpPr>
          <p:nvPr/>
        </p:nvSpPr>
        <p:spPr bwMode="auto">
          <a:xfrm rot="623985">
            <a:off x="5425417" y="2632637"/>
            <a:ext cx="268607" cy="268675"/>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accent2"/>
          </a:solidFill>
          <a:ln>
            <a:noFill/>
          </a:ln>
          <a:effectLst/>
          <a:extLst/>
        </p:spPr>
        <p:txBody>
          <a:bodyPr wrap="none" lIns="91443" tIns="45721" rIns="91443" bIns="45721" anchor="ctr"/>
          <a:lstStyle/>
          <a:p>
            <a:pPr>
              <a:defRPr/>
            </a:pPr>
            <a:endParaRPr lang="en-US" sz="675" dirty="0"/>
          </a:p>
        </p:txBody>
      </p:sp>
      <p:grpSp>
        <p:nvGrpSpPr>
          <p:cNvPr id="34" name="Group 33"/>
          <p:cNvGrpSpPr/>
          <p:nvPr/>
        </p:nvGrpSpPr>
        <p:grpSpPr>
          <a:xfrm>
            <a:off x="1237006" y="304966"/>
            <a:ext cx="6439111" cy="1102353"/>
            <a:chOff x="3277236" y="-1470588"/>
            <a:chExt cx="17166490" cy="2938841"/>
          </a:xfrm>
        </p:grpSpPr>
        <p:sp>
          <p:nvSpPr>
            <p:cNvPr id="35" name="TextBox 34"/>
            <p:cNvSpPr txBox="1"/>
            <p:nvPr/>
          </p:nvSpPr>
          <p:spPr>
            <a:xfrm>
              <a:off x="3277236" y="-1470588"/>
              <a:ext cx="17166490" cy="1241047"/>
            </a:xfrm>
            <a:prstGeom prst="rect">
              <a:avLst/>
            </a:prstGeom>
            <a:noFill/>
          </p:spPr>
          <p:txBody>
            <a:bodyPr wrap="square" lIns="34292" tIns="17146" rIns="34292" bIns="17146" rtlCol="0">
              <a:spAutoFit/>
            </a:bodyPr>
            <a:lstStyle/>
            <a:p>
              <a:pPr algn="ctr"/>
              <a:r>
                <a:rPr lang="en-US" sz="2800" b="1" dirty="0">
                  <a:solidFill>
                    <a:schemeClr val="tx2"/>
                  </a:solidFill>
                  <a:latin typeface="Lato Regular"/>
                  <a:cs typeface="Lato Regular"/>
                </a:rPr>
                <a:t>CPM </a:t>
              </a:r>
              <a:r>
                <a:rPr lang="en-US" sz="2800" b="1" dirty="0" err="1">
                  <a:solidFill>
                    <a:schemeClr val="tx2"/>
                  </a:solidFill>
                  <a:latin typeface="Lato Regular"/>
                  <a:cs typeface="Lato Regular"/>
                </a:rPr>
                <a:t>Indocement</a:t>
              </a:r>
              <a:r>
                <a:rPr lang="en-US" sz="2800" b="1" dirty="0">
                  <a:solidFill>
                    <a:schemeClr val="tx2"/>
                  </a:solidFill>
                  <a:latin typeface="Lato Regular"/>
                  <a:cs typeface="Lato Regular"/>
                </a:rPr>
                <a:t> Tunggal </a:t>
              </a:r>
              <a:r>
                <a:rPr lang="en-US" sz="2800" b="1" dirty="0" err="1">
                  <a:solidFill>
                    <a:schemeClr val="tx2"/>
                  </a:solidFill>
                  <a:latin typeface="Lato Regular"/>
                  <a:cs typeface="Lato Regular"/>
                </a:rPr>
                <a:t>Prakasa</a:t>
              </a:r>
              <a:endParaRPr lang="id-ID" sz="2800" b="1" dirty="0">
                <a:solidFill>
                  <a:schemeClr val="tx2"/>
                </a:solidFill>
                <a:latin typeface="Lato Regular"/>
                <a:cs typeface="Lato Regular"/>
              </a:endParaRPr>
            </a:p>
          </p:txBody>
        </p:sp>
        <p:sp>
          <p:nvSpPr>
            <p:cNvPr id="36" name="Rectangle 35"/>
            <p:cNvSpPr/>
            <p:nvPr/>
          </p:nvSpPr>
          <p:spPr>
            <a:xfrm>
              <a:off x="11391714" y="1376816"/>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37" name="Subtitle 2"/>
            <p:cNvSpPr txBox="1">
              <a:spLocks/>
            </p:cNvSpPr>
            <p:nvPr/>
          </p:nvSpPr>
          <p:spPr>
            <a:xfrm>
              <a:off x="6340643" y="244101"/>
              <a:ext cx="11655185" cy="839117"/>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latin typeface="Lato Light"/>
                  <a:cs typeface="Lato Light"/>
                </a:rPr>
                <a:t>“</a:t>
              </a:r>
              <a:r>
                <a:rPr lang="en-US" sz="1163" dirty="0" err="1">
                  <a:latin typeface="Lato Light"/>
                  <a:cs typeface="Lato Light"/>
                </a:rPr>
                <a:t>Sedikit</a:t>
              </a:r>
              <a:r>
                <a:rPr lang="en-US" sz="1163" dirty="0">
                  <a:latin typeface="Lato Light"/>
                  <a:cs typeface="Lato Light"/>
                </a:rPr>
                <a:t> </a:t>
              </a:r>
              <a:r>
                <a:rPr lang="en-US" sz="1163" dirty="0" err="1">
                  <a:latin typeface="Lato Light"/>
                  <a:cs typeface="Lato Light"/>
                </a:rPr>
                <a:t>lebih</a:t>
              </a:r>
              <a:r>
                <a:rPr lang="en-US" sz="1163" dirty="0">
                  <a:latin typeface="Lato Light"/>
                  <a:cs typeface="Lato Light"/>
                </a:rPr>
                <a:t> </a:t>
              </a:r>
              <a:r>
                <a:rPr lang="en-US" sz="1163" dirty="0" err="1">
                  <a:latin typeface="Lato Light"/>
                  <a:cs typeface="Lato Light"/>
                </a:rPr>
                <a:t>beda</a:t>
              </a:r>
              <a:r>
                <a:rPr lang="en-US" sz="1163" dirty="0">
                  <a:latin typeface="Lato Light"/>
                  <a:cs typeface="Lato Light"/>
                </a:rPr>
                <a:t> </a:t>
              </a:r>
              <a:r>
                <a:rPr lang="en-US" sz="1163" dirty="0" err="1">
                  <a:latin typeface="Lato Light"/>
                  <a:cs typeface="Lato Light"/>
                </a:rPr>
                <a:t>lebih</a:t>
              </a:r>
              <a:r>
                <a:rPr lang="en-US" sz="1163" dirty="0">
                  <a:latin typeface="Lato Light"/>
                  <a:cs typeface="Lato Light"/>
                </a:rPr>
                <a:t> </a:t>
              </a:r>
              <a:r>
                <a:rPr lang="en-US" sz="1163" dirty="0" err="1">
                  <a:latin typeface="Lato Light"/>
                  <a:cs typeface="Lato Light"/>
                </a:rPr>
                <a:t>baik</a:t>
              </a:r>
              <a:r>
                <a:rPr lang="en-US" sz="1163" dirty="0">
                  <a:latin typeface="Lato Light"/>
                  <a:cs typeface="Lato Light"/>
                </a:rPr>
                <a:t> </a:t>
              </a:r>
              <a:r>
                <a:rPr lang="en-US" sz="1163" dirty="0" err="1">
                  <a:solidFill>
                    <a:schemeClr val="accent1"/>
                  </a:solidFill>
                  <a:latin typeface="Lato Light"/>
                  <a:cs typeface="Lato Light"/>
                </a:rPr>
                <a:t>daripada</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sedikit</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lebih</a:t>
              </a:r>
              <a:r>
                <a:rPr lang="en-US" sz="1163" dirty="0">
                  <a:solidFill>
                    <a:schemeClr val="accent1"/>
                  </a:solidFill>
                  <a:latin typeface="Lato Light"/>
                  <a:cs typeface="Lato Light"/>
                </a:rPr>
                <a:t> </a:t>
              </a:r>
              <a:r>
                <a:rPr lang="en-US" sz="1163" dirty="0" err="1">
                  <a:solidFill>
                    <a:schemeClr val="accent1"/>
                  </a:solidFill>
                  <a:latin typeface="Lato Light"/>
                  <a:cs typeface="Lato Light"/>
                </a:rPr>
                <a:t>baik</a:t>
              </a:r>
              <a:r>
                <a:rPr lang="en-US" sz="1163" dirty="0">
                  <a:solidFill>
                    <a:schemeClr val="accent1"/>
                  </a:solidFill>
                  <a:latin typeface="Lato Light"/>
                  <a:cs typeface="Lato Light"/>
                </a:rPr>
                <a:t>”</a:t>
              </a:r>
            </a:p>
          </p:txBody>
        </p:sp>
      </p:grpSp>
      <p:sp>
        <p:nvSpPr>
          <p:cNvPr id="2" name="Picture Placeholder 1"/>
          <p:cNvSpPr>
            <a:spLocks noGrp="1" noChangeAspect="1"/>
          </p:cNvSpPr>
          <p:nvPr>
            <p:ph type="pic" sz="quarter" idx="13"/>
          </p:nvPr>
        </p:nvSpPr>
        <p:spPr>
          <a:xfrm>
            <a:off x="941692" y="2126089"/>
            <a:ext cx="3022662" cy="2984254"/>
          </a:xfrm>
        </p:spPr>
      </p:sp>
      <p:graphicFrame>
        <p:nvGraphicFramePr>
          <p:cNvPr id="3" name="Table 2">
            <a:extLst>
              <a:ext uri="{FF2B5EF4-FFF2-40B4-BE49-F238E27FC236}">
                <a16:creationId xmlns:a16="http://schemas.microsoft.com/office/drawing/2014/main" xmlns="" id="{05FEBE90-C104-46DF-B24A-578735D7D928}"/>
              </a:ext>
            </a:extLst>
          </p:cNvPr>
          <p:cNvGraphicFramePr>
            <a:graphicFrameLocks noGrp="1"/>
          </p:cNvGraphicFramePr>
          <p:nvPr>
            <p:extLst>
              <p:ext uri="{D42A27DB-BD31-4B8C-83A1-F6EECF244321}">
                <p14:modId xmlns:p14="http://schemas.microsoft.com/office/powerpoint/2010/main" val="3674613821"/>
              </p:ext>
            </p:extLst>
          </p:nvPr>
        </p:nvGraphicFramePr>
        <p:xfrm>
          <a:off x="63862" y="1634604"/>
          <a:ext cx="5339511" cy="4768120"/>
        </p:xfrm>
        <a:graphic>
          <a:graphicData uri="http://schemas.openxmlformats.org/drawingml/2006/table">
            <a:tbl>
              <a:tblPr firstRow="1" firstCol="1" bandRow="1">
                <a:tableStyleId>{93296810-A885-4BE3-A3E7-6D5BEEA58F35}</a:tableStyleId>
              </a:tblPr>
              <a:tblGrid>
                <a:gridCol w="560012">
                  <a:extLst>
                    <a:ext uri="{9D8B030D-6E8A-4147-A177-3AD203B41FA5}">
                      <a16:colId xmlns:a16="http://schemas.microsoft.com/office/drawing/2014/main" xmlns="" val="3130590868"/>
                    </a:ext>
                  </a:extLst>
                </a:gridCol>
                <a:gridCol w="902415">
                  <a:extLst>
                    <a:ext uri="{9D8B030D-6E8A-4147-A177-3AD203B41FA5}">
                      <a16:colId xmlns:a16="http://schemas.microsoft.com/office/drawing/2014/main" xmlns="" val="223146256"/>
                    </a:ext>
                  </a:extLst>
                </a:gridCol>
                <a:gridCol w="524880">
                  <a:extLst>
                    <a:ext uri="{9D8B030D-6E8A-4147-A177-3AD203B41FA5}">
                      <a16:colId xmlns:a16="http://schemas.microsoft.com/office/drawing/2014/main" xmlns="" val="443221305"/>
                    </a:ext>
                  </a:extLst>
                </a:gridCol>
                <a:gridCol w="560012">
                  <a:extLst>
                    <a:ext uri="{9D8B030D-6E8A-4147-A177-3AD203B41FA5}">
                      <a16:colId xmlns:a16="http://schemas.microsoft.com/office/drawing/2014/main" xmlns="" val="4268951687"/>
                    </a:ext>
                  </a:extLst>
                </a:gridCol>
                <a:gridCol w="512295">
                  <a:extLst>
                    <a:ext uri="{9D8B030D-6E8A-4147-A177-3AD203B41FA5}">
                      <a16:colId xmlns:a16="http://schemas.microsoft.com/office/drawing/2014/main" xmlns="" val="3256169619"/>
                    </a:ext>
                  </a:extLst>
                </a:gridCol>
                <a:gridCol w="512295">
                  <a:extLst>
                    <a:ext uri="{9D8B030D-6E8A-4147-A177-3AD203B41FA5}">
                      <a16:colId xmlns:a16="http://schemas.microsoft.com/office/drawing/2014/main" xmlns="" val="399039887"/>
                    </a:ext>
                  </a:extLst>
                </a:gridCol>
                <a:gridCol w="558438">
                  <a:extLst>
                    <a:ext uri="{9D8B030D-6E8A-4147-A177-3AD203B41FA5}">
                      <a16:colId xmlns:a16="http://schemas.microsoft.com/office/drawing/2014/main" xmlns="" val="2945773374"/>
                    </a:ext>
                  </a:extLst>
                </a:gridCol>
                <a:gridCol w="604582">
                  <a:extLst>
                    <a:ext uri="{9D8B030D-6E8A-4147-A177-3AD203B41FA5}">
                      <a16:colId xmlns:a16="http://schemas.microsoft.com/office/drawing/2014/main" xmlns="" val="2832242017"/>
                    </a:ext>
                  </a:extLst>
                </a:gridCol>
                <a:gridCol w="604582">
                  <a:extLst>
                    <a:ext uri="{9D8B030D-6E8A-4147-A177-3AD203B41FA5}">
                      <a16:colId xmlns:a16="http://schemas.microsoft.com/office/drawing/2014/main" xmlns="" val="3685433010"/>
                    </a:ext>
                  </a:extLst>
                </a:gridCol>
              </a:tblGrid>
              <a:tr h="476812">
                <a:tc rowSpan="2">
                  <a:txBody>
                    <a:bodyPr/>
                    <a:lstStyle/>
                    <a:p>
                      <a:pPr marL="0" marR="0" algn="ctr">
                        <a:lnSpc>
                          <a:spcPct val="115000"/>
                        </a:lnSpc>
                        <a:spcBef>
                          <a:spcPts val="0"/>
                        </a:spcBef>
                        <a:spcAft>
                          <a:spcPts val="0"/>
                        </a:spcAft>
                      </a:pPr>
                      <a:r>
                        <a:rPr lang="en-US" sz="12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rowSpan="2">
                  <a:txBody>
                    <a:bodyPr/>
                    <a:lstStyle/>
                    <a:p>
                      <a:pPr marL="0" marR="0" algn="ctr">
                        <a:lnSpc>
                          <a:spcPct val="115000"/>
                        </a:lnSpc>
                        <a:spcBef>
                          <a:spcPts val="0"/>
                        </a:spcBef>
                        <a:spcAft>
                          <a:spcPts val="0"/>
                        </a:spcAft>
                      </a:pPr>
                      <a:r>
                        <a:rPr lang="en-US" sz="1200">
                          <a:effectLst/>
                        </a:rPr>
                        <a:t>Faktor Penting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rowSpan="2">
                  <a:txBody>
                    <a:bodyPr/>
                    <a:lstStyle/>
                    <a:p>
                      <a:pPr marL="0" marR="0" algn="ctr">
                        <a:lnSpc>
                          <a:spcPct val="115000"/>
                        </a:lnSpc>
                        <a:spcBef>
                          <a:spcPts val="0"/>
                        </a:spcBef>
                        <a:spcAft>
                          <a:spcPts val="0"/>
                        </a:spcAft>
                      </a:pPr>
                      <a:r>
                        <a:rPr lang="en-US" sz="1200">
                          <a:effectLst/>
                        </a:rPr>
                        <a:t>Bobot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gridSpan="2">
                  <a:txBody>
                    <a:bodyPr/>
                    <a:lstStyle/>
                    <a:p>
                      <a:pPr marL="0" marR="0" algn="ctr">
                        <a:lnSpc>
                          <a:spcPct val="115000"/>
                        </a:lnSpc>
                        <a:spcBef>
                          <a:spcPts val="0"/>
                        </a:spcBef>
                        <a:spcAft>
                          <a:spcPts val="0"/>
                        </a:spcAft>
                      </a:pPr>
                      <a:r>
                        <a:rPr lang="en-US" sz="1200">
                          <a:effectLst/>
                        </a:rPr>
                        <a:t>PT Indocement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PT Holcim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PT Semen Gresik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hMerge="1">
                  <a:txBody>
                    <a:bodyPr/>
                    <a:lstStyle/>
                    <a:p>
                      <a:endParaRPr lang="en-US"/>
                    </a:p>
                  </a:txBody>
                  <a:tcPr/>
                </a:tc>
                <a:extLst>
                  <a:ext uri="{0D108BD9-81ED-4DB2-BD59-A6C34878D82A}">
                    <a16:rowId xmlns:a16="http://schemas.microsoft.com/office/drawing/2014/main" xmlns="" val="3483664531"/>
                  </a:ext>
                </a:extLst>
              </a:tr>
              <a:tr h="4768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effectLst/>
                        </a:rPr>
                        <a:t>Rating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Skor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Rating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Skor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Rating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Skor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3250481523"/>
                  </a:ext>
                </a:extLst>
              </a:tr>
              <a:tr h="238406">
                <a:tc>
                  <a:txBody>
                    <a:bodyPr/>
                    <a:lstStyle/>
                    <a:p>
                      <a:pPr marL="0" marR="0" algn="ctr">
                        <a:lnSpc>
                          <a:spcPct val="115000"/>
                        </a:lnSpc>
                        <a:spcBef>
                          <a:spcPts val="0"/>
                        </a:spcBef>
                        <a:spcAft>
                          <a:spcPts val="0"/>
                        </a:spcAft>
                      </a:pPr>
                      <a:r>
                        <a:rPr lang="en-US" sz="12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Iklan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889814624"/>
                  </a:ext>
                </a:extLst>
              </a:tr>
              <a:tr h="476812">
                <a:tc>
                  <a:txBody>
                    <a:bodyPr/>
                    <a:lstStyle/>
                    <a:p>
                      <a:pPr marL="0" marR="0" algn="ctr">
                        <a:lnSpc>
                          <a:spcPct val="115000"/>
                        </a:lnSpc>
                        <a:spcBef>
                          <a:spcPts val="0"/>
                        </a:spcBef>
                        <a:spcAft>
                          <a:spcPts val="0"/>
                        </a:spcAft>
                      </a:pPr>
                      <a:r>
                        <a:rPr lang="en-US"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Kualitas Produk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3724239542"/>
                  </a:ext>
                </a:extLst>
              </a:tr>
              <a:tr h="476812">
                <a:tc>
                  <a:txBody>
                    <a:bodyPr/>
                    <a:lstStyle/>
                    <a:p>
                      <a:pPr marL="0" marR="0" algn="ctr">
                        <a:lnSpc>
                          <a:spcPct val="115000"/>
                        </a:lnSpc>
                        <a:spcBef>
                          <a:spcPts val="0"/>
                        </a:spcBef>
                        <a:spcAft>
                          <a:spcPts val="0"/>
                        </a:spcAft>
                      </a:pPr>
                      <a:r>
                        <a:rPr lang="en-US"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Daya Saing Harga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1574252415"/>
                  </a:ext>
                </a:extLst>
              </a:tr>
              <a:tr h="476812">
                <a:tc>
                  <a:txBody>
                    <a:bodyPr/>
                    <a:lstStyle/>
                    <a:p>
                      <a:pPr marL="0" marR="0" algn="ctr">
                        <a:lnSpc>
                          <a:spcPct val="115000"/>
                        </a:lnSpc>
                        <a:spcBef>
                          <a:spcPts val="0"/>
                        </a:spcBef>
                        <a:spcAft>
                          <a:spcPts val="0"/>
                        </a:spcAft>
                      </a:pPr>
                      <a:r>
                        <a:rPr lang="en-US" sz="12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Manajemen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1384842664"/>
                  </a:ext>
                </a:extLst>
              </a:tr>
              <a:tr h="476812">
                <a:tc>
                  <a:txBody>
                    <a:bodyPr/>
                    <a:lstStyle/>
                    <a:p>
                      <a:pPr marL="0" marR="0" algn="ctr">
                        <a:lnSpc>
                          <a:spcPct val="115000"/>
                        </a:lnSpc>
                        <a:spcBef>
                          <a:spcPts val="0"/>
                        </a:spcBef>
                        <a:spcAft>
                          <a:spcPts val="0"/>
                        </a:spcAft>
                      </a:pPr>
                      <a:r>
                        <a:rPr lang="en-US" sz="12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Posisi Keuangan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2217454030"/>
                  </a:ext>
                </a:extLst>
              </a:tr>
              <a:tr h="476812">
                <a:tc>
                  <a:txBody>
                    <a:bodyPr/>
                    <a:lstStyle/>
                    <a:p>
                      <a:pPr marL="0" marR="0" algn="ctr">
                        <a:lnSpc>
                          <a:spcPct val="115000"/>
                        </a:lnSpc>
                        <a:spcBef>
                          <a:spcPts val="0"/>
                        </a:spcBef>
                        <a:spcAft>
                          <a:spcPts val="0"/>
                        </a:spcAft>
                      </a:pPr>
                      <a:r>
                        <a:rPr lang="en-US" sz="12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Loyalitas Konsumen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2546759755"/>
                  </a:ext>
                </a:extLst>
              </a:tr>
              <a:tr h="476812">
                <a:tc>
                  <a:txBody>
                    <a:bodyPr/>
                    <a:lstStyle/>
                    <a:p>
                      <a:pPr marL="0" marR="0" algn="ctr">
                        <a:lnSpc>
                          <a:spcPct val="115000"/>
                        </a:lnSpc>
                        <a:spcBef>
                          <a:spcPts val="0"/>
                        </a:spcBef>
                        <a:spcAft>
                          <a:spcPts val="0"/>
                        </a:spcAft>
                      </a:pPr>
                      <a:r>
                        <a:rPr lang="en-US" sz="1200">
                          <a:effectLst/>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Ekspansi Global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4156568570"/>
                  </a:ext>
                </a:extLst>
              </a:tr>
              <a:tr h="476812">
                <a:tc>
                  <a:txBody>
                    <a:bodyPr/>
                    <a:lstStyle/>
                    <a:p>
                      <a:pPr marL="0" marR="0" algn="ctr">
                        <a:lnSpc>
                          <a:spcPct val="115000"/>
                        </a:lnSpc>
                        <a:spcBef>
                          <a:spcPts val="0"/>
                        </a:spcBef>
                        <a:spcAft>
                          <a:spcPts val="0"/>
                        </a:spcAft>
                      </a:pPr>
                      <a:r>
                        <a:rPr lang="en-US" sz="12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id-ID" sz="1200">
                          <a:effectLst/>
                        </a:rPr>
                        <a:t>Pangsa Pasar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id-ID" sz="1200">
                          <a:effectLst/>
                        </a:rPr>
                        <a:t>0,40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2322542946"/>
                  </a:ext>
                </a:extLst>
              </a:tr>
              <a:tr h="238406">
                <a:tc>
                  <a:txBody>
                    <a:bodyPr/>
                    <a:lstStyle/>
                    <a:p>
                      <a:pPr marL="0" marR="0" algn="ctr">
                        <a:lnSpc>
                          <a:spcPct val="115000"/>
                        </a:lnSpc>
                        <a:spcBef>
                          <a:spcPts val="0"/>
                        </a:spcBef>
                        <a:spcAft>
                          <a:spcPts val="0"/>
                        </a:spcAft>
                      </a:pPr>
                      <a:r>
                        <a:rPr lang="en-US" sz="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nSpc>
                          <a:spcPct val="115000"/>
                        </a:lnSpc>
                        <a:spcBef>
                          <a:spcPts val="0"/>
                        </a:spcBef>
                        <a:spcAft>
                          <a:spcPts val="0"/>
                        </a:spcAft>
                      </a:pPr>
                      <a:r>
                        <a:rPr lang="en-US" sz="1200">
                          <a:effectLst/>
                        </a:rPr>
                        <a:t>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2,75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3,05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tc>
                  <a:txBody>
                    <a:bodyPr/>
                    <a:lstStyle/>
                    <a:p>
                      <a:pPr marL="0" marR="0" algn="ctr">
                        <a:lnSpc>
                          <a:spcPct val="115000"/>
                        </a:lnSpc>
                        <a:spcBef>
                          <a:spcPts val="0"/>
                        </a:spcBef>
                        <a:spcAft>
                          <a:spcPts val="0"/>
                        </a:spcAft>
                      </a:pPr>
                      <a:r>
                        <a:rPr lang="en-US" sz="1200" dirty="0">
                          <a:effectLst/>
                        </a:rPr>
                        <a:t>2,50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811" marR="60811" marT="0" marB="0" anchor="ctr"/>
                </a:tc>
                <a:extLst>
                  <a:ext uri="{0D108BD9-81ED-4DB2-BD59-A6C34878D82A}">
                    <a16:rowId xmlns:a16="http://schemas.microsoft.com/office/drawing/2014/main" xmlns="" val="566413419"/>
                  </a:ext>
                </a:extLst>
              </a:tr>
            </a:tbl>
          </a:graphicData>
        </a:graphic>
      </p:graphicFrame>
    </p:spTree>
    <p:extLst>
      <p:ext uri="{BB962C8B-B14F-4D97-AF65-F5344CB8AC3E}">
        <p14:creationId xmlns:p14="http://schemas.microsoft.com/office/powerpoint/2010/main" val="968437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sil gambar untuk sasaran jangka panjang">
            <a:extLst>
              <a:ext uri="{FF2B5EF4-FFF2-40B4-BE49-F238E27FC236}">
                <a16:creationId xmlns:a16="http://schemas.microsoft.com/office/drawing/2014/main" xmlns="" id="{742FCE02-14BC-4FAA-9BC0-F7444303E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25" y="2209939"/>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7999"/>
          </a:xfrm>
          <a:prstGeom prst="rect">
            <a:avLst/>
          </a:prstGeom>
          <a:solidFill>
            <a:schemeClr val="tx1">
              <a:lumMod val="75000"/>
              <a:lumOff val="2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en-US" sz="675"/>
          </a:p>
        </p:txBody>
      </p:sp>
      <p:grpSp>
        <p:nvGrpSpPr>
          <p:cNvPr id="18" name="Group 17"/>
          <p:cNvGrpSpPr/>
          <p:nvPr/>
        </p:nvGrpSpPr>
        <p:grpSpPr>
          <a:xfrm>
            <a:off x="2743200" y="0"/>
            <a:ext cx="6711375" cy="1265733"/>
            <a:chOff x="5988388" y="-217687"/>
            <a:chExt cx="12359700" cy="3374408"/>
          </a:xfrm>
        </p:grpSpPr>
        <p:sp>
          <p:nvSpPr>
            <p:cNvPr id="19" name="TextBox 18"/>
            <p:cNvSpPr txBox="1"/>
            <p:nvPr/>
          </p:nvSpPr>
          <p:spPr>
            <a:xfrm>
              <a:off x="5988388" y="-217687"/>
              <a:ext cx="12359700" cy="3374408"/>
            </a:xfrm>
            <a:prstGeom prst="rect">
              <a:avLst/>
            </a:prstGeom>
            <a:noFill/>
          </p:spPr>
          <p:txBody>
            <a:bodyPr wrap="square" lIns="34292" tIns="17146" rIns="34292" bIns="17146" rtlCol="0">
              <a:spAutoFit/>
            </a:bodyPr>
            <a:lstStyle/>
            <a:p>
              <a:pPr algn="ctr"/>
              <a:r>
                <a:rPr lang="en-US" sz="4000" b="1" dirty="0" err="1">
                  <a:solidFill>
                    <a:schemeClr val="bg1"/>
                  </a:solidFill>
                  <a:latin typeface="Lato Regular"/>
                  <a:cs typeface="Lato Regular"/>
                </a:rPr>
                <a:t>Sasaran</a:t>
              </a:r>
              <a:r>
                <a:rPr lang="id-ID" sz="4000" b="1" dirty="0">
                  <a:solidFill>
                    <a:schemeClr val="bg1"/>
                  </a:solidFill>
                  <a:latin typeface="Lato Regular"/>
                  <a:cs typeface="Lato Regular"/>
                </a:rPr>
                <a:t> </a:t>
              </a:r>
              <a:r>
                <a:rPr lang="en-US" sz="4000" b="1" dirty="0" err="1">
                  <a:solidFill>
                    <a:schemeClr val="accent2"/>
                  </a:solidFill>
                  <a:latin typeface="Lato Regular"/>
                  <a:cs typeface="Lato Regular"/>
                </a:rPr>
                <a:t>Jangka</a:t>
              </a:r>
              <a:r>
                <a:rPr lang="en-US" sz="4000" b="1" dirty="0">
                  <a:solidFill>
                    <a:schemeClr val="accent2"/>
                  </a:solidFill>
                  <a:latin typeface="Lato Regular"/>
                  <a:cs typeface="Lato Regular"/>
                </a:rPr>
                <a:t> Panjang</a:t>
              </a:r>
              <a:endParaRPr lang="id-ID" sz="4000" b="1" dirty="0">
                <a:solidFill>
                  <a:schemeClr val="accent2"/>
                </a:solidFill>
                <a:latin typeface="Lato Regular"/>
                <a:cs typeface="Lato Regular"/>
              </a:endParaRPr>
            </a:p>
          </p:txBody>
        </p:sp>
        <p:sp>
          <p:nvSpPr>
            <p:cNvPr id="20" name="Rectangle 19"/>
            <p:cNvSpPr/>
            <p:nvPr/>
          </p:nvSpPr>
          <p:spPr>
            <a:xfrm>
              <a:off x="11412311" y="2536358"/>
              <a:ext cx="1553038" cy="914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21" name="Subtitle 2"/>
            <p:cNvSpPr txBox="1">
              <a:spLocks/>
            </p:cNvSpPr>
            <p:nvPr/>
          </p:nvSpPr>
          <p:spPr>
            <a:xfrm>
              <a:off x="6361236" y="1656731"/>
              <a:ext cx="11655185" cy="839116"/>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solidFill>
                    <a:schemeClr val="bg1"/>
                  </a:solidFill>
                  <a:latin typeface="Lato Light"/>
                  <a:cs typeface="Lato Light"/>
                </a:rPr>
                <a:t>(Balance Scorecard)</a:t>
              </a:r>
            </a:p>
          </p:txBody>
        </p:sp>
      </p:grpSp>
      <p:graphicFrame>
        <p:nvGraphicFramePr>
          <p:cNvPr id="4" name="Table 3">
            <a:extLst>
              <a:ext uri="{FF2B5EF4-FFF2-40B4-BE49-F238E27FC236}">
                <a16:creationId xmlns:a16="http://schemas.microsoft.com/office/drawing/2014/main" xmlns="" id="{A62EAD3D-D6FA-4C8D-A0ED-3D926CEEB12E}"/>
              </a:ext>
            </a:extLst>
          </p:cNvPr>
          <p:cNvGraphicFramePr>
            <a:graphicFrameLocks noGrp="1"/>
          </p:cNvGraphicFramePr>
          <p:nvPr>
            <p:extLst>
              <p:ext uri="{D42A27DB-BD31-4B8C-83A1-F6EECF244321}">
                <p14:modId xmlns:p14="http://schemas.microsoft.com/office/powerpoint/2010/main" val="542458364"/>
              </p:ext>
            </p:extLst>
          </p:nvPr>
        </p:nvGraphicFramePr>
        <p:xfrm>
          <a:off x="178148" y="1280928"/>
          <a:ext cx="6080760" cy="3995928"/>
        </p:xfrm>
        <a:graphic>
          <a:graphicData uri="http://schemas.openxmlformats.org/drawingml/2006/table">
            <a:tbl>
              <a:tblPr firstRow="1" firstCol="1" bandRow="1">
                <a:tableStyleId>{8799B23B-EC83-4686-B30A-512413B5E67A}</a:tableStyleId>
              </a:tblPr>
              <a:tblGrid>
                <a:gridCol w="892175">
                  <a:extLst>
                    <a:ext uri="{9D8B030D-6E8A-4147-A177-3AD203B41FA5}">
                      <a16:colId xmlns:a16="http://schemas.microsoft.com/office/drawing/2014/main" xmlns="" val="478363942"/>
                    </a:ext>
                  </a:extLst>
                </a:gridCol>
                <a:gridCol w="2148205">
                  <a:extLst>
                    <a:ext uri="{9D8B030D-6E8A-4147-A177-3AD203B41FA5}">
                      <a16:colId xmlns:a16="http://schemas.microsoft.com/office/drawing/2014/main" xmlns="" val="3445118606"/>
                    </a:ext>
                  </a:extLst>
                </a:gridCol>
                <a:gridCol w="2114550">
                  <a:extLst>
                    <a:ext uri="{9D8B030D-6E8A-4147-A177-3AD203B41FA5}">
                      <a16:colId xmlns:a16="http://schemas.microsoft.com/office/drawing/2014/main" xmlns="" val="3989606905"/>
                    </a:ext>
                  </a:extLst>
                </a:gridCol>
                <a:gridCol w="925830">
                  <a:extLst>
                    <a:ext uri="{9D8B030D-6E8A-4147-A177-3AD203B41FA5}">
                      <a16:colId xmlns:a16="http://schemas.microsoft.com/office/drawing/2014/main" xmlns="" val="2219999202"/>
                    </a:ext>
                  </a:extLst>
                </a:gridCol>
              </a:tblGrid>
              <a:tr h="0">
                <a:tc>
                  <a:txBody>
                    <a:bodyPr/>
                    <a:lstStyle/>
                    <a:p>
                      <a:pPr marL="0" marR="0" algn="ctr">
                        <a:lnSpc>
                          <a:spcPct val="115000"/>
                        </a:lnSpc>
                        <a:spcBef>
                          <a:spcPts val="0"/>
                        </a:spcBef>
                        <a:spcAft>
                          <a:spcPts val="0"/>
                        </a:spcAft>
                      </a:pPr>
                      <a:r>
                        <a:rPr lang="en-US" sz="1200">
                          <a:effectLst/>
                        </a:rPr>
                        <a:t>Balance Scorecard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Objective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Measurement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5491021"/>
                  </a:ext>
                </a:extLst>
              </a:tr>
              <a:tr h="737235">
                <a:tc>
                  <a:txBody>
                    <a:bodyPr/>
                    <a:lstStyle/>
                    <a:p>
                      <a:pPr marL="0" marR="0" algn="ctr">
                        <a:lnSpc>
                          <a:spcPct val="115000"/>
                        </a:lnSpc>
                        <a:spcBef>
                          <a:spcPts val="0"/>
                        </a:spcBef>
                        <a:spcAft>
                          <a:spcPts val="0"/>
                        </a:spcAft>
                      </a:pPr>
                      <a:r>
                        <a:rPr lang="en-US" sz="1200">
                          <a:effectLst/>
                        </a:rPr>
                        <a:t>Financial Perspective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Profitability;</a:t>
                      </a:r>
                      <a:endParaRPr lang="en-US" sz="1100">
                        <a:effectLst/>
                      </a:endParaRPr>
                    </a:p>
                    <a:p>
                      <a:pPr marL="0" marR="0">
                        <a:lnSpc>
                          <a:spcPct val="115000"/>
                        </a:lnSpc>
                        <a:spcBef>
                          <a:spcPts val="0"/>
                        </a:spcBef>
                        <a:spcAft>
                          <a:spcPts val="0"/>
                        </a:spcAft>
                      </a:pPr>
                      <a:r>
                        <a:rPr lang="en-US" sz="1200">
                          <a:effectLst/>
                        </a:rPr>
                        <a:t> </a:t>
                      </a:r>
                      <a:endParaRPr lang="en-US" sz="1100">
                        <a:effectLst/>
                      </a:endParaRPr>
                    </a:p>
                    <a:p>
                      <a:pPr marL="0" marR="0">
                        <a:lnSpc>
                          <a:spcPct val="115000"/>
                        </a:lnSpc>
                        <a:spcBef>
                          <a:spcPts val="0"/>
                        </a:spcBef>
                        <a:spcAft>
                          <a:spcPts val="0"/>
                        </a:spcAft>
                      </a:pPr>
                      <a:r>
                        <a:rPr lang="en-US" sz="1200">
                          <a:effectLst/>
                        </a:rPr>
                        <a:t> </a:t>
                      </a:r>
                      <a:endParaRPr lang="en-US" sz="1100">
                        <a:effectLst/>
                      </a:endParaRPr>
                    </a:p>
                    <a:p>
                      <a:pPr marL="0" marR="0">
                        <a:lnSpc>
                          <a:spcPct val="115000"/>
                        </a:lnSpc>
                        <a:spcBef>
                          <a:spcPts val="0"/>
                        </a:spcBef>
                        <a:spcAft>
                          <a:spcPts val="0"/>
                        </a:spcAft>
                      </a:pPr>
                      <a:r>
                        <a:rPr lang="en-US" sz="1200">
                          <a:effectLst/>
                        </a:rPr>
                        <a:t> </a:t>
                      </a:r>
                      <a:endParaRPr lang="en-US" sz="1100">
                        <a:effectLst/>
                      </a:endParaRPr>
                    </a:p>
                    <a:p>
                      <a:pPr marL="0"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ROE (Return on Equity)</a:t>
                      </a:r>
                      <a:endParaRPr lang="en-US" sz="1100">
                        <a:effectLst/>
                      </a:endParaRPr>
                    </a:p>
                    <a:p>
                      <a:pPr marL="0" marR="0">
                        <a:lnSpc>
                          <a:spcPct val="115000"/>
                        </a:lnSpc>
                        <a:spcBef>
                          <a:spcPts val="0"/>
                        </a:spcBef>
                        <a:spcAft>
                          <a:spcPts val="0"/>
                        </a:spcAft>
                      </a:pPr>
                      <a:r>
                        <a:rPr lang="en-US" sz="1200">
                          <a:effectLst/>
                        </a:rPr>
                        <a:t>- Net Profit Margin </a:t>
                      </a:r>
                      <a:endParaRPr lang="en-US" sz="1100">
                        <a:effectLst/>
                      </a:endParaRPr>
                    </a:p>
                    <a:p>
                      <a:pPr marL="0" marR="0">
                        <a:lnSpc>
                          <a:spcPct val="115000"/>
                        </a:lnSpc>
                        <a:spcBef>
                          <a:spcPts val="0"/>
                        </a:spcBef>
                        <a:spcAft>
                          <a:spcPts val="0"/>
                        </a:spcAft>
                      </a:pPr>
                      <a:r>
                        <a:rPr lang="en-US" sz="1200">
                          <a:effectLst/>
                        </a:rPr>
                        <a:t>- Net Income Margin</a:t>
                      </a:r>
                      <a:endParaRPr lang="en-US" sz="1100">
                        <a:effectLst/>
                      </a:endParaRPr>
                    </a:p>
                    <a:p>
                      <a:pPr marL="0" marR="0">
                        <a:lnSpc>
                          <a:spcPct val="115000"/>
                        </a:lnSpc>
                        <a:spcBef>
                          <a:spcPts val="0"/>
                        </a:spcBef>
                        <a:spcAft>
                          <a:spcPts val="0"/>
                        </a:spcAft>
                      </a:pPr>
                      <a:r>
                        <a:rPr lang="en-US" sz="1200">
                          <a:effectLst/>
                        </a:rPr>
                        <a:t>- Efisiensi biaya produksi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10%</a:t>
                      </a:r>
                      <a:endParaRPr lang="en-US" sz="1100">
                        <a:effectLst/>
                      </a:endParaRPr>
                    </a:p>
                    <a:p>
                      <a:pPr marL="0" marR="0" algn="ctr">
                        <a:lnSpc>
                          <a:spcPct val="115000"/>
                        </a:lnSpc>
                        <a:spcBef>
                          <a:spcPts val="0"/>
                        </a:spcBef>
                        <a:spcAft>
                          <a:spcPts val="0"/>
                        </a:spcAft>
                      </a:pPr>
                      <a:r>
                        <a:rPr lang="en-US" sz="1200">
                          <a:effectLst/>
                        </a:rPr>
                        <a:t>10%</a:t>
                      </a:r>
                      <a:endParaRPr lang="en-US" sz="1100">
                        <a:effectLst/>
                      </a:endParaRPr>
                    </a:p>
                    <a:p>
                      <a:pPr marL="0" marR="0" algn="ctr">
                        <a:lnSpc>
                          <a:spcPct val="115000"/>
                        </a:lnSpc>
                        <a:spcBef>
                          <a:spcPts val="0"/>
                        </a:spcBef>
                        <a:spcAft>
                          <a:spcPts val="0"/>
                        </a:spcAft>
                      </a:pPr>
                      <a:r>
                        <a:rPr lang="en-US" sz="1200">
                          <a:effectLst/>
                        </a:rPr>
                        <a:t>10%</a:t>
                      </a:r>
                      <a:endParaRPr lang="en-US" sz="1100">
                        <a:effectLst/>
                      </a:endParaRPr>
                    </a:p>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15481301"/>
                  </a:ext>
                </a:extLst>
              </a:tr>
              <a:tr h="0">
                <a:tc>
                  <a:txBody>
                    <a:bodyPr/>
                    <a:lstStyle/>
                    <a:p>
                      <a:pPr marL="0" marR="0" algn="ctr">
                        <a:lnSpc>
                          <a:spcPct val="115000"/>
                        </a:lnSpc>
                        <a:spcBef>
                          <a:spcPts val="0"/>
                        </a:spcBef>
                        <a:spcAft>
                          <a:spcPts val="0"/>
                        </a:spcAft>
                      </a:pPr>
                      <a:r>
                        <a:rPr lang="en-US" sz="1200">
                          <a:effectLst/>
                        </a:rPr>
                        <a:t>Customer Perspective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Products &amp;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Pangsa Pasar</a:t>
                      </a:r>
                      <a:endParaRPr lang="en-US" sz="1100">
                        <a:effectLst/>
                      </a:endParaRPr>
                    </a:p>
                    <a:p>
                      <a:pPr marL="0" marR="0">
                        <a:lnSpc>
                          <a:spcPct val="115000"/>
                        </a:lnSpc>
                        <a:spcBef>
                          <a:spcPts val="0"/>
                        </a:spcBef>
                        <a:spcAft>
                          <a:spcPts val="0"/>
                        </a:spcAft>
                      </a:pPr>
                      <a:r>
                        <a:rPr lang="en-US" sz="1200">
                          <a:effectLst/>
                        </a:rPr>
                        <a:t>- Kepuasan Pelanggan</a:t>
                      </a:r>
                      <a:endParaRPr lang="en-US" sz="1100">
                        <a:effectLst/>
                      </a:endParaRPr>
                    </a:p>
                    <a:p>
                      <a:pPr marL="0" marR="0">
                        <a:lnSpc>
                          <a:spcPct val="115000"/>
                        </a:lnSpc>
                        <a:spcBef>
                          <a:spcPts val="0"/>
                        </a:spcBef>
                        <a:spcAft>
                          <a:spcPts val="0"/>
                        </a:spcAft>
                      </a:pPr>
                      <a:r>
                        <a:rPr lang="en-US" sz="1200">
                          <a:effectLst/>
                        </a:rPr>
                        <a:t>- Peningkatan loyalitas pelanggan</a:t>
                      </a:r>
                      <a:endParaRPr lang="en-US" sz="1100">
                        <a:effectLst/>
                      </a:endParaRPr>
                    </a:p>
                    <a:p>
                      <a:pPr marL="0"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5%</a:t>
                      </a:r>
                      <a:endParaRPr lang="en-US" sz="1100">
                        <a:effectLst/>
                      </a:endParaRPr>
                    </a:p>
                    <a:p>
                      <a:pPr marL="0" marR="0" algn="ctr">
                        <a:lnSpc>
                          <a:spcPct val="115000"/>
                        </a:lnSpc>
                        <a:spcBef>
                          <a:spcPts val="0"/>
                        </a:spcBef>
                        <a:spcAft>
                          <a:spcPts val="0"/>
                        </a:spcAft>
                      </a:pPr>
                      <a:r>
                        <a:rPr lang="en-US" sz="1200">
                          <a:effectLst/>
                        </a:rPr>
                        <a:t>10%</a:t>
                      </a:r>
                      <a:endParaRPr lang="en-US" sz="1100">
                        <a:effectLst/>
                      </a:endParaRPr>
                    </a:p>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1220966"/>
                  </a:ext>
                </a:extLst>
              </a:tr>
              <a:tr h="0">
                <a:tc>
                  <a:txBody>
                    <a:bodyPr/>
                    <a:lstStyle/>
                    <a:p>
                      <a:pPr marL="0" marR="0" algn="ctr">
                        <a:lnSpc>
                          <a:spcPct val="115000"/>
                        </a:lnSpc>
                        <a:spcBef>
                          <a:spcPts val="0"/>
                        </a:spcBef>
                        <a:spcAft>
                          <a:spcPts val="0"/>
                        </a:spcAft>
                      </a:pPr>
                      <a:r>
                        <a:rPr lang="en-US" sz="1200">
                          <a:effectLst/>
                        </a:rPr>
                        <a:t>Internal 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Operational 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Ekuitas merek yang kuat</a:t>
                      </a:r>
                      <a:endParaRPr lang="en-US" sz="1100">
                        <a:effectLst/>
                      </a:endParaRPr>
                    </a:p>
                    <a:p>
                      <a:pPr marL="0" marR="0">
                        <a:lnSpc>
                          <a:spcPct val="115000"/>
                        </a:lnSpc>
                        <a:spcBef>
                          <a:spcPts val="0"/>
                        </a:spcBef>
                        <a:spcAft>
                          <a:spcPts val="0"/>
                        </a:spcAft>
                      </a:pPr>
                      <a:r>
                        <a:rPr lang="en-US" sz="1200">
                          <a:effectLst/>
                        </a:rPr>
                        <a:t>- Kualitas produk yang baik</a:t>
                      </a:r>
                      <a:endParaRPr lang="en-US" sz="1100">
                        <a:effectLst/>
                      </a:endParaRPr>
                    </a:p>
                    <a:p>
                      <a:pPr marL="0" marR="0">
                        <a:lnSpc>
                          <a:spcPct val="115000"/>
                        </a:lnSpc>
                        <a:spcBef>
                          <a:spcPts val="0"/>
                        </a:spcBef>
                        <a:spcAft>
                          <a:spcPts val="0"/>
                        </a:spcAft>
                      </a:pPr>
                      <a:r>
                        <a:rPr lang="en-US" sz="1200">
                          <a:effectLst/>
                        </a:rPr>
                        <a:t>- Kapasitas produksi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10%</a:t>
                      </a:r>
                      <a:endParaRPr lang="en-US" sz="1100">
                        <a:effectLst/>
                      </a:endParaRPr>
                    </a:p>
                    <a:p>
                      <a:pPr marL="0" marR="0" algn="ctr">
                        <a:lnSpc>
                          <a:spcPct val="115000"/>
                        </a:lnSpc>
                        <a:spcBef>
                          <a:spcPts val="0"/>
                        </a:spcBef>
                        <a:spcAft>
                          <a:spcPts val="0"/>
                        </a:spcAft>
                      </a:pPr>
                      <a:r>
                        <a:rPr lang="en-US" sz="1200">
                          <a:effectLst/>
                        </a:rPr>
                        <a:t>5%</a:t>
                      </a:r>
                      <a:endParaRPr lang="en-US" sz="1100">
                        <a:effectLst/>
                      </a:endParaRPr>
                    </a:p>
                    <a:p>
                      <a:pPr marL="0" marR="0" algn="ctr">
                        <a:lnSpc>
                          <a:spcPct val="115000"/>
                        </a:lnSpc>
                        <a:spcBef>
                          <a:spcPts val="0"/>
                        </a:spcBef>
                        <a:spcAft>
                          <a:spcPts val="0"/>
                        </a:spcAft>
                      </a:pPr>
                      <a:r>
                        <a:rPr lang="en-US" sz="1200">
                          <a:effectLst/>
                        </a:rPr>
                        <a:t>15%</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4292611"/>
                  </a:ext>
                </a:extLst>
              </a:tr>
              <a:tr h="0">
                <a:tc>
                  <a:txBody>
                    <a:bodyPr/>
                    <a:lstStyle/>
                    <a:p>
                      <a:pPr marL="0" marR="0" algn="ctr">
                        <a:lnSpc>
                          <a:spcPct val="115000"/>
                        </a:lnSpc>
                        <a:spcBef>
                          <a:spcPts val="0"/>
                        </a:spcBef>
                        <a:spcAft>
                          <a:spcPts val="0"/>
                        </a:spcAft>
                      </a:pPr>
                      <a:r>
                        <a:rPr lang="en-US" sz="1200">
                          <a:effectLst/>
                        </a:rPr>
                        <a:t>Learning &amp; Growth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HR Development;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Pendidikan dan pelatihan karyawan secara berkala</a:t>
                      </a:r>
                      <a:endParaRPr lang="en-US" sz="1100">
                        <a:effectLst/>
                      </a:endParaRPr>
                    </a:p>
                    <a:p>
                      <a:pPr marL="0" marR="0">
                        <a:lnSpc>
                          <a:spcPct val="115000"/>
                        </a:lnSpc>
                        <a:spcBef>
                          <a:spcPts val="0"/>
                        </a:spcBef>
                        <a:spcAft>
                          <a:spcPts val="0"/>
                        </a:spcAft>
                      </a:pPr>
                      <a:r>
                        <a:rPr lang="en-US" sz="1200">
                          <a:effectLst/>
                        </a:rPr>
                        <a:t>- Produktivitas karyawan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endParaRPr>
                    </a:p>
                    <a:p>
                      <a:pPr marL="0" marR="0" algn="ctr">
                        <a:lnSpc>
                          <a:spcPct val="115000"/>
                        </a:lnSpc>
                        <a:spcBef>
                          <a:spcPts val="0"/>
                        </a:spcBef>
                        <a:spcAft>
                          <a:spcPts val="0"/>
                        </a:spcAft>
                      </a:pPr>
                      <a:r>
                        <a:rPr lang="en-US" sz="12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15313653"/>
                  </a:ext>
                </a:extLst>
              </a:tr>
            </a:tbl>
          </a:graphicData>
        </a:graphic>
      </p:graphicFrame>
    </p:spTree>
    <p:extLst>
      <p:ext uri="{BB962C8B-B14F-4D97-AF65-F5344CB8AC3E}">
        <p14:creationId xmlns:p14="http://schemas.microsoft.com/office/powerpoint/2010/main" val="269769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 y="1783322"/>
            <a:ext cx="6157431" cy="5074677"/>
            <a:chOff x="2101597" y="594889"/>
            <a:chExt cx="4994398" cy="3886016"/>
          </a:xfrm>
        </p:grpSpPr>
        <p:pic>
          <p:nvPicPr>
            <p:cNvPr id="26" name="Picture 25"/>
            <p:cNvPicPr>
              <a:picLocks noChangeAspect="1"/>
            </p:cNvPicPr>
            <p:nvPr/>
          </p:nvPicPr>
          <p:blipFill>
            <a:blip r:embed="rId2"/>
            <a:stretch>
              <a:fillRect/>
            </a:stretch>
          </p:blipFill>
          <p:spPr>
            <a:xfrm>
              <a:off x="2101597" y="594889"/>
              <a:ext cx="4994398" cy="3886016"/>
            </a:xfrm>
            <a:prstGeom prst="rect">
              <a:avLst/>
            </a:prstGeom>
          </p:spPr>
        </p:pic>
        <p:sp>
          <p:nvSpPr>
            <p:cNvPr id="33" name="Rectangle 32"/>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675" dirty="0"/>
            </a:p>
          </p:txBody>
        </p:sp>
      </p:grpSp>
      <p:sp>
        <p:nvSpPr>
          <p:cNvPr id="4" name="TextBox 3"/>
          <p:cNvSpPr txBox="1"/>
          <p:nvPr/>
        </p:nvSpPr>
        <p:spPr>
          <a:xfrm>
            <a:off x="6324975" y="2536891"/>
            <a:ext cx="2155146" cy="323157"/>
          </a:xfrm>
          <a:prstGeom prst="rect">
            <a:avLst/>
          </a:prstGeom>
          <a:noFill/>
        </p:spPr>
        <p:txBody>
          <a:bodyPr wrap="square" lIns="91432" tIns="45716" rIns="91432" bIns="45716" rtlCol="0">
            <a:spAutoFit/>
          </a:bodyPr>
          <a:lstStyle/>
          <a:p>
            <a:r>
              <a:rPr lang="en-US" sz="1500" dirty="0">
                <a:solidFill>
                  <a:srgbClr val="FFC000"/>
                </a:solidFill>
                <a:latin typeface="Kristen ITC" panose="03050502040202030202" pitchFamily="66" charset="0"/>
                <a:cs typeface="Lato Regular"/>
              </a:rPr>
              <a:t>Market Penetration</a:t>
            </a:r>
          </a:p>
        </p:txBody>
      </p:sp>
      <p:grpSp>
        <p:nvGrpSpPr>
          <p:cNvPr id="28" name="Group 27"/>
          <p:cNvGrpSpPr/>
          <p:nvPr/>
        </p:nvGrpSpPr>
        <p:grpSpPr>
          <a:xfrm>
            <a:off x="5725682" y="2432635"/>
            <a:ext cx="596962" cy="597117"/>
            <a:chOff x="15270472" y="4509046"/>
            <a:chExt cx="1592106" cy="1591898"/>
          </a:xfrm>
        </p:grpSpPr>
        <p:sp>
          <p:nvSpPr>
            <p:cNvPr id="18" name="Oval 17"/>
            <p:cNvSpPr/>
            <p:nvPr/>
          </p:nvSpPr>
          <p:spPr>
            <a:xfrm>
              <a:off x="15270472" y="4509046"/>
              <a:ext cx="1592106" cy="15918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1650" dirty="0">
                <a:latin typeface="Lato Light"/>
                <a:cs typeface="Lato Light"/>
              </a:endParaRPr>
            </a:p>
          </p:txBody>
        </p:sp>
        <p:sp>
          <p:nvSpPr>
            <p:cNvPr id="27" name="AutoShape 81"/>
            <p:cNvSpPr>
              <a:spLocks/>
            </p:cNvSpPr>
            <p:nvPr/>
          </p:nvSpPr>
          <p:spPr bwMode="auto">
            <a:xfrm>
              <a:off x="15630214" y="4980611"/>
              <a:ext cx="841202" cy="6162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a:extLst/>
          </p:spPr>
          <p:txBody>
            <a:bodyPr lIns="14291" tIns="14291" rIns="14291" bIns="14291" anchor="ctr"/>
            <a:lstStyle/>
            <a:p>
              <a:pPr defTabSz="128570">
                <a:defRPr/>
              </a:pPr>
              <a:endParaRPr lang="es-ES" sz="825"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32" name="Group 31"/>
          <p:cNvGrpSpPr/>
          <p:nvPr/>
        </p:nvGrpSpPr>
        <p:grpSpPr>
          <a:xfrm>
            <a:off x="5718525" y="3311812"/>
            <a:ext cx="596962" cy="597118"/>
            <a:chOff x="15251383" y="6852908"/>
            <a:chExt cx="1592106" cy="1591899"/>
          </a:xfrm>
        </p:grpSpPr>
        <p:sp>
          <p:nvSpPr>
            <p:cNvPr id="16" name="Oval 15"/>
            <p:cNvSpPr/>
            <p:nvPr/>
          </p:nvSpPr>
          <p:spPr>
            <a:xfrm>
              <a:off x="15251383" y="6852908"/>
              <a:ext cx="1592106" cy="15918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1650" dirty="0">
                <a:latin typeface="Lato Light"/>
                <a:cs typeface="Lato Light"/>
              </a:endParaRPr>
            </a:p>
          </p:txBody>
        </p:sp>
        <p:sp>
          <p:nvSpPr>
            <p:cNvPr id="29" name="AutoShape 104"/>
            <p:cNvSpPr>
              <a:spLocks/>
            </p:cNvSpPr>
            <p:nvPr/>
          </p:nvSpPr>
          <p:spPr bwMode="auto">
            <a:xfrm>
              <a:off x="15604797" y="7287590"/>
              <a:ext cx="861467" cy="694250"/>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bg1"/>
            </a:solidFill>
            <a:ln>
              <a:noFill/>
            </a:ln>
            <a:effectLst/>
            <a:extLst/>
          </p:spPr>
          <p:txBody>
            <a:bodyPr lIns="14291" tIns="14291" rIns="14291" bIns="14291" anchor="ctr"/>
            <a:lstStyle/>
            <a:p>
              <a:pPr defTabSz="128570">
                <a:defRPr/>
              </a:pPr>
              <a:endParaRPr lang="es-ES" sz="825"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31" name="Group 30"/>
          <p:cNvGrpSpPr/>
          <p:nvPr/>
        </p:nvGrpSpPr>
        <p:grpSpPr>
          <a:xfrm>
            <a:off x="5729550" y="4194123"/>
            <a:ext cx="596962" cy="597117"/>
            <a:chOff x="15280790" y="9205123"/>
            <a:chExt cx="1592106" cy="1591898"/>
          </a:xfrm>
        </p:grpSpPr>
        <p:sp>
          <p:nvSpPr>
            <p:cNvPr id="14" name="Oval 13"/>
            <p:cNvSpPr/>
            <p:nvPr/>
          </p:nvSpPr>
          <p:spPr>
            <a:xfrm>
              <a:off x="15280790" y="9205123"/>
              <a:ext cx="1592106" cy="159189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1650" dirty="0">
                <a:latin typeface="Lato Light"/>
                <a:cs typeface="Lato Light"/>
              </a:endParaRPr>
            </a:p>
          </p:txBody>
        </p:sp>
        <p:sp>
          <p:nvSpPr>
            <p:cNvPr id="30" name="AutoShape 131"/>
            <p:cNvSpPr>
              <a:spLocks noChangeAspect="1"/>
            </p:cNvSpPr>
            <p:nvPr/>
          </p:nvSpPr>
          <p:spPr bwMode="auto">
            <a:xfrm>
              <a:off x="15768361" y="9625274"/>
              <a:ext cx="653595" cy="63733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a:extLst/>
          </p:spPr>
          <p:txBody>
            <a:bodyPr lIns="14291" tIns="14291" rIns="14291" bIns="14291" anchor="ctr"/>
            <a:lstStyle/>
            <a:p>
              <a:pPr defTabSz="128570">
                <a:defRPr/>
              </a:pPr>
              <a:endParaRPr lang="es-ES" sz="825"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0" name="Group 19"/>
          <p:cNvGrpSpPr/>
          <p:nvPr/>
        </p:nvGrpSpPr>
        <p:grpSpPr>
          <a:xfrm>
            <a:off x="204071" y="449247"/>
            <a:ext cx="7287228" cy="1209450"/>
            <a:chOff x="5033857" y="483017"/>
            <a:chExt cx="13314231" cy="3224359"/>
          </a:xfrm>
        </p:grpSpPr>
        <p:sp>
          <p:nvSpPr>
            <p:cNvPr id="21" name="TextBox 20"/>
            <p:cNvSpPr txBox="1"/>
            <p:nvPr/>
          </p:nvSpPr>
          <p:spPr>
            <a:xfrm>
              <a:off x="5988388" y="483017"/>
              <a:ext cx="12359700" cy="2061571"/>
            </a:xfrm>
            <a:prstGeom prst="rect">
              <a:avLst/>
            </a:prstGeom>
            <a:noFill/>
          </p:spPr>
          <p:txBody>
            <a:bodyPr wrap="square" lIns="34292" tIns="17146" rIns="34292" bIns="17146" rtlCol="0">
              <a:spAutoFit/>
            </a:bodyPr>
            <a:lstStyle/>
            <a:p>
              <a:pPr algn="ctr"/>
              <a:r>
                <a:rPr lang="en-US" sz="2400" b="1" dirty="0" err="1">
                  <a:solidFill>
                    <a:schemeClr val="bg2"/>
                  </a:solidFill>
                  <a:latin typeface="Lato Regular"/>
                  <a:cs typeface="Lato Regular"/>
                </a:rPr>
                <a:t>Strategi</a:t>
              </a:r>
              <a:r>
                <a:rPr lang="en-US" sz="2400" b="1" dirty="0">
                  <a:solidFill>
                    <a:schemeClr val="bg2"/>
                  </a:solidFill>
                  <a:latin typeface="Lato Regular"/>
                  <a:cs typeface="Lato Regular"/>
                </a:rPr>
                <a:t> </a:t>
              </a:r>
              <a:r>
                <a:rPr lang="en-US" sz="2400" b="1" dirty="0" err="1">
                  <a:solidFill>
                    <a:schemeClr val="bg2"/>
                  </a:solidFill>
                  <a:latin typeface="Lato Regular"/>
                  <a:cs typeface="Lato Regular"/>
                </a:rPr>
                <a:t>Alternatif</a:t>
              </a:r>
              <a:r>
                <a:rPr lang="en-US" sz="2400" b="1" dirty="0">
                  <a:solidFill>
                    <a:schemeClr val="bg2"/>
                  </a:solidFill>
                  <a:latin typeface="Lato Regular"/>
                  <a:cs typeface="Lato Regular"/>
                </a:rPr>
                <a:t> PT </a:t>
              </a:r>
              <a:r>
                <a:rPr lang="en-US" sz="2400" b="1" dirty="0" err="1">
                  <a:solidFill>
                    <a:schemeClr val="bg2"/>
                  </a:solidFill>
                  <a:latin typeface="Lato Regular"/>
                  <a:cs typeface="Lato Regular"/>
                </a:rPr>
                <a:t>Indocement</a:t>
              </a:r>
              <a:r>
                <a:rPr lang="en-US" sz="2400" b="1" dirty="0">
                  <a:solidFill>
                    <a:schemeClr val="bg2"/>
                  </a:solidFill>
                  <a:latin typeface="Lato Regular"/>
                  <a:cs typeface="Lato Regular"/>
                </a:rPr>
                <a:t> Tunggal </a:t>
              </a:r>
              <a:r>
                <a:rPr lang="en-US" sz="2400" b="1" dirty="0" err="1">
                  <a:solidFill>
                    <a:schemeClr val="bg2"/>
                  </a:solidFill>
                  <a:latin typeface="Lato Regular"/>
                  <a:cs typeface="Lato Regular"/>
                </a:rPr>
                <a:t>Prakasa</a:t>
              </a:r>
              <a:endParaRPr lang="id-ID" sz="2400" b="1" dirty="0">
                <a:solidFill>
                  <a:schemeClr val="bg2"/>
                </a:solidFill>
                <a:latin typeface="Lato Regular"/>
                <a:cs typeface="Lato Regular"/>
              </a:endParaRPr>
            </a:p>
          </p:txBody>
        </p:sp>
        <p:sp>
          <p:nvSpPr>
            <p:cNvPr id="24" name="Rectangle 23"/>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25" name="Subtitle 2"/>
            <p:cNvSpPr txBox="1">
              <a:spLocks/>
            </p:cNvSpPr>
            <p:nvPr/>
          </p:nvSpPr>
          <p:spPr>
            <a:xfrm>
              <a:off x="5033857" y="2868259"/>
              <a:ext cx="11655184" cy="839117"/>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solidFill>
                    <a:schemeClr val="tx1"/>
                  </a:solidFill>
                  <a:latin typeface="Lato Light"/>
                  <a:cs typeface="Lato Light"/>
                </a:rPr>
                <a:t>“Experience is what you get </a:t>
              </a:r>
              <a:r>
                <a:rPr lang="en-US" sz="1163" dirty="0">
                  <a:solidFill>
                    <a:schemeClr val="accent1"/>
                  </a:solidFill>
                  <a:latin typeface="Lato Light"/>
                  <a:cs typeface="Lato Light"/>
                </a:rPr>
                <a:t>when you don’t get what you want”</a:t>
              </a:r>
            </a:p>
          </p:txBody>
        </p:sp>
      </p:grpSp>
      <p:pic>
        <p:nvPicPr>
          <p:cNvPr id="34" name="Picture Placeholder 33">
            <a:extLst>
              <a:ext uri="{FF2B5EF4-FFF2-40B4-BE49-F238E27FC236}">
                <a16:creationId xmlns:a16="http://schemas.microsoft.com/office/drawing/2014/main" xmlns="" id="{DA4FD712-0F2E-40E5-B607-4BFFABB418EA}"/>
              </a:ext>
            </a:extLst>
          </p:cNvPr>
          <p:cNvPicPr>
            <a:picLocks noGrp="1"/>
          </p:cNvPicPr>
          <p:nvPr>
            <p:ph type="pic" sz="quarter" idx="11"/>
          </p:nvPr>
        </p:nvPicPr>
        <p:blipFill>
          <a:blip r:embed="rId3">
            <a:extLst>
              <a:ext uri="{28A0092B-C50C-407E-A947-70E740481C1C}">
                <a14:useLocalDpi xmlns:a14="http://schemas.microsoft.com/office/drawing/2010/main" val="0"/>
              </a:ext>
            </a:extLst>
          </a:blip>
          <a:srcRect l="780" r="780"/>
          <a:stretch>
            <a:fillRect/>
          </a:stretch>
        </p:blipFill>
        <p:spPr>
          <a:xfrm>
            <a:off x="994300" y="2713952"/>
            <a:ext cx="4080949" cy="2674245"/>
          </a:xfrm>
          <a:prstGeom prst="rect">
            <a:avLst/>
          </a:prstGeom>
        </p:spPr>
      </p:pic>
      <p:sp>
        <p:nvSpPr>
          <p:cNvPr id="37" name="TextBox 36">
            <a:extLst>
              <a:ext uri="{FF2B5EF4-FFF2-40B4-BE49-F238E27FC236}">
                <a16:creationId xmlns:a16="http://schemas.microsoft.com/office/drawing/2014/main" xmlns="" id="{DC01B0EB-C47B-4A52-B309-3BDB6F276B38}"/>
              </a:ext>
            </a:extLst>
          </p:cNvPr>
          <p:cNvSpPr txBox="1"/>
          <p:nvPr/>
        </p:nvSpPr>
        <p:spPr>
          <a:xfrm>
            <a:off x="6324974" y="3408692"/>
            <a:ext cx="2668713" cy="323157"/>
          </a:xfrm>
          <a:prstGeom prst="rect">
            <a:avLst/>
          </a:prstGeom>
          <a:noFill/>
        </p:spPr>
        <p:txBody>
          <a:bodyPr wrap="square" lIns="91432" tIns="45716" rIns="91432" bIns="45716" rtlCol="0">
            <a:spAutoFit/>
          </a:bodyPr>
          <a:lstStyle/>
          <a:p>
            <a:r>
              <a:rPr lang="en-US" sz="1500" dirty="0">
                <a:solidFill>
                  <a:srgbClr val="FFC000"/>
                </a:solidFill>
                <a:latin typeface="Kristen ITC" panose="03050502040202030202" pitchFamily="66" charset="0"/>
                <a:cs typeface="Lato Regular"/>
              </a:rPr>
              <a:t>Market Development</a:t>
            </a:r>
          </a:p>
        </p:txBody>
      </p:sp>
      <p:sp>
        <p:nvSpPr>
          <p:cNvPr id="38" name="TextBox 37">
            <a:extLst>
              <a:ext uri="{FF2B5EF4-FFF2-40B4-BE49-F238E27FC236}">
                <a16:creationId xmlns:a16="http://schemas.microsoft.com/office/drawing/2014/main" xmlns="" id="{BF344D7A-EC17-479D-93BF-6B6CA05FB8EB}"/>
              </a:ext>
            </a:extLst>
          </p:cNvPr>
          <p:cNvSpPr txBox="1"/>
          <p:nvPr/>
        </p:nvSpPr>
        <p:spPr>
          <a:xfrm>
            <a:off x="6340245" y="4320660"/>
            <a:ext cx="2668712" cy="323157"/>
          </a:xfrm>
          <a:prstGeom prst="rect">
            <a:avLst/>
          </a:prstGeom>
          <a:noFill/>
        </p:spPr>
        <p:txBody>
          <a:bodyPr wrap="square" lIns="91432" tIns="45716" rIns="91432" bIns="45716" rtlCol="0">
            <a:spAutoFit/>
          </a:bodyPr>
          <a:lstStyle/>
          <a:p>
            <a:r>
              <a:rPr lang="en-US" sz="1500" dirty="0">
                <a:solidFill>
                  <a:srgbClr val="FFC000"/>
                </a:solidFill>
                <a:latin typeface="Kristen ITC" panose="03050502040202030202" pitchFamily="66" charset="0"/>
                <a:cs typeface="Lato Regular"/>
              </a:rPr>
              <a:t>Product Development</a:t>
            </a:r>
          </a:p>
        </p:txBody>
      </p:sp>
    </p:spTree>
    <p:extLst>
      <p:ext uri="{BB962C8B-B14F-4D97-AF65-F5344CB8AC3E}">
        <p14:creationId xmlns:p14="http://schemas.microsoft.com/office/powerpoint/2010/main" val="21083511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900" decel="100000" fill="hold"/>
                                        <p:tgtEl>
                                          <p:spTgt spid="2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26" y="1417493"/>
            <a:ext cx="5775104" cy="5063028"/>
          </a:xfrm>
          <a:prstGeom prst="rect">
            <a:avLst/>
          </a:prstGeom>
        </p:spPr>
      </p:pic>
      <p:sp>
        <p:nvSpPr>
          <p:cNvPr id="25" name="TextBox 24"/>
          <p:cNvSpPr txBox="1"/>
          <p:nvPr/>
        </p:nvSpPr>
        <p:spPr>
          <a:xfrm>
            <a:off x="6723807" y="2188775"/>
            <a:ext cx="2179595" cy="1200321"/>
          </a:xfrm>
          <a:prstGeom prst="rect">
            <a:avLst/>
          </a:prstGeom>
          <a:noFill/>
        </p:spPr>
        <p:txBody>
          <a:bodyPr wrap="square" lIns="91432" tIns="45716" rIns="91432" bIns="45716" rtlCol="0">
            <a:spAutoFit/>
          </a:bodyPr>
          <a:lstStyle/>
          <a:p>
            <a:r>
              <a:rPr lang="en-US" sz="1200" dirty="0">
                <a:latin typeface="Kozuka Mincho Pro L" panose="02020300000000000000" pitchFamily="18" charset="-128"/>
                <a:ea typeface="Kozuka Mincho Pro L" panose="02020300000000000000" pitchFamily="18" charset="-128"/>
              </a:rPr>
              <a:t>Dari Generic </a:t>
            </a:r>
            <a:r>
              <a:rPr lang="en-US" sz="1200" dirty="0" err="1">
                <a:latin typeface="Kozuka Mincho Pro L" panose="02020300000000000000" pitchFamily="18" charset="-128"/>
                <a:ea typeface="Kozuka Mincho Pro L" panose="02020300000000000000" pitchFamily="18" charset="-128"/>
              </a:rPr>
              <a:t>Stretegic</a:t>
            </a:r>
            <a:r>
              <a:rPr lang="en-US" sz="1200" dirty="0">
                <a:latin typeface="Kozuka Mincho Pro L" panose="02020300000000000000" pitchFamily="18" charset="-128"/>
                <a:ea typeface="Kozuka Mincho Pro L" panose="02020300000000000000" pitchFamily="18" charset="-128"/>
              </a:rPr>
              <a:t> Porter </a:t>
            </a:r>
            <a:r>
              <a:rPr lang="en-US" sz="1200" dirty="0" err="1">
                <a:latin typeface="Kozuka Mincho Pro L" panose="02020300000000000000" pitchFamily="18" charset="-128"/>
                <a:ea typeface="Kozuka Mincho Pro L" panose="02020300000000000000" pitchFamily="18" charset="-128"/>
              </a:rPr>
              <a:t>dapat</a:t>
            </a:r>
            <a:r>
              <a:rPr lang="en-US" sz="1200" dirty="0">
                <a:latin typeface="Kozuka Mincho Pro L" panose="02020300000000000000" pitchFamily="18" charset="-128"/>
                <a:ea typeface="Kozuka Mincho Pro L" panose="02020300000000000000" pitchFamily="18" charset="-128"/>
              </a:rPr>
              <a:t> </a:t>
            </a:r>
            <a:r>
              <a:rPr lang="en-US" sz="1200" dirty="0" err="1">
                <a:latin typeface="Kozuka Mincho Pro L" panose="02020300000000000000" pitchFamily="18" charset="-128"/>
                <a:ea typeface="Kozuka Mincho Pro L" panose="02020300000000000000" pitchFamily="18" charset="-128"/>
              </a:rPr>
              <a:t>diketahui</a:t>
            </a:r>
            <a:r>
              <a:rPr lang="en-US" sz="1200" dirty="0">
                <a:latin typeface="Kozuka Mincho Pro L" panose="02020300000000000000" pitchFamily="18" charset="-128"/>
                <a:ea typeface="Kozuka Mincho Pro L" panose="02020300000000000000" pitchFamily="18" charset="-128"/>
              </a:rPr>
              <a:t> </a:t>
            </a:r>
            <a:r>
              <a:rPr lang="en-US" sz="1200" dirty="0" err="1">
                <a:latin typeface="Kozuka Mincho Pro L" panose="02020300000000000000" pitchFamily="18" charset="-128"/>
                <a:ea typeface="Kozuka Mincho Pro L" panose="02020300000000000000" pitchFamily="18" charset="-128"/>
              </a:rPr>
              <a:t>bahwa</a:t>
            </a:r>
            <a:r>
              <a:rPr lang="en-US" sz="1200" dirty="0">
                <a:latin typeface="Kozuka Mincho Pro L" panose="02020300000000000000" pitchFamily="18" charset="-128"/>
                <a:ea typeface="Kozuka Mincho Pro L" panose="02020300000000000000" pitchFamily="18" charset="-128"/>
              </a:rPr>
              <a:t> PT </a:t>
            </a:r>
            <a:r>
              <a:rPr lang="en-US" sz="1200" dirty="0" err="1">
                <a:latin typeface="Kozuka Mincho Pro L" panose="02020300000000000000" pitchFamily="18" charset="-128"/>
                <a:ea typeface="Kozuka Mincho Pro L" panose="02020300000000000000" pitchFamily="18" charset="-128"/>
              </a:rPr>
              <a:t>Indocement</a:t>
            </a:r>
            <a:r>
              <a:rPr lang="en-US" sz="1200" dirty="0">
                <a:latin typeface="Kozuka Mincho Pro L" panose="02020300000000000000" pitchFamily="18" charset="-128"/>
                <a:ea typeface="Kozuka Mincho Pro L" panose="02020300000000000000" pitchFamily="18" charset="-128"/>
              </a:rPr>
              <a:t> Tunggal Prakarsa </a:t>
            </a:r>
            <a:r>
              <a:rPr lang="en-US" sz="1200" dirty="0" err="1">
                <a:latin typeface="Kozuka Mincho Pro L" panose="02020300000000000000" pitchFamily="18" charset="-128"/>
                <a:ea typeface="Kozuka Mincho Pro L" panose="02020300000000000000" pitchFamily="18" charset="-128"/>
              </a:rPr>
              <a:t>menerapkan</a:t>
            </a:r>
            <a:r>
              <a:rPr lang="en-US" sz="1200" dirty="0">
                <a:latin typeface="Kozuka Mincho Pro L" panose="02020300000000000000" pitchFamily="18" charset="-128"/>
                <a:ea typeface="Kozuka Mincho Pro L" panose="02020300000000000000" pitchFamily="18" charset="-128"/>
              </a:rPr>
              <a:t> </a:t>
            </a:r>
            <a:r>
              <a:rPr lang="en-US" sz="1200" dirty="0" err="1">
                <a:latin typeface="Kozuka Mincho Pro L" panose="02020300000000000000" pitchFamily="18" charset="-128"/>
                <a:ea typeface="Kozuka Mincho Pro L" panose="02020300000000000000" pitchFamily="18" charset="-128"/>
              </a:rPr>
              <a:t>strategi</a:t>
            </a:r>
            <a:r>
              <a:rPr lang="en-US" sz="1200" dirty="0">
                <a:latin typeface="Kozuka Mincho Pro L" panose="02020300000000000000" pitchFamily="18" charset="-128"/>
                <a:ea typeface="Kozuka Mincho Pro L" panose="02020300000000000000" pitchFamily="18" charset="-128"/>
              </a:rPr>
              <a:t> </a:t>
            </a:r>
            <a:r>
              <a:rPr lang="en-US" sz="1200" dirty="0" err="1">
                <a:latin typeface="Kozuka Mincho Pro L" panose="02020300000000000000" pitchFamily="18" charset="-128"/>
                <a:ea typeface="Kozuka Mincho Pro L" panose="02020300000000000000" pitchFamily="18" charset="-128"/>
              </a:rPr>
              <a:t>tipe</a:t>
            </a:r>
            <a:r>
              <a:rPr lang="en-US" sz="1200" dirty="0">
                <a:latin typeface="Kozuka Mincho Pro L" panose="02020300000000000000" pitchFamily="18" charset="-128"/>
                <a:ea typeface="Kozuka Mincho Pro L" panose="02020300000000000000" pitchFamily="18" charset="-128"/>
              </a:rPr>
              <a:t> 3, </a:t>
            </a:r>
            <a:r>
              <a:rPr lang="en-US" sz="1200" dirty="0" err="1">
                <a:latin typeface="Kozuka Mincho Pro L" panose="02020300000000000000" pitchFamily="18" charset="-128"/>
                <a:ea typeface="Kozuka Mincho Pro L" panose="02020300000000000000" pitchFamily="18" charset="-128"/>
              </a:rPr>
              <a:t>yaitu</a:t>
            </a:r>
            <a:r>
              <a:rPr lang="en-US" sz="1200" dirty="0">
                <a:latin typeface="Kozuka Mincho Pro L" panose="02020300000000000000" pitchFamily="18" charset="-128"/>
                <a:ea typeface="Kozuka Mincho Pro L" panose="02020300000000000000" pitchFamily="18" charset="-128"/>
              </a:rPr>
              <a:t> </a:t>
            </a:r>
            <a:r>
              <a:rPr lang="en-US" sz="1200" dirty="0" err="1">
                <a:latin typeface="Kozuka Mincho Pro L" panose="02020300000000000000" pitchFamily="18" charset="-128"/>
                <a:ea typeface="Kozuka Mincho Pro L" panose="02020300000000000000" pitchFamily="18" charset="-128"/>
              </a:rPr>
              <a:t>Diferensiasi</a:t>
            </a:r>
            <a:endParaRPr lang="en-US" sz="1200" b="1" dirty="0">
              <a:latin typeface="Kozuka Mincho Pro L" panose="02020300000000000000" pitchFamily="18" charset="-128"/>
              <a:ea typeface="Kozuka Mincho Pro L" panose="02020300000000000000" pitchFamily="18" charset="-128"/>
              <a:cs typeface="Lato Light"/>
            </a:endParaRPr>
          </a:p>
        </p:txBody>
      </p:sp>
      <p:grpSp>
        <p:nvGrpSpPr>
          <p:cNvPr id="34" name="Group 33"/>
          <p:cNvGrpSpPr/>
          <p:nvPr/>
        </p:nvGrpSpPr>
        <p:grpSpPr>
          <a:xfrm>
            <a:off x="2245877" y="5672418"/>
            <a:ext cx="596962" cy="597117"/>
            <a:chOff x="15270472" y="4509046"/>
            <a:chExt cx="1592106" cy="1591898"/>
          </a:xfrm>
        </p:grpSpPr>
        <p:sp>
          <p:nvSpPr>
            <p:cNvPr id="35" name="Oval 34"/>
            <p:cNvSpPr/>
            <p:nvPr/>
          </p:nvSpPr>
          <p:spPr>
            <a:xfrm>
              <a:off x="15270472" y="4509046"/>
              <a:ext cx="1592106" cy="15918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1650" dirty="0">
                <a:latin typeface="Lato Light"/>
                <a:cs typeface="Lato Light"/>
              </a:endParaRPr>
            </a:p>
          </p:txBody>
        </p:sp>
        <p:sp>
          <p:nvSpPr>
            <p:cNvPr id="36" name="AutoShape 81"/>
            <p:cNvSpPr>
              <a:spLocks/>
            </p:cNvSpPr>
            <p:nvPr/>
          </p:nvSpPr>
          <p:spPr bwMode="auto">
            <a:xfrm>
              <a:off x="15630214" y="4980611"/>
              <a:ext cx="841202" cy="6162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a:extLst/>
          </p:spPr>
          <p:txBody>
            <a:bodyPr lIns="14291" tIns="14291" rIns="14291" bIns="14291" anchor="ctr"/>
            <a:lstStyle/>
            <a:p>
              <a:pPr defTabSz="128570">
                <a:defRPr/>
              </a:pPr>
              <a:endParaRPr lang="es-ES" sz="825"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37" name="Group 36"/>
          <p:cNvGrpSpPr/>
          <p:nvPr/>
        </p:nvGrpSpPr>
        <p:grpSpPr>
          <a:xfrm>
            <a:off x="4038297" y="5752932"/>
            <a:ext cx="596962" cy="597118"/>
            <a:chOff x="15251383" y="6852908"/>
            <a:chExt cx="1592106" cy="1591899"/>
          </a:xfrm>
        </p:grpSpPr>
        <p:sp>
          <p:nvSpPr>
            <p:cNvPr id="38" name="Oval 37"/>
            <p:cNvSpPr/>
            <p:nvPr/>
          </p:nvSpPr>
          <p:spPr>
            <a:xfrm>
              <a:off x="15251383" y="6852908"/>
              <a:ext cx="1592106" cy="15918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1650" dirty="0">
                <a:latin typeface="Lato Light"/>
                <a:cs typeface="Lato Light"/>
              </a:endParaRPr>
            </a:p>
          </p:txBody>
        </p:sp>
        <p:sp>
          <p:nvSpPr>
            <p:cNvPr id="39" name="AutoShape 104"/>
            <p:cNvSpPr>
              <a:spLocks/>
            </p:cNvSpPr>
            <p:nvPr/>
          </p:nvSpPr>
          <p:spPr bwMode="auto">
            <a:xfrm>
              <a:off x="15604797" y="7287590"/>
              <a:ext cx="861467" cy="694250"/>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bg1"/>
            </a:solidFill>
            <a:ln>
              <a:noFill/>
            </a:ln>
            <a:effectLst/>
            <a:extLst/>
          </p:spPr>
          <p:txBody>
            <a:bodyPr lIns="14291" tIns="14291" rIns="14291" bIns="14291" anchor="ctr"/>
            <a:lstStyle/>
            <a:p>
              <a:pPr defTabSz="128570">
                <a:defRPr/>
              </a:pPr>
              <a:endParaRPr lang="es-ES" sz="825"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40" name="Group 39"/>
          <p:cNvGrpSpPr/>
          <p:nvPr/>
        </p:nvGrpSpPr>
        <p:grpSpPr>
          <a:xfrm>
            <a:off x="5809816" y="5752932"/>
            <a:ext cx="596962" cy="597117"/>
            <a:chOff x="15280790" y="9205123"/>
            <a:chExt cx="1592106" cy="1591898"/>
          </a:xfrm>
        </p:grpSpPr>
        <p:sp>
          <p:nvSpPr>
            <p:cNvPr id="41" name="Oval 40"/>
            <p:cNvSpPr/>
            <p:nvPr/>
          </p:nvSpPr>
          <p:spPr>
            <a:xfrm>
              <a:off x="15280790" y="9205123"/>
              <a:ext cx="1592106" cy="159189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US" sz="1650" dirty="0">
                <a:latin typeface="Lato Light"/>
                <a:cs typeface="Lato Light"/>
              </a:endParaRPr>
            </a:p>
          </p:txBody>
        </p:sp>
        <p:sp>
          <p:nvSpPr>
            <p:cNvPr id="42" name="AutoShape 131"/>
            <p:cNvSpPr>
              <a:spLocks noChangeAspect="1"/>
            </p:cNvSpPr>
            <p:nvPr/>
          </p:nvSpPr>
          <p:spPr bwMode="auto">
            <a:xfrm>
              <a:off x="15768361" y="9625274"/>
              <a:ext cx="653595" cy="63733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a:extLst/>
          </p:spPr>
          <p:txBody>
            <a:bodyPr lIns="14291" tIns="14291" rIns="14291" bIns="14291" anchor="ctr"/>
            <a:lstStyle/>
            <a:p>
              <a:pPr defTabSz="128570">
                <a:defRPr/>
              </a:pPr>
              <a:endParaRPr lang="es-ES" sz="825"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0" name="Group 19"/>
          <p:cNvGrpSpPr/>
          <p:nvPr/>
        </p:nvGrpSpPr>
        <p:grpSpPr>
          <a:xfrm>
            <a:off x="-413358" y="0"/>
            <a:ext cx="6765640" cy="1765310"/>
            <a:chOff x="5656720" y="-2144162"/>
            <a:chExt cx="12359701" cy="4706266"/>
          </a:xfrm>
        </p:grpSpPr>
        <p:sp>
          <p:nvSpPr>
            <p:cNvPr id="21" name="TextBox 20"/>
            <p:cNvSpPr txBox="1"/>
            <p:nvPr/>
          </p:nvSpPr>
          <p:spPr>
            <a:xfrm>
              <a:off x="5656720" y="-2144162"/>
              <a:ext cx="12359700" cy="4154932"/>
            </a:xfrm>
            <a:prstGeom prst="rect">
              <a:avLst/>
            </a:prstGeom>
            <a:noFill/>
          </p:spPr>
          <p:txBody>
            <a:bodyPr wrap="square" lIns="34292" tIns="17146" rIns="34292" bIns="17146" rtlCol="0">
              <a:spAutoFit/>
            </a:bodyPr>
            <a:lstStyle/>
            <a:p>
              <a:pPr algn="ctr"/>
              <a:r>
                <a:rPr lang="en-US" sz="3301" b="1" dirty="0">
                  <a:solidFill>
                    <a:schemeClr val="tx2"/>
                  </a:solidFill>
                  <a:latin typeface="Lato Regular"/>
                  <a:cs typeface="Lato Regular"/>
                </a:rPr>
                <a:t>Generic Strategic Porter PT </a:t>
              </a:r>
              <a:r>
                <a:rPr lang="en-US" sz="3301" b="1" dirty="0" err="1">
                  <a:solidFill>
                    <a:schemeClr val="tx2"/>
                  </a:solidFill>
                  <a:latin typeface="Lato Regular"/>
                  <a:cs typeface="Lato Regular"/>
                </a:rPr>
                <a:t>Indocement</a:t>
              </a:r>
              <a:r>
                <a:rPr lang="en-US" sz="3301" b="1" dirty="0">
                  <a:solidFill>
                    <a:schemeClr val="tx2"/>
                  </a:solidFill>
                  <a:latin typeface="Lato Regular"/>
                  <a:cs typeface="Lato Regular"/>
                </a:rPr>
                <a:t> Tunggal </a:t>
              </a:r>
              <a:r>
                <a:rPr lang="en-US" sz="3301" b="1" dirty="0" err="1">
                  <a:solidFill>
                    <a:schemeClr val="tx2"/>
                  </a:solidFill>
                  <a:latin typeface="Lato Regular"/>
                  <a:cs typeface="Lato Regular"/>
                </a:rPr>
                <a:t>Prakasa</a:t>
              </a:r>
              <a:endParaRPr lang="id-ID" sz="3301" b="1" dirty="0">
                <a:solidFill>
                  <a:schemeClr val="tx2"/>
                </a:solidFill>
                <a:latin typeface="Lato Regular"/>
                <a:cs typeface="Lato Regular"/>
              </a:endParaRPr>
            </a:p>
          </p:txBody>
        </p:sp>
        <p:sp>
          <p:nvSpPr>
            <p:cNvPr id="29" name="Rectangle 2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30" name="Subtitle 2"/>
            <p:cNvSpPr txBox="1">
              <a:spLocks/>
            </p:cNvSpPr>
            <p:nvPr/>
          </p:nvSpPr>
          <p:spPr>
            <a:xfrm>
              <a:off x="6361236" y="1634834"/>
              <a:ext cx="11655185" cy="839116"/>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a:latin typeface="Lato Light"/>
                  <a:cs typeface="Lato Light"/>
                </a:rPr>
                <a:t>“Anyone who can manage change </a:t>
              </a:r>
              <a:r>
                <a:rPr lang="en-US" sz="1163" dirty="0">
                  <a:solidFill>
                    <a:schemeClr val="accent1"/>
                  </a:solidFill>
                  <a:latin typeface="Lato Light"/>
                  <a:cs typeface="Lato Light"/>
                </a:rPr>
                <a:t>can manage anything”</a:t>
              </a:r>
            </a:p>
          </p:txBody>
        </p:sp>
      </p:grpSp>
      <p:pic>
        <p:nvPicPr>
          <p:cNvPr id="28" name="Picture Placeholder 27">
            <a:extLst>
              <a:ext uri="{FF2B5EF4-FFF2-40B4-BE49-F238E27FC236}">
                <a16:creationId xmlns:a16="http://schemas.microsoft.com/office/drawing/2014/main" xmlns="" id="{BAA8311F-9F20-4FD4-9DEF-102943FA0B83}"/>
              </a:ext>
            </a:extLst>
          </p:cNvPr>
          <p:cNvPicPr>
            <a:picLocks noGrp="1"/>
          </p:cNvPicPr>
          <p:nvPr>
            <p:ph type="pic" sz="quarter" idx="11"/>
          </p:nvPr>
        </p:nvPicPr>
        <p:blipFill>
          <a:blip r:embed="rId3">
            <a:extLst>
              <a:ext uri="{28A0092B-C50C-407E-A947-70E740481C1C}">
                <a14:useLocalDpi xmlns:a14="http://schemas.microsoft.com/office/drawing/2010/main" val="0"/>
              </a:ext>
            </a:extLst>
          </a:blip>
          <a:srcRect l="5731" r="5731"/>
          <a:stretch>
            <a:fillRect/>
          </a:stretch>
        </p:blipFill>
        <p:spPr>
          <a:xfrm>
            <a:off x="2179530" y="2188775"/>
            <a:ext cx="4172752" cy="2364709"/>
          </a:xfrm>
          <a:prstGeom prst="rect">
            <a:avLst/>
          </a:prstGeom>
        </p:spPr>
      </p:pic>
      <p:pic>
        <p:nvPicPr>
          <p:cNvPr id="31" name="Picture 30">
            <a:extLst>
              <a:ext uri="{FF2B5EF4-FFF2-40B4-BE49-F238E27FC236}">
                <a16:creationId xmlns:a16="http://schemas.microsoft.com/office/drawing/2014/main" xmlns="" id="{9BA72600-E134-49C3-A6A7-A67C041971F1}"/>
              </a:ext>
            </a:extLst>
          </p:cNvPr>
          <p:cNvPicPr/>
          <p:nvPr/>
        </p:nvPicPr>
        <p:blipFill>
          <a:blip r:embed="rId4">
            <a:extLst>
              <a:ext uri="{28A0092B-C50C-407E-A947-70E740481C1C}">
                <a14:useLocalDpi xmlns:a14="http://schemas.microsoft.com/office/drawing/2010/main" val="0"/>
              </a:ext>
            </a:extLst>
          </a:blip>
          <a:stretch>
            <a:fillRect/>
          </a:stretch>
        </p:blipFill>
        <p:spPr>
          <a:xfrm>
            <a:off x="240598" y="2878369"/>
            <a:ext cx="1650365" cy="985520"/>
          </a:xfrm>
          <a:prstGeom prst="rect">
            <a:avLst/>
          </a:prstGeom>
        </p:spPr>
      </p:pic>
    </p:spTree>
    <p:extLst>
      <p:ext uri="{BB962C8B-B14F-4D97-AF65-F5344CB8AC3E}">
        <p14:creationId xmlns:p14="http://schemas.microsoft.com/office/powerpoint/2010/main" val="1818771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900" decel="100000" fill="hold"/>
                                        <p:tgtEl>
                                          <p:spTgt spid="2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rot="5400000">
            <a:off x="1142999" y="-1143000"/>
            <a:ext cx="6858000" cy="9144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91423" tIns="45711" rIns="91423" bIns="45711" rtlCol="0" anchor="ctr"/>
          <a:lstStyle/>
          <a:p>
            <a:pPr algn="ctr"/>
            <a:endParaRPr lang="en-US" sz="675"/>
          </a:p>
        </p:txBody>
      </p:sp>
      <p:sp>
        <p:nvSpPr>
          <p:cNvPr id="23" name="AutoShape 5"/>
          <p:cNvSpPr>
            <a:spLocks/>
          </p:cNvSpPr>
          <p:nvPr/>
        </p:nvSpPr>
        <p:spPr bwMode="auto">
          <a:xfrm>
            <a:off x="2619046" y="2864351"/>
            <a:ext cx="3927166" cy="1495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a:defRPr/>
            </a:pPr>
            <a:r>
              <a:rPr lang="es-ES" sz="3451" dirty="0">
                <a:solidFill>
                  <a:schemeClr val="bg1"/>
                </a:solidFill>
                <a:latin typeface="Lato Regular"/>
                <a:cs typeface="Lato Regular"/>
              </a:rPr>
              <a:t>THANK YOU</a:t>
            </a:r>
          </a:p>
        </p:txBody>
      </p:sp>
      <p:sp>
        <p:nvSpPr>
          <p:cNvPr id="24" name="Line 4"/>
          <p:cNvSpPr>
            <a:spLocks noChangeShapeType="1"/>
          </p:cNvSpPr>
          <p:nvPr/>
        </p:nvSpPr>
        <p:spPr bwMode="auto">
          <a:xfrm flipV="1">
            <a:off x="3685042" y="3959394"/>
            <a:ext cx="1798671" cy="0"/>
          </a:xfrm>
          <a:prstGeom prst="line">
            <a:avLst/>
          </a:prstGeom>
          <a:noFill/>
          <a:ln w="25400" cap="flat" cmpd="sng">
            <a:solidFill>
              <a:srgbClr val="DCDEE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101">
              <a:effectLst>
                <a:outerShdw blurRad="38100" dist="38100" dir="2700000" algn="tl">
                  <a:srgbClr val="DDDDDD"/>
                </a:outerShdw>
              </a:effectLst>
              <a:latin typeface="Gill Sans" charset="0"/>
              <a:cs typeface="Gill Sans" charset="0"/>
              <a:sym typeface="Gill Sans" charset="0"/>
            </a:endParaRPr>
          </a:p>
        </p:txBody>
      </p:sp>
      <p:sp>
        <p:nvSpPr>
          <p:cNvPr id="25" name="AutoShape 3"/>
          <p:cNvSpPr>
            <a:spLocks/>
          </p:cNvSpPr>
          <p:nvPr/>
        </p:nvSpPr>
        <p:spPr bwMode="auto">
          <a:xfrm>
            <a:off x="3364914" y="4027176"/>
            <a:ext cx="3181298" cy="10033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42904">
              <a:lnSpc>
                <a:spcPct val="120000"/>
              </a:lnSpc>
              <a:spcBef>
                <a:spcPts val="638"/>
              </a:spcBef>
              <a:buFont typeface="Arial" panose="020B0604020202020204" pitchFamily="34" charset="0"/>
              <a:buChar char="•"/>
              <a:defRPr/>
            </a:pPr>
            <a:r>
              <a:rPr lang="en-US" dirty="0">
                <a:solidFill>
                  <a:schemeClr val="bg1"/>
                </a:solidFill>
                <a:cs typeface="Lato Light"/>
              </a:rPr>
              <a:t>Leave a Like</a:t>
            </a:r>
          </a:p>
          <a:p>
            <a:pPr marL="171450" indent="-171450" defTabSz="242904">
              <a:lnSpc>
                <a:spcPct val="120000"/>
              </a:lnSpc>
              <a:spcBef>
                <a:spcPts val="638"/>
              </a:spcBef>
              <a:buFont typeface="Arial" panose="020B0604020202020204" pitchFamily="34" charset="0"/>
              <a:buChar char="•"/>
              <a:defRPr/>
            </a:pPr>
            <a:r>
              <a:rPr lang="en-US" dirty="0">
                <a:solidFill>
                  <a:schemeClr val="bg1"/>
                </a:solidFill>
                <a:latin typeface="Lato Light"/>
                <a:cs typeface="Lato Light"/>
              </a:rPr>
              <a:t>Comment</a:t>
            </a:r>
          </a:p>
          <a:p>
            <a:pPr marL="171450" indent="-171450" defTabSz="242904">
              <a:lnSpc>
                <a:spcPct val="120000"/>
              </a:lnSpc>
              <a:spcBef>
                <a:spcPts val="638"/>
              </a:spcBef>
              <a:buFont typeface="Arial" panose="020B0604020202020204" pitchFamily="34" charset="0"/>
              <a:buChar char="•"/>
              <a:defRPr/>
            </a:pPr>
            <a:r>
              <a:rPr lang="en-US" dirty="0">
                <a:solidFill>
                  <a:schemeClr val="bg1"/>
                </a:solidFill>
                <a:latin typeface="Lato Light"/>
                <a:cs typeface="Lato Light"/>
              </a:rPr>
              <a:t>Ask a question </a:t>
            </a:r>
          </a:p>
          <a:p>
            <a:pPr marL="171450" indent="-171450" defTabSz="242904">
              <a:lnSpc>
                <a:spcPct val="120000"/>
              </a:lnSpc>
              <a:spcBef>
                <a:spcPts val="638"/>
              </a:spcBef>
              <a:buFont typeface="Arial" panose="020B0604020202020204" pitchFamily="34" charset="0"/>
              <a:buChar char="•"/>
              <a:defRPr/>
            </a:pPr>
            <a:r>
              <a:rPr lang="en-US" dirty="0" err="1">
                <a:solidFill>
                  <a:schemeClr val="bg1"/>
                </a:solidFill>
                <a:latin typeface="Lato Light"/>
                <a:cs typeface="Lato Light"/>
              </a:rPr>
              <a:t>Apreciation</a:t>
            </a:r>
            <a:endParaRPr lang="es-ES" dirty="0">
              <a:solidFill>
                <a:schemeClr val="bg1"/>
              </a:solidFill>
              <a:latin typeface="Lato Light"/>
              <a:cs typeface="Lato Light"/>
            </a:endParaRPr>
          </a:p>
        </p:txBody>
      </p:sp>
      <p:sp>
        <p:nvSpPr>
          <p:cNvPr id="16" name="AutoShape 119"/>
          <p:cNvSpPr>
            <a:spLocks/>
          </p:cNvSpPr>
          <p:nvPr/>
        </p:nvSpPr>
        <p:spPr bwMode="auto">
          <a:xfrm>
            <a:off x="3710114" y="1443557"/>
            <a:ext cx="1730530" cy="1724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lIns="38102" tIns="38102" rIns="38102" bIns="38102" anchor="ctr"/>
          <a:lstStyle/>
          <a:p>
            <a:pPr defTabSz="342915">
              <a:defRPr/>
            </a:pPr>
            <a:endParaRPr lang="es-ES" sz="2176"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423178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08280" y="-1271201"/>
            <a:ext cx="7057764" cy="6981899"/>
            <a:chOff x="7301088" y="721024"/>
            <a:chExt cx="7252643" cy="7174682"/>
          </a:xfrm>
        </p:grpSpPr>
        <p:sp>
          <p:nvSpPr>
            <p:cNvPr id="35" name="Freeform 31"/>
            <p:cNvSpPr>
              <a:spLocks/>
            </p:cNvSpPr>
            <p:nvPr/>
          </p:nvSpPr>
          <p:spPr bwMode="auto">
            <a:xfrm rot="19574947">
              <a:off x="7888890" y="1035606"/>
              <a:ext cx="6664841" cy="5687804"/>
            </a:xfrm>
            <a:custGeom>
              <a:avLst/>
              <a:gdLst>
                <a:gd name="T0" fmla="*/ 1674 w 4509"/>
                <a:gd name="T1" fmla="*/ 3848 h 3848"/>
                <a:gd name="T2" fmla="*/ 1411 w 4509"/>
                <a:gd name="T3" fmla="*/ 3026 h 3848"/>
                <a:gd name="T4" fmla="*/ 0 w 4509"/>
                <a:gd name="T5" fmla="*/ 3222 h 3848"/>
                <a:gd name="T6" fmla="*/ 274 w 4509"/>
                <a:gd name="T7" fmla="*/ 1680 h 3848"/>
                <a:gd name="T8" fmla="*/ 789 w 4509"/>
                <a:gd name="T9" fmla="*/ 551 h 3848"/>
                <a:gd name="T10" fmla="*/ 1104 w 4509"/>
                <a:gd name="T11" fmla="*/ 958 h 3848"/>
                <a:gd name="T12" fmla="*/ 1375 w 4509"/>
                <a:gd name="T13" fmla="*/ 0 h 3848"/>
                <a:gd name="T14" fmla="*/ 2068 w 4509"/>
                <a:gd name="T15" fmla="*/ 806 h 3848"/>
                <a:gd name="T16" fmla="*/ 2458 w 4509"/>
                <a:gd name="T17" fmla="*/ 660 h 3848"/>
                <a:gd name="T18" fmla="*/ 2266 w 4509"/>
                <a:gd name="T19" fmla="*/ 1194 h 3848"/>
                <a:gd name="T20" fmla="*/ 4509 w 4509"/>
                <a:gd name="T21" fmla="*/ 1761 h 3848"/>
                <a:gd name="T22" fmla="*/ 2446 w 4509"/>
                <a:gd name="T23" fmla="*/ 3123 h 3848"/>
                <a:gd name="T24" fmla="*/ 1674 w 4509"/>
                <a:gd name="T25" fmla="*/ 3848 h 3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9" h="3848">
                  <a:moveTo>
                    <a:pt x="1674" y="3848"/>
                  </a:moveTo>
                  <a:lnTo>
                    <a:pt x="1411" y="3026"/>
                  </a:lnTo>
                  <a:lnTo>
                    <a:pt x="0" y="3222"/>
                  </a:lnTo>
                  <a:lnTo>
                    <a:pt x="274" y="1680"/>
                  </a:lnTo>
                  <a:lnTo>
                    <a:pt x="789" y="551"/>
                  </a:lnTo>
                  <a:lnTo>
                    <a:pt x="1104" y="958"/>
                  </a:lnTo>
                  <a:lnTo>
                    <a:pt x="1375" y="0"/>
                  </a:lnTo>
                  <a:lnTo>
                    <a:pt x="2068" y="806"/>
                  </a:lnTo>
                  <a:lnTo>
                    <a:pt x="2458" y="660"/>
                  </a:lnTo>
                  <a:lnTo>
                    <a:pt x="2266" y="1194"/>
                  </a:lnTo>
                  <a:lnTo>
                    <a:pt x="4509" y="1761"/>
                  </a:lnTo>
                  <a:lnTo>
                    <a:pt x="2446" y="3123"/>
                  </a:lnTo>
                  <a:lnTo>
                    <a:pt x="1674" y="3848"/>
                  </a:lnTo>
                  <a:close/>
                </a:path>
              </a:pathLst>
            </a:custGeom>
            <a:gradFill flip="none" rotWithShape="1">
              <a:gsLst>
                <a:gs pos="0">
                  <a:schemeClr val="accent1">
                    <a:alpha val="25000"/>
                  </a:schemeClr>
                </a:gs>
                <a:gs pos="100000">
                  <a:schemeClr val="accent2">
                    <a:alpha val="20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32"/>
            <p:cNvSpPr>
              <a:spLocks/>
            </p:cNvSpPr>
            <p:nvPr/>
          </p:nvSpPr>
          <p:spPr bwMode="auto">
            <a:xfrm rot="19574947">
              <a:off x="7633537" y="4028946"/>
              <a:ext cx="4410708" cy="3866760"/>
            </a:xfrm>
            <a:custGeom>
              <a:avLst/>
              <a:gdLst>
                <a:gd name="T0" fmla="*/ 0 w 2984"/>
                <a:gd name="T1" fmla="*/ 379 h 2616"/>
                <a:gd name="T2" fmla="*/ 2984 w 2984"/>
                <a:gd name="T3" fmla="*/ 0 h 2616"/>
                <a:gd name="T4" fmla="*/ 2367 w 2984"/>
                <a:gd name="T5" fmla="*/ 2616 h 2616"/>
                <a:gd name="T6" fmla="*/ 687 w 2984"/>
                <a:gd name="T7" fmla="*/ 1954 h 2616"/>
                <a:gd name="T8" fmla="*/ 0 w 2984"/>
                <a:gd name="T9" fmla="*/ 379 h 2616"/>
              </a:gdLst>
              <a:ahLst/>
              <a:cxnLst>
                <a:cxn ang="0">
                  <a:pos x="T0" y="T1"/>
                </a:cxn>
                <a:cxn ang="0">
                  <a:pos x="T2" y="T3"/>
                </a:cxn>
                <a:cxn ang="0">
                  <a:pos x="T4" y="T5"/>
                </a:cxn>
                <a:cxn ang="0">
                  <a:pos x="T6" y="T7"/>
                </a:cxn>
                <a:cxn ang="0">
                  <a:pos x="T8" y="T9"/>
                </a:cxn>
              </a:cxnLst>
              <a:rect l="0" t="0" r="r" b="b"/>
              <a:pathLst>
                <a:path w="2984" h="2616">
                  <a:moveTo>
                    <a:pt x="0" y="379"/>
                  </a:moveTo>
                  <a:lnTo>
                    <a:pt x="2984" y="0"/>
                  </a:lnTo>
                  <a:lnTo>
                    <a:pt x="2367" y="2616"/>
                  </a:lnTo>
                  <a:lnTo>
                    <a:pt x="687" y="1954"/>
                  </a:lnTo>
                  <a:lnTo>
                    <a:pt x="0" y="379"/>
                  </a:lnTo>
                  <a:close/>
                </a:path>
              </a:pathLst>
            </a:custGeom>
            <a:solidFill>
              <a:schemeClr val="accent3">
                <a:alpha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7" name="Freeform 33"/>
            <p:cNvSpPr>
              <a:spLocks/>
            </p:cNvSpPr>
            <p:nvPr/>
          </p:nvSpPr>
          <p:spPr bwMode="auto">
            <a:xfrm rot="19574947">
              <a:off x="9336552" y="721024"/>
              <a:ext cx="4601386" cy="4449140"/>
            </a:xfrm>
            <a:custGeom>
              <a:avLst/>
              <a:gdLst>
                <a:gd name="T0" fmla="*/ 0 w 3113"/>
                <a:gd name="T1" fmla="*/ 0 h 3010"/>
                <a:gd name="T2" fmla="*/ 55 w 3113"/>
                <a:gd name="T3" fmla="*/ 3010 h 3010"/>
                <a:gd name="T4" fmla="*/ 3113 w 3113"/>
                <a:gd name="T5" fmla="*/ 1765 h 3010"/>
                <a:gd name="T6" fmla="*/ 0 w 3113"/>
                <a:gd name="T7" fmla="*/ 0 h 3010"/>
              </a:gdLst>
              <a:ahLst/>
              <a:cxnLst>
                <a:cxn ang="0">
                  <a:pos x="T0" y="T1"/>
                </a:cxn>
                <a:cxn ang="0">
                  <a:pos x="T2" y="T3"/>
                </a:cxn>
                <a:cxn ang="0">
                  <a:pos x="T4" y="T5"/>
                </a:cxn>
                <a:cxn ang="0">
                  <a:pos x="T6" y="T7"/>
                </a:cxn>
              </a:cxnLst>
              <a:rect l="0" t="0" r="r" b="b"/>
              <a:pathLst>
                <a:path w="3113" h="3010">
                  <a:moveTo>
                    <a:pt x="0" y="0"/>
                  </a:moveTo>
                  <a:lnTo>
                    <a:pt x="55" y="3010"/>
                  </a:lnTo>
                  <a:lnTo>
                    <a:pt x="3113" y="1765"/>
                  </a:lnTo>
                  <a:lnTo>
                    <a:pt x="0" y="0"/>
                  </a:lnTo>
                  <a:close/>
                </a:path>
              </a:pathLst>
            </a:custGeom>
            <a:solidFill>
              <a:schemeClr val="accent4">
                <a:alpha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8" name="Freeform 34"/>
            <p:cNvSpPr>
              <a:spLocks/>
            </p:cNvSpPr>
            <p:nvPr/>
          </p:nvSpPr>
          <p:spPr bwMode="auto">
            <a:xfrm rot="19574947">
              <a:off x="9640452" y="3035295"/>
              <a:ext cx="1720531" cy="3056751"/>
            </a:xfrm>
            <a:custGeom>
              <a:avLst/>
              <a:gdLst>
                <a:gd name="T0" fmla="*/ 1164 w 1164"/>
                <a:gd name="T1" fmla="*/ 236 h 2068"/>
                <a:gd name="T2" fmla="*/ 308 w 1164"/>
                <a:gd name="T3" fmla="*/ 2068 h 2068"/>
                <a:gd name="T4" fmla="*/ 0 w 1164"/>
                <a:gd name="T5" fmla="*/ 0 h 2068"/>
                <a:gd name="T6" fmla="*/ 1164 w 1164"/>
                <a:gd name="T7" fmla="*/ 236 h 2068"/>
              </a:gdLst>
              <a:ahLst/>
              <a:cxnLst>
                <a:cxn ang="0">
                  <a:pos x="T0" y="T1"/>
                </a:cxn>
                <a:cxn ang="0">
                  <a:pos x="T2" y="T3"/>
                </a:cxn>
                <a:cxn ang="0">
                  <a:pos x="T4" y="T5"/>
                </a:cxn>
                <a:cxn ang="0">
                  <a:pos x="T6" y="T7"/>
                </a:cxn>
              </a:cxnLst>
              <a:rect l="0" t="0" r="r" b="b"/>
              <a:pathLst>
                <a:path w="1164" h="2068">
                  <a:moveTo>
                    <a:pt x="1164" y="236"/>
                  </a:moveTo>
                  <a:lnTo>
                    <a:pt x="308" y="2068"/>
                  </a:lnTo>
                  <a:lnTo>
                    <a:pt x="0" y="0"/>
                  </a:lnTo>
                  <a:lnTo>
                    <a:pt x="1164" y="236"/>
                  </a:lnTo>
                  <a:close/>
                </a:path>
              </a:pathLst>
            </a:custGeom>
            <a:solidFill>
              <a:schemeClr val="accent1">
                <a:alpha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35"/>
            <p:cNvSpPr>
              <a:spLocks/>
            </p:cNvSpPr>
            <p:nvPr/>
          </p:nvSpPr>
          <p:spPr bwMode="auto">
            <a:xfrm rot="19574947">
              <a:off x="7301088" y="4321216"/>
              <a:ext cx="3148394" cy="2888245"/>
            </a:xfrm>
            <a:custGeom>
              <a:avLst/>
              <a:gdLst>
                <a:gd name="T0" fmla="*/ 0 w 2130"/>
                <a:gd name="T1" fmla="*/ 525 h 1954"/>
                <a:gd name="T2" fmla="*/ 2130 w 2130"/>
                <a:gd name="T3" fmla="*/ 1954 h 1954"/>
                <a:gd name="T4" fmla="*/ 1954 w 2130"/>
                <a:gd name="T5" fmla="*/ 0 h 1954"/>
                <a:gd name="T6" fmla="*/ 0 w 2130"/>
                <a:gd name="T7" fmla="*/ 525 h 1954"/>
              </a:gdLst>
              <a:ahLst/>
              <a:cxnLst>
                <a:cxn ang="0">
                  <a:pos x="T0" y="T1"/>
                </a:cxn>
                <a:cxn ang="0">
                  <a:pos x="T2" y="T3"/>
                </a:cxn>
                <a:cxn ang="0">
                  <a:pos x="T4" y="T5"/>
                </a:cxn>
                <a:cxn ang="0">
                  <a:pos x="T6" y="T7"/>
                </a:cxn>
              </a:cxnLst>
              <a:rect l="0" t="0" r="r" b="b"/>
              <a:pathLst>
                <a:path w="2130" h="1954">
                  <a:moveTo>
                    <a:pt x="0" y="525"/>
                  </a:moveTo>
                  <a:lnTo>
                    <a:pt x="2130" y="1954"/>
                  </a:lnTo>
                  <a:lnTo>
                    <a:pt x="1954" y="0"/>
                  </a:lnTo>
                  <a:lnTo>
                    <a:pt x="0" y="525"/>
                  </a:lnTo>
                  <a:close/>
                </a:path>
              </a:pathLst>
            </a:custGeom>
            <a:solidFill>
              <a:schemeClr val="accent2">
                <a:alpha val="2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0" name="Freeform 36"/>
            <p:cNvSpPr>
              <a:spLocks/>
            </p:cNvSpPr>
            <p:nvPr/>
          </p:nvSpPr>
          <p:spPr bwMode="auto">
            <a:xfrm rot="19574947">
              <a:off x="7483380" y="4555337"/>
              <a:ext cx="4672336" cy="2285173"/>
            </a:xfrm>
            <a:custGeom>
              <a:avLst/>
              <a:gdLst>
                <a:gd name="T0" fmla="*/ 0 w 3161"/>
                <a:gd name="T1" fmla="*/ 0 h 1546"/>
                <a:gd name="T2" fmla="*/ 3161 w 3161"/>
                <a:gd name="T3" fmla="*/ 1546 h 1546"/>
                <a:gd name="T4" fmla="*/ 2116 w 3161"/>
                <a:gd name="T5" fmla="*/ 1425 h 1546"/>
                <a:gd name="T6" fmla="*/ 0 w 3161"/>
                <a:gd name="T7" fmla="*/ 0 h 1546"/>
              </a:gdLst>
              <a:ahLst/>
              <a:cxnLst>
                <a:cxn ang="0">
                  <a:pos x="T0" y="T1"/>
                </a:cxn>
                <a:cxn ang="0">
                  <a:pos x="T2" y="T3"/>
                </a:cxn>
                <a:cxn ang="0">
                  <a:pos x="T4" y="T5"/>
                </a:cxn>
                <a:cxn ang="0">
                  <a:pos x="T6" y="T7"/>
                </a:cxn>
              </a:cxnLst>
              <a:rect l="0" t="0" r="r" b="b"/>
              <a:pathLst>
                <a:path w="3161" h="1546">
                  <a:moveTo>
                    <a:pt x="0" y="0"/>
                  </a:moveTo>
                  <a:lnTo>
                    <a:pt x="3161" y="1546"/>
                  </a:lnTo>
                  <a:lnTo>
                    <a:pt x="2116" y="1425"/>
                  </a:lnTo>
                  <a:lnTo>
                    <a:pt x="0" y="0"/>
                  </a:lnTo>
                  <a:close/>
                </a:path>
              </a:pathLst>
            </a:custGeom>
            <a:gradFill>
              <a:gsLst>
                <a:gs pos="0">
                  <a:schemeClr val="accent1">
                    <a:alpha val="20000"/>
                  </a:schemeClr>
                </a:gs>
                <a:gs pos="100000">
                  <a:schemeClr val="accent2">
                    <a:alpha val="10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37"/>
            <p:cNvSpPr>
              <a:spLocks/>
            </p:cNvSpPr>
            <p:nvPr/>
          </p:nvSpPr>
          <p:spPr bwMode="auto">
            <a:xfrm rot="19574947">
              <a:off x="13756705" y="1937413"/>
              <a:ext cx="48778" cy="47300"/>
            </a:xfrm>
            <a:custGeom>
              <a:avLst/>
              <a:gdLst>
                <a:gd name="T0" fmla="*/ 28 w 30"/>
                <a:gd name="T1" fmla="*/ 18 h 29"/>
                <a:gd name="T2" fmla="*/ 11 w 30"/>
                <a:gd name="T3" fmla="*/ 27 h 29"/>
                <a:gd name="T4" fmla="*/ 2 w 30"/>
                <a:gd name="T5" fmla="*/ 11 h 29"/>
                <a:gd name="T6" fmla="*/ 19 w 30"/>
                <a:gd name="T7" fmla="*/ 2 h 29"/>
                <a:gd name="T8" fmla="*/ 28 w 30"/>
                <a:gd name="T9" fmla="*/ 18 h 29"/>
              </a:gdLst>
              <a:ahLst/>
              <a:cxnLst>
                <a:cxn ang="0">
                  <a:pos x="T0" y="T1"/>
                </a:cxn>
                <a:cxn ang="0">
                  <a:pos x="T2" y="T3"/>
                </a:cxn>
                <a:cxn ang="0">
                  <a:pos x="T4" y="T5"/>
                </a:cxn>
                <a:cxn ang="0">
                  <a:pos x="T6" y="T7"/>
                </a:cxn>
                <a:cxn ang="0">
                  <a:pos x="T8" y="T9"/>
                </a:cxn>
              </a:cxnLst>
              <a:rect l="0" t="0" r="r" b="b"/>
              <a:pathLst>
                <a:path w="30" h="29">
                  <a:moveTo>
                    <a:pt x="28" y="18"/>
                  </a:moveTo>
                  <a:cubicBezTo>
                    <a:pt x="26" y="25"/>
                    <a:pt x="18" y="29"/>
                    <a:pt x="11" y="27"/>
                  </a:cubicBezTo>
                  <a:cubicBezTo>
                    <a:pt x="4" y="25"/>
                    <a:pt x="0" y="18"/>
                    <a:pt x="2" y="11"/>
                  </a:cubicBezTo>
                  <a:cubicBezTo>
                    <a:pt x="5" y="4"/>
                    <a:pt x="12" y="0"/>
                    <a:pt x="19" y="2"/>
                  </a:cubicBezTo>
                  <a:cubicBezTo>
                    <a:pt x="26" y="4"/>
                    <a:pt x="30" y="11"/>
                    <a:pt x="28" y="18"/>
                  </a:cubicBezTo>
                  <a:close/>
                </a:path>
              </a:pathLst>
            </a:custGeom>
            <a:gradFill>
              <a:gsLst>
                <a:gs pos="0">
                  <a:schemeClr val="accent1">
                    <a:alpha val="20000"/>
                  </a:schemeClr>
                </a:gs>
                <a:gs pos="100000">
                  <a:schemeClr val="accent2">
                    <a:alpha val="10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38"/>
            <p:cNvSpPr>
              <a:spLocks/>
            </p:cNvSpPr>
            <p:nvPr/>
          </p:nvSpPr>
          <p:spPr bwMode="auto">
            <a:xfrm rot="19574947">
              <a:off x="8480575" y="5312429"/>
              <a:ext cx="62081" cy="62081"/>
            </a:xfrm>
            <a:custGeom>
              <a:avLst/>
              <a:gdLst>
                <a:gd name="T0" fmla="*/ 4 w 39"/>
                <a:gd name="T1" fmla="*/ 26 h 39"/>
                <a:gd name="T2" fmla="*/ 13 w 39"/>
                <a:gd name="T3" fmla="*/ 3 h 39"/>
                <a:gd name="T4" fmla="*/ 35 w 39"/>
                <a:gd name="T5" fmla="*/ 13 h 39"/>
                <a:gd name="T6" fmla="*/ 26 w 39"/>
                <a:gd name="T7" fmla="*/ 35 h 39"/>
                <a:gd name="T8" fmla="*/ 4 w 39"/>
                <a:gd name="T9" fmla="*/ 26 h 39"/>
              </a:gdLst>
              <a:ahLst/>
              <a:cxnLst>
                <a:cxn ang="0">
                  <a:pos x="T0" y="T1"/>
                </a:cxn>
                <a:cxn ang="0">
                  <a:pos x="T2" y="T3"/>
                </a:cxn>
                <a:cxn ang="0">
                  <a:pos x="T4" y="T5"/>
                </a:cxn>
                <a:cxn ang="0">
                  <a:pos x="T6" y="T7"/>
                </a:cxn>
                <a:cxn ang="0">
                  <a:pos x="T8" y="T9"/>
                </a:cxn>
              </a:cxnLst>
              <a:rect l="0" t="0" r="r" b="b"/>
              <a:pathLst>
                <a:path w="39" h="39">
                  <a:moveTo>
                    <a:pt x="4" y="26"/>
                  </a:moveTo>
                  <a:cubicBezTo>
                    <a:pt x="0" y="17"/>
                    <a:pt x="4" y="7"/>
                    <a:pt x="13" y="3"/>
                  </a:cubicBezTo>
                  <a:cubicBezTo>
                    <a:pt x="22" y="0"/>
                    <a:pt x="32" y="4"/>
                    <a:pt x="35" y="13"/>
                  </a:cubicBezTo>
                  <a:cubicBezTo>
                    <a:pt x="39" y="22"/>
                    <a:pt x="35" y="32"/>
                    <a:pt x="26" y="35"/>
                  </a:cubicBezTo>
                  <a:cubicBezTo>
                    <a:pt x="17" y="39"/>
                    <a:pt x="7" y="34"/>
                    <a:pt x="4" y="26"/>
                  </a:cubicBezTo>
                  <a:close/>
                </a:path>
              </a:pathLst>
            </a:custGeom>
            <a:gradFill>
              <a:gsLst>
                <a:gs pos="0">
                  <a:schemeClr val="accent1">
                    <a:alpha val="20000"/>
                  </a:schemeClr>
                </a:gs>
                <a:gs pos="100000">
                  <a:schemeClr val="accent2">
                    <a:alpha val="10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3" name="Freeform 39"/>
          <p:cNvSpPr>
            <a:spLocks noEditPoints="1"/>
          </p:cNvSpPr>
          <p:nvPr/>
        </p:nvSpPr>
        <p:spPr bwMode="auto">
          <a:xfrm rot="19574947">
            <a:off x="4390380" y="1026595"/>
            <a:ext cx="7581819" cy="5629907"/>
          </a:xfrm>
          <a:custGeom>
            <a:avLst/>
            <a:gdLst>
              <a:gd name="T0" fmla="*/ 4841 w 4842"/>
              <a:gd name="T1" fmla="*/ 1645 h 3592"/>
              <a:gd name="T2" fmla="*/ 2950 w 4842"/>
              <a:gd name="T3" fmla="*/ 665 h 3592"/>
              <a:gd name="T4" fmla="*/ 2928 w 4842"/>
              <a:gd name="T5" fmla="*/ 644 h 3592"/>
              <a:gd name="T6" fmla="*/ 2583 w 4842"/>
              <a:gd name="T7" fmla="*/ 749 h 3592"/>
              <a:gd name="T8" fmla="*/ 1935 w 4842"/>
              <a:gd name="T9" fmla="*/ 43 h 3592"/>
              <a:gd name="T10" fmla="*/ 1702 w 4842"/>
              <a:gd name="T11" fmla="*/ 891 h 3592"/>
              <a:gd name="T12" fmla="*/ 1395 w 4842"/>
              <a:gd name="T13" fmla="*/ 547 h 3592"/>
              <a:gd name="T14" fmla="*/ 77 w 4842"/>
              <a:gd name="T15" fmla="*/ 1485 h 3592"/>
              <a:gd name="T16" fmla="*/ 60 w 4842"/>
              <a:gd name="T17" fmla="*/ 1531 h 3592"/>
              <a:gd name="T18" fmla="*/ 726 w 4842"/>
              <a:gd name="T19" fmla="*/ 2990 h 3592"/>
              <a:gd name="T20" fmla="*/ 2225 w 4842"/>
              <a:gd name="T21" fmla="*/ 3554 h 3592"/>
              <a:gd name="T22" fmla="*/ 2246 w 4842"/>
              <a:gd name="T23" fmla="*/ 3559 h 3592"/>
              <a:gd name="T24" fmla="*/ 2968 w 4842"/>
              <a:gd name="T25" fmla="*/ 2889 h 3592"/>
              <a:gd name="T26" fmla="*/ 2001 w 4842"/>
              <a:gd name="T27" fmla="*/ 2828 h 3592"/>
              <a:gd name="T28" fmla="*/ 2928 w 4842"/>
              <a:gd name="T29" fmla="*/ 2915 h 3592"/>
              <a:gd name="T30" fmla="*/ 724 w 4842"/>
              <a:gd name="T31" fmla="*/ 2977 h 3592"/>
              <a:gd name="T32" fmla="*/ 1969 w 4842"/>
              <a:gd name="T33" fmla="*/ 2812 h 3592"/>
              <a:gd name="T34" fmla="*/ 1973 w 4842"/>
              <a:gd name="T35" fmla="*/ 2789 h 3592"/>
              <a:gd name="T36" fmla="*/ 100 w 4842"/>
              <a:gd name="T37" fmla="*/ 1529 h 3592"/>
              <a:gd name="T38" fmla="*/ 1979 w 4842"/>
              <a:gd name="T39" fmla="*/ 55 h 3592"/>
              <a:gd name="T40" fmla="*/ 1972 w 4842"/>
              <a:gd name="T41" fmla="*/ 59 h 3592"/>
              <a:gd name="T42" fmla="*/ 1973 w 4842"/>
              <a:gd name="T43" fmla="*/ 960 h 3592"/>
              <a:gd name="T44" fmla="*/ 2763 w 4842"/>
              <a:gd name="T45" fmla="*/ 1092 h 3592"/>
              <a:gd name="T46" fmla="*/ 2602 w 4842"/>
              <a:gd name="T47" fmla="*/ 781 h 3592"/>
              <a:gd name="T48" fmla="*/ 2138 w 4842"/>
              <a:gd name="T49" fmla="*/ 2512 h 3592"/>
              <a:gd name="T50" fmla="*/ 1726 w 4842"/>
              <a:gd name="T51" fmla="*/ 931 h 3592"/>
              <a:gd name="T52" fmla="*/ 1807 w 4842"/>
              <a:gd name="T53" fmla="*/ 1551 h 3592"/>
              <a:gd name="T54" fmla="*/ 2004 w 4842"/>
              <a:gd name="T55" fmla="*/ 2788 h 3592"/>
              <a:gd name="T56" fmla="*/ 1990 w 4842"/>
              <a:gd name="T57" fmla="*/ 2437 h 3592"/>
              <a:gd name="T58" fmla="*/ 1990 w 4842"/>
              <a:gd name="T59" fmla="*/ 2437 h 3592"/>
              <a:gd name="T60" fmla="*/ 1980 w 4842"/>
              <a:gd name="T61" fmla="*/ 1556 h 3592"/>
              <a:gd name="T62" fmla="*/ 1976 w 4842"/>
              <a:gd name="T63" fmla="*/ 1560 h 3592"/>
              <a:gd name="T64" fmla="*/ 1976 w 4842"/>
              <a:gd name="T65" fmla="*/ 1560 h 3592"/>
              <a:gd name="T66" fmla="*/ 1986 w 4842"/>
              <a:gd name="T67" fmla="*/ 2439 h 3592"/>
              <a:gd name="T68" fmla="*/ 1472 w 4842"/>
              <a:gd name="T69" fmla="*/ 2191 h 3592"/>
              <a:gd name="T70" fmla="*/ 2924 w 4842"/>
              <a:gd name="T71" fmla="*/ 2888 h 3592"/>
              <a:gd name="T72" fmla="*/ 2944 w 4842"/>
              <a:gd name="T73" fmla="*/ 2874 h 3592"/>
              <a:gd name="T74" fmla="*/ 2784 w 4842"/>
              <a:gd name="T75" fmla="*/ 1156 h 3592"/>
              <a:gd name="T76" fmla="*/ 1740 w 4842"/>
              <a:gd name="T77" fmla="*/ 913 h 3592"/>
              <a:gd name="T78" fmla="*/ 1711 w 4842"/>
              <a:gd name="T79" fmla="*/ 932 h 3592"/>
              <a:gd name="T80" fmla="*/ 1711 w 4842"/>
              <a:gd name="T81" fmla="*/ 932 h 3592"/>
              <a:gd name="T82" fmla="*/ 950 w 4842"/>
              <a:gd name="T83" fmla="*/ 1575 h 3592"/>
              <a:gd name="T84" fmla="*/ 971 w 4842"/>
              <a:gd name="T85" fmla="*/ 1529 h 3592"/>
              <a:gd name="T86" fmla="*/ 1457 w 4842"/>
              <a:gd name="T87" fmla="*/ 2179 h 3592"/>
              <a:gd name="T88" fmla="*/ 2948 w 4842"/>
              <a:gd name="T89" fmla="*/ 2874 h 3592"/>
              <a:gd name="T90" fmla="*/ 4822 w 4842"/>
              <a:gd name="T91" fmla="*/ 1644 h 3592"/>
              <a:gd name="T92" fmla="*/ 2811 w 4842"/>
              <a:gd name="T93" fmla="*/ 1135 h 3592"/>
              <a:gd name="T94" fmla="*/ 2794 w 4842"/>
              <a:gd name="T95" fmla="*/ 1092 h 3592"/>
              <a:gd name="T96" fmla="*/ 2929 w 4842"/>
              <a:gd name="T97" fmla="*/ 648 h 3592"/>
              <a:gd name="T98" fmla="*/ 2526 w 4842"/>
              <a:gd name="T99" fmla="*/ 780 h 3592"/>
              <a:gd name="T100" fmla="*/ 1958 w 4842"/>
              <a:gd name="T101" fmla="*/ 61 h 3592"/>
              <a:gd name="T102" fmla="*/ 1719 w 4842"/>
              <a:gd name="T103" fmla="*/ 886 h 3592"/>
              <a:gd name="T104" fmla="*/ 1433 w 4842"/>
              <a:gd name="T105" fmla="*/ 562 h 3592"/>
              <a:gd name="T106" fmla="*/ 1696 w 4842"/>
              <a:gd name="T107" fmla="*/ 920 h 3592"/>
              <a:gd name="T108" fmla="*/ 947 w 4842"/>
              <a:gd name="T109" fmla="*/ 1573 h 3592"/>
              <a:gd name="T110" fmla="*/ 79 w 4842"/>
              <a:gd name="T111" fmla="*/ 1502 h 3592"/>
              <a:gd name="T112" fmla="*/ 75 w 4842"/>
              <a:gd name="T113" fmla="*/ 1517 h 3592"/>
              <a:gd name="T114" fmla="*/ 686 w 4842"/>
              <a:gd name="T115" fmla="*/ 2962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42" h="3592">
                <a:moveTo>
                  <a:pt x="4842" y="1652"/>
                </a:moveTo>
                <a:cubicBezTo>
                  <a:pt x="4842" y="1652"/>
                  <a:pt x="4842" y="1652"/>
                  <a:pt x="4842" y="1652"/>
                </a:cubicBezTo>
                <a:cubicBezTo>
                  <a:pt x="4842" y="1652"/>
                  <a:pt x="4842" y="1652"/>
                  <a:pt x="4842" y="1652"/>
                </a:cubicBezTo>
                <a:cubicBezTo>
                  <a:pt x="4841" y="1645"/>
                  <a:pt x="4841" y="1645"/>
                  <a:pt x="4841" y="1645"/>
                </a:cubicBezTo>
                <a:cubicBezTo>
                  <a:pt x="2812" y="1131"/>
                  <a:pt x="2812" y="1131"/>
                  <a:pt x="2812" y="1131"/>
                </a:cubicBezTo>
                <a:cubicBezTo>
                  <a:pt x="2814" y="1124"/>
                  <a:pt x="2814" y="1117"/>
                  <a:pt x="2811" y="1109"/>
                </a:cubicBezTo>
                <a:cubicBezTo>
                  <a:pt x="2808" y="1103"/>
                  <a:pt x="2803" y="1097"/>
                  <a:pt x="2797" y="1094"/>
                </a:cubicBezTo>
                <a:cubicBezTo>
                  <a:pt x="2950" y="665"/>
                  <a:pt x="2950" y="665"/>
                  <a:pt x="2950" y="665"/>
                </a:cubicBezTo>
                <a:cubicBezTo>
                  <a:pt x="2956" y="666"/>
                  <a:pt x="2961" y="666"/>
                  <a:pt x="2967" y="664"/>
                </a:cubicBezTo>
                <a:cubicBezTo>
                  <a:pt x="2981" y="658"/>
                  <a:pt x="2988" y="641"/>
                  <a:pt x="2982" y="627"/>
                </a:cubicBezTo>
                <a:cubicBezTo>
                  <a:pt x="2976" y="612"/>
                  <a:pt x="2960" y="605"/>
                  <a:pt x="2945" y="611"/>
                </a:cubicBezTo>
                <a:cubicBezTo>
                  <a:pt x="2932" y="616"/>
                  <a:pt x="2925" y="630"/>
                  <a:pt x="2928" y="644"/>
                </a:cubicBezTo>
                <a:cubicBezTo>
                  <a:pt x="2617" y="761"/>
                  <a:pt x="2617" y="761"/>
                  <a:pt x="2617" y="761"/>
                </a:cubicBezTo>
                <a:cubicBezTo>
                  <a:pt x="2617" y="759"/>
                  <a:pt x="2617" y="756"/>
                  <a:pt x="2616" y="754"/>
                </a:cubicBezTo>
                <a:cubicBezTo>
                  <a:pt x="2612" y="744"/>
                  <a:pt x="2601" y="740"/>
                  <a:pt x="2591" y="744"/>
                </a:cubicBezTo>
                <a:cubicBezTo>
                  <a:pt x="2588" y="745"/>
                  <a:pt x="2585" y="747"/>
                  <a:pt x="2583" y="749"/>
                </a:cubicBezTo>
                <a:cubicBezTo>
                  <a:pt x="1983" y="51"/>
                  <a:pt x="1983" y="51"/>
                  <a:pt x="1983" y="51"/>
                </a:cubicBezTo>
                <a:cubicBezTo>
                  <a:pt x="1990" y="43"/>
                  <a:pt x="1992" y="32"/>
                  <a:pt x="1988" y="22"/>
                </a:cubicBezTo>
                <a:cubicBezTo>
                  <a:pt x="1982" y="7"/>
                  <a:pt x="1965" y="0"/>
                  <a:pt x="1951" y="6"/>
                </a:cubicBezTo>
                <a:cubicBezTo>
                  <a:pt x="1936" y="12"/>
                  <a:pt x="1929" y="28"/>
                  <a:pt x="1935" y="43"/>
                </a:cubicBezTo>
                <a:cubicBezTo>
                  <a:pt x="1938" y="50"/>
                  <a:pt x="1944" y="55"/>
                  <a:pt x="1950" y="58"/>
                </a:cubicBezTo>
                <a:cubicBezTo>
                  <a:pt x="1715" y="886"/>
                  <a:pt x="1715" y="886"/>
                  <a:pt x="1715" y="886"/>
                </a:cubicBezTo>
                <a:cubicBezTo>
                  <a:pt x="1713" y="886"/>
                  <a:pt x="1711" y="887"/>
                  <a:pt x="1708" y="888"/>
                </a:cubicBezTo>
                <a:cubicBezTo>
                  <a:pt x="1706" y="889"/>
                  <a:pt x="1704" y="890"/>
                  <a:pt x="1702" y="891"/>
                </a:cubicBezTo>
                <a:cubicBezTo>
                  <a:pt x="1442" y="556"/>
                  <a:pt x="1442" y="556"/>
                  <a:pt x="1442" y="556"/>
                </a:cubicBezTo>
                <a:cubicBezTo>
                  <a:pt x="1450" y="548"/>
                  <a:pt x="1453" y="536"/>
                  <a:pt x="1448" y="525"/>
                </a:cubicBezTo>
                <a:cubicBezTo>
                  <a:pt x="1442" y="511"/>
                  <a:pt x="1426" y="504"/>
                  <a:pt x="1411" y="510"/>
                </a:cubicBezTo>
                <a:cubicBezTo>
                  <a:pt x="1397" y="515"/>
                  <a:pt x="1389" y="532"/>
                  <a:pt x="1395" y="547"/>
                </a:cubicBezTo>
                <a:cubicBezTo>
                  <a:pt x="1398" y="553"/>
                  <a:pt x="1403" y="558"/>
                  <a:pt x="1409" y="561"/>
                </a:cubicBezTo>
                <a:cubicBezTo>
                  <a:pt x="969" y="1525"/>
                  <a:pt x="969" y="1525"/>
                  <a:pt x="969" y="1525"/>
                </a:cubicBezTo>
                <a:cubicBezTo>
                  <a:pt x="80" y="1498"/>
                  <a:pt x="80" y="1498"/>
                  <a:pt x="80" y="1498"/>
                </a:cubicBezTo>
                <a:cubicBezTo>
                  <a:pt x="79" y="1493"/>
                  <a:pt x="79" y="1489"/>
                  <a:pt x="77" y="1485"/>
                </a:cubicBezTo>
                <a:cubicBezTo>
                  <a:pt x="69" y="1466"/>
                  <a:pt x="47" y="1457"/>
                  <a:pt x="28" y="1464"/>
                </a:cubicBezTo>
                <a:cubicBezTo>
                  <a:pt x="9" y="1472"/>
                  <a:pt x="0" y="1494"/>
                  <a:pt x="8" y="1513"/>
                </a:cubicBezTo>
                <a:cubicBezTo>
                  <a:pt x="16" y="1532"/>
                  <a:pt x="37" y="1541"/>
                  <a:pt x="56" y="1533"/>
                </a:cubicBezTo>
                <a:cubicBezTo>
                  <a:pt x="58" y="1533"/>
                  <a:pt x="59" y="1532"/>
                  <a:pt x="60" y="1531"/>
                </a:cubicBezTo>
                <a:cubicBezTo>
                  <a:pt x="683" y="2963"/>
                  <a:pt x="683" y="2963"/>
                  <a:pt x="683" y="2963"/>
                </a:cubicBezTo>
                <a:cubicBezTo>
                  <a:pt x="671" y="2971"/>
                  <a:pt x="666" y="2985"/>
                  <a:pt x="671" y="2998"/>
                </a:cubicBezTo>
                <a:cubicBezTo>
                  <a:pt x="677" y="3013"/>
                  <a:pt x="694" y="3020"/>
                  <a:pt x="708" y="3014"/>
                </a:cubicBezTo>
                <a:cubicBezTo>
                  <a:pt x="719" y="3010"/>
                  <a:pt x="725" y="3000"/>
                  <a:pt x="726" y="2990"/>
                </a:cubicBezTo>
                <a:cubicBezTo>
                  <a:pt x="1970" y="2816"/>
                  <a:pt x="1970" y="2816"/>
                  <a:pt x="1970" y="2816"/>
                </a:cubicBezTo>
                <a:cubicBezTo>
                  <a:pt x="1975" y="2827"/>
                  <a:pt x="1986" y="2832"/>
                  <a:pt x="1997" y="2829"/>
                </a:cubicBezTo>
                <a:cubicBezTo>
                  <a:pt x="2229" y="3553"/>
                  <a:pt x="2229" y="3553"/>
                  <a:pt x="2229" y="3553"/>
                </a:cubicBezTo>
                <a:cubicBezTo>
                  <a:pt x="2227" y="3553"/>
                  <a:pt x="2226" y="3553"/>
                  <a:pt x="2225" y="3554"/>
                </a:cubicBezTo>
                <a:cubicBezTo>
                  <a:pt x="2215" y="3558"/>
                  <a:pt x="2211" y="3568"/>
                  <a:pt x="2214" y="3578"/>
                </a:cubicBezTo>
                <a:cubicBezTo>
                  <a:pt x="2218" y="3587"/>
                  <a:pt x="2229" y="3592"/>
                  <a:pt x="2238" y="3588"/>
                </a:cubicBezTo>
                <a:cubicBezTo>
                  <a:pt x="2248" y="3584"/>
                  <a:pt x="2252" y="3573"/>
                  <a:pt x="2249" y="3564"/>
                </a:cubicBezTo>
                <a:cubicBezTo>
                  <a:pt x="2248" y="3562"/>
                  <a:pt x="2247" y="3561"/>
                  <a:pt x="2246" y="3559"/>
                </a:cubicBezTo>
                <a:cubicBezTo>
                  <a:pt x="2931" y="2917"/>
                  <a:pt x="2931" y="2917"/>
                  <a:pt x="2931" y="2917"/>
                </a:cubicBezTo>
                <a:cubicBezTo>
                  <a:pt x="2938" y="2922"/>
                  <a:pt x="2947" y="2924"/>
                  <a:pt x="2955" y="2920"/>
                </a:cubicBezTo>
                <a:cubicBezTo>
                  <a:pt x="2967" y="2915"/>
                  <a:pt x="2973" y="2901"/>
                  <a:pt x="2968" y="2889"/>
                </a:cubicBezTo>
                <a:cubicBezTo>
                  <a:pt x="2968" y="2889"/>
                  <a:pt x="2968" y="2889"/>
                  <a:pt x="2968" y="2889"/>
                </a:cubicBezTo>
                <a:cubicBezTo>
                  <a:pt x="3490" y="2544"/>
                  <a:pt x="3490" y="2544"/>
                  <a:pt x="3490" y="2544"/>
                </a:cubicBezTo>
                <a:lnTo>
                  <a:pt x="4842" y="1652"/>
                </a:lnTo>
                <a:close/>
                <a:moveTo>
                  <a:pt x="2233" y="3553"/>
                </a:moveTo>
                <a:cubicBezTo>
                  <a:pt x="2001" y="2828"/>
                  <a:pt x="2001" y="2828"/>
                  <a:pt x="2001" y="2828"/>
                </a:cubicBezTo>
                <a:cubicBezTo>
                  <a:pt x="2007" y="2825"/>
                  <a:pt x="2011" y="2820"/>
                  <a:pt x="2013" y="2815"/>
                </a:cubicBezTo>
                <a:cubicBezTo>
                  <a:pt x="2922" y="2900"/>
                  <a:pt x="2922" y="2900"/>
                  <a:pt x="2922" y="2900"/>
                </a:cubicBezTo>
                <a:cubicBezTo>
                  <a:pt x="2922" y="2902"/>
                  <a:pt x="2923" y="2905"/>
                  <a:pt x="2924" y="2907"/>
                </a:cubicBezTo>
                <a:cubicBezTo>
                  <a:pt x="2925" y="2910"/>
                  <a:pt x="2926" y="2913"/>
                  <a:pt x="2928" y="2915"/>
                </a:cubicBezTo>
                <a:cubicBezTo>
                  <a:pt x="2243" y="3557"/>
                  <a:pt x="2243" y="3557"/>
                  <a:pt x="2243" y="3557"/>
                </a:cubicBezTo>
                <a:cubicBezTo>
                  <a:pt x="2240" y="3554"/>
                  <a:pt x="2237" y="3553"/>
                  <a:pt x="2233" y="3553"/>
                </a:cubicBezTo>
                <a:close/>
                <a:moveTo>
                  <a:pt x="726" y="2986"/>
                </a:moveTo>
                <a:cubicBezTo>
                  <a:pt x="726" y="2983"/>
                  <a:pt x="725" y="2980"/>
                  <a:pt x="724" y="2977"/>
                </a:cubicBezTo>
                <a:cubicBezTo>
                  <a:pt x="720" y="2968"/>
                  <a:pt x="712" y="2962"/>
                  <a:pt x="704" y="2960"/>
                </a:cubicBezTo>
                <a:cubicBezTo>
                  <a:pt x="866" y="2049"/>
                  <a:pt x="866" y="2049"/>
                  <a:pt x="866" y="2049"/>
                </a:cubicBezTo>
                <a:cubicBezTo>
                  <a:pt x="1972" y="2794"/>
                  <a:pt x="1972" y="2794"/>
                  <a:pt x="1972" y="2794"/>
                </a:cubicBezTo>
                <a:cubicBezTo>
                  <a:pt x="1969" y="2799"/>
                  <a:pt x="1967" y="2806"/>
                  <a:pt x="1969" y="2812"/>
                </a:cubicBezTo>
                <a:lnTo>
                  <a:pt x="726" y="2986"/>
                </a:lnTo>
                <a:close/>
                <a:moveTo>
                  <a:pt x="891" y="1910"/>
                </a:moveTo>
                <a:cubicBezTo>
                  <a:pt x="1463" y="2187"/>
                  <a:pt x="1463" y="2187"/>
                  <a:pt x="1463" y="2187"/>
                </a:cubicBezTo>
                <a:cubicBezTo>
                  <a:pt x="1973" y="2789"/>
                  <a:pt x="1973" y="2789"/>
                  <a:pt x="1973" y="2789"/>
                </a:cubicBezTo>
                <a:cubicBezTo>
                  <a:pt x="867" y="2045"/>
                  <a:pt x="867" y="2045"/>
                  <a:pt x="867" y="2045"/>
                </a:cubicBezTo>
                <a:lnTo>
                  <a:pt x="891" y="1910"/>
                </a:lnTo>
                <a:close/>
                <a:moveTo>
                  <a:pt x="863" y="2042"/>
                </a:moveTo>
                <a:cubicBezTo>
                  <a:pt x="100" y="1529"/>
                  <a:pt x="100" y="1529"/>
                  <a:pt x="100" y="1529"/>
                </a:cubicBezTo>
                <a:cubicBezTo>
                  <a:pt x="887" y="1908"/>
                  <a:pt x="887" y="1908"/>
                  <a:pt x="887" y="1908"/>
                </a:cubicBezTo>
                <a:lnTo>
                  <a:pt x="863" y="2042"/>
                </a:lnTo>
                <a:close/>
                <a:moveTo>
                  <a:pt x="1972" y="59"/>
                </a:moveTo>
                <a:cubicBezTo>
                  <a:pt x="1975" y="58"/>
                  <a:pt x="1977" y="57"/>
                  <a:pt x="1979" y="55"/>
                </a:cubicBezTo>
                <a:cubicBezTo>
                  <a:pt x="2521" y="780"/>
                  <a:pt x="2521" y="780"/>
                  <a:pt x="2521" y="780"/>
                </a:cubicBezTo>
                <a:cubicBezTo>
                  <a:pt x="1971" y="867"/>
                  <a:pt x="1971" y="867"/>
                  <a:pt x="1971" y="867"/>
                </a:cubicBezTo>
                <a:cubicBezTo>
                  <a:pt x="1962" y="61"/>
                  <a:pt x="1962" y="61"/>
                  <a:pt x="1962" y="61"/>
                </a:cubicBezTo>
                <a:cubicBezTo>
                  <a:pt x="1965" y="61"/>
                  <a:pt x="1969" y="60"/>
                  <a:pt x="1972" y="59"/>
                </a:cubicBezTo>
                <a:close/>
                <a:moveTo>
                  <a:pt x="2524" y="784"/>
                </a:moveTo>
                <a:cubicBezTo>
                  <a:pt x="2757" y="1096"/>
                  <a:pt x="2757" y="1096"/>
                  <a:pt x="2757" y="1096"/>
                </a:cubicBezTo>
                <a:cubicBezTo>
                  <a:pt x="2751" y="1101"/>
                  <a:pt x="2746" y="1108"/>
                  <a:pt x="2745" y="1116"/>
                </a:cubicBezTo>
                <a:cubicBezTo>
                  <a:pt x="1973" y="960"/>
                  <a:pt x="1973" y="960"/>
                  <a:pt x="1973" y="960"/>
                </a:cubicBezTo>
                <a:cubicBezTo>
                  <a:pt x="1972" y="871"/>
                  <a:pt x="1972" y="871"/>
                  <a:pt x="1972" y="871"/>
                </a:cubicBezTo>
                <a:lnTo>
                  <a:pt x="2524" y="784"/>
                </a:lnTo>
                <a:close/>
                <a:moveTo>
                  <a:pt x="2602" y="781"/>
                </a:moveTo>
                <a:cubicBezTo>
                  <a:pt x="2763" y="1092"/>
                  <a:pt x="2763" y="1092"/>
                  <a:pt x="2763" y="1092"/>
                </a:cubicBezTo>
                <a:cubicBezTo>
                  <a:pt x="2762" y="1092"/>
                  <a:pt x="2761" y="1093"/>
                  <a:pt x="2760" y="1093"/>
                </a:cubicBezTo>
                <a:cubicBezTo>
                  <a:pt x="2528" y="783"/>
                  <a:pt x="2528" y="783"/>
                  <a:pt x="2528" y="783"/>
                </a:cubicBezTo>
                <a:cubicBezTo>
                  <a:pt x="2584" y="775"/>
                  <a:pt x="2584" y="775"/>
                  <a:pt x="2584" y="775"/>
                </a:cubicBezTo>
                <a:cubicBezTo>
                  <a:pt x="2588" y="780"/>
                  <a:pt x="2595" y="782"/>
                  <a:pt x="2602" y="781"/>
                </a:cubicBezTo>
                <a:close/>
                <a:moveTo>
                  <a:pt x="2014" y="2811"/>
                </a:moveTo>
                <a:cubicBezTo>
                  <a:pt x="2015" y="2807"/>
                  <a:pt x="2014" y="2802"/>
                  <a:pt x="2013" y="2798"/>
                </a:cubicBezTo>
                <a:cubicBezTo>
                  <a:pt x="2012" y="2795"/>
                  <a:pt x="2010" y="2793"/>
                  <a:pt x="2007" y="2791"/>
                </a:cubicBezTo>
                <a:cubicBezTo>
                  <a:pt x="2138" y="2512"/>
                  <a:pt x="2138" y="2512"/>
                  <a:pt x="2138" y="2512"/>
                </a:cubicBezTo>
                <a:cubicBezTo>
                  <a:pt x="2923" y="2892"/>
                  <a:pt x="2923" y="2892"/>
                  <a:pt x="2923" y="2892"/>
                </a:cubicBezTo>
                <a:cubicBezTo>
                  <a:pt x="2922" y="2893"/>
                  <a:pt x="2922" y="2894"/>
                  <a:pt x="2922" y="2896"/>
                </a:cubicBezTo>
                <a:lnTo>
                  <a:pt x="2014" y="2811"/>
                </a:lnTo>
                <a:close/>
                <a:moveTo>
                  <a:pt x="1726" y="931"/>
                </a:moveTo>
                <a:cubicBezTo>
                  <a:pt x="1732" y="928"/>
                  <a:pt x="1737" y="923"/>
                  <a:pt x="1739" y="917"/>
                </a:cubicBezTo>
                <a:cubicBezTo>
                  <a:pt x="1969" y="963"/>
                  <a:pt x="1969" y="963"/>
                  <a:pt x="1969" y="963"/>
                </a:cubicBezTo>
                <a:cubicBezTo>
                  <a:pt x="1976" y="1556"/>
                  <a:pt x="1976" y="1556"/>
                  <a:pt x="1976" y="1556"/>
                </a:cubicBezTo>
                <a:cubicBezTo>
                  <a:pt x="1807" y="1551"/>
                  <a:pt x="1807" y="1551"/>
                  <a:pt x="1807" y="1551"/>
                </a:cubicBezTo>
                <a:cubicBezTo>
                  <a:pt x="1715" y="933"/>
                  <a:pt x="1715" y="933"/>
                  <a:pt x="1715" y="933"/>
                </a:cubicBezTo>
                <a:cubicBezTo>
                  <a:pt x="1719" y="933"/>
                  <a:pt x="1722" y="932"/>
                  <a:pt x="1726" y="931"/>
                </a:cubicBezTo>
                <a:close/>
                <a:moveTo>
                  <a:pt x="2134" y="2511"/>
                </a:moveTo>
                <a:cubicBezTo>
                  <a:pt x="2004" y="2788"/>
                  <a:pt x="2004" y="2788"/>
                  <a:pt x="2004" y="2788"/>
                </a:cubicBezTo>
                <a:cubicBezTo>
                  <a:pt x="2001" y="2786"/>
                  <a:pt x="1998" y="2785"/>
                  <a:pt x="1994" y="2784"/>
                </a:cubicBezTo>
                <a:cubicBezTo>
                  <a:pt x="1990" y="2441"/>
                  <a:pt x="1990" y="2441"/>
                  <a:pt x="1990" y="2441"/>
                </a:cubicBezTo>
                <a:lnTo>
                  <a:pt x="2134" y="2511"/>
                </a:lnTo>
                <a:close/>
                <a:moveTo>
                  <a:pt x="1990" y="2437"/>
                </a:moveTo>
                <a:cubicBezTo>
                  <a:pt x="1980" y="1560"/>
                  <a:pt x="1980" y="1560"/>
                  <a:pt x="1980" y="1560"/>
                </a:cubicBezTo>
                <a:cubicBezTo>
                  <a:pt x="2570" y="1578"/>
                  <a:pt x="2570" y="1578"/>
                  <a:pt x="2570" y="1578"/>
                </a:cubicBezTo>
                <a:cubicBezTo>
                  <a:pt x="2136" y="2507"/>
                  <a:pt x="2136" y="2507"/>
                  <a:pt x="2136" y="2507"/>
                </a:cubicBezTo>
                <a:lnTo>
                  <a:pt x="1990" y="2437"/>
                </a:lnTo>
                <a:close/>
                <a:moveTo>
                  <a:pt x="2747" y="1135"/>
                </a:moveTo>
                <a:cubicBezTo>
                  <a:pt x="2751" y="1145"/>
                  <a:pt x="2759" y="1152"/>
                  <a:pt x="2768" y="1155"/>
                </a:cubicBezTo>
                <a:cubicBezTo>
                  <a:pt x="2572" y="1574"/>
                  <a:pt x="2572" y="1574"/>
                  <a:pt x="2572" y="1574"/>
                </a:cubicBezTo>
                <a:cubicBezTo>
                  <a:pt x="1980" y="1556"/>
                  <a:pt x="1980" y="1556"/>
                  <a:pt x="1980" y="1556"/>
                </a:cubicBezTo>
                <a:cubicBezTo>
                  <a:pt x="1973" y="964"/>
                  <a:pt x="1973" y="964"/>
                  <a:pt x="1973" y="964"/>
                </a:cubicBezTo>
                <a:cubicBezTo>
                  <a:pt x="2745" y="1120"/>
                  <a:pt x="2745" y="1120"/>
                  <a:pt x="2745" y="1120"/>
                </a:cubicBezTo>
                <a:cubicBezTo>
                  <a:pt x="2744" y="1125"/>
                  <a:pt x="2745" y="1130"/>
                  <a:pt x="2747" y="1135"/>
                </a:cubicBezTo>
                <a:close/>
                <a:moveTo>
                  <a:pt x="1976" y="1560"/>
                </a:moveTo>
                <a:cubicBezTo>
                  <a:pt x="1986" y="2435"/>
                  <a:pt x="1986" y="2435"/>
                  <a:pt x="1986" y="2435"/>
                </a:cubicBezTo>
                <a:cubicBezTo>
                  <a:pt x="1935" y="2410"/>
                  <a:pt x="1935" y="2410"/>
                  <a:pt x="1935" y="2410"/>
                </a:cubicBezTo>
                <a:cubicBezTo>
                  <a:pt x="1808" y="1555"/>
                  <a:pt x="1808" y="1555"/>
                  <a:pt x="1808" y="1555"/>
                </a:cubicBezTo>
                <a:lnTo>
                  <a:pt x="1976" y="1560"/>
                </a:lnTo>
                <a:close/>
                <a:moveTo>
                  <a:pt x="1986" y="2439"/>
                </a:moveTo>
                <a:cubicBezTo>
                  <a:pt x="1990" y="2780"/>
                  <a:pt x="1990" y="2780"/>
                  <a:pt x="1990" y="2780"/>
                </a:cubicBezTo>
                <a:cubicBezTo>
                  <a:pt x="1936" y="2415"/>
                  <a:pt x="1936" y="2415"/>
                  <a:pt x="1936" y="2415"/>
                </a:cubicBezTo>
                <a:lnTo>
                  <a:pt x="1986" y="2439"/>
                </a:lnTo>
                <a:close/>
                <a:moveTo>
                  <a:pt x="1987" y="2785"/>
                </a:moveTo>
                <a:cubicBezTo>
                  <a:pt x="1985" y="2785"/>
                  <a:pt x="1984" y="2785"/>
                  <a:pt x="1983" y="2786"/>
                </a:cubicBezTo>
                <a:cubicBezTo>
                  <a:pt x="1981" y="2787"/>
                  <a:pt x="1979" y="2788"/>
                  <a:pt x="1978" y="2789"/>
                </a:cubicBezTo>
                <a:cubicBezTo>
                  <a:pt x="1472" y="2191"/>
                  <a:pt x="1472" y="2191"/>
                  <a:pt x="1472" y="2191"/>
                </a:cubicBezTo>
                <a:cubicBezTo>
                  <a:pt x="1932" y="2413"/>
                  <a:pt x="1932" y="2413"/>
                  <a:pt x="1932" y="2413"/>
                </a:cubicBezTo>
                <a:lnTo>
                  <a:pt x="1987" y="2785"/>
                </a:lnTo>
                <a:close/>
                <a:moveTo>
                  <a:pt x="2937" y="2876"/>
                </a:moveTo>
                <a:cubicBezTo>
                  <a:pt x="2931" y="2878"/>
                  <a:pt x="2927" y="2883"/>
                  <a:pt x="2924" y="2888"/>
                </a:cubicBezTo>
                <a:cubicBezTo>
                  <a:pt x="2139" y="2509"/>
                  <a:pt x="2139" y="2509"/>
                  <a:pt x="2139" y="2509"/>
                </a:cubicBezTo>
                <a:cubicBezTo>
                  <a:pt x="2575" y="1579"/>
                  <a:pt x="2575" y="1579"/>
                  <a:pt x="2575" y="1579"/>
                </a:cubicBezTo>
                <a:cubicBezTo>
                  <a:pt x="2824" y="1586"/>
                  <a:pt x="2824" y="1586"/>
                  <a:pt x="2824" y="1586"/>
                </a:cubicBezTo>
                <a:cubicBezTo>
                  <a:pt x="2944" y="2874"/>
                  <a:pt x="2944" y="2874"/>
                  <a:pt x="2944" y="2874"/>
                </a:cubicBezTo>
                <a:cubicBezTo>
                  <a:pt x="2941" y="2874"/>
                  <a:pt x="2939" y="2875"/>
                  <a:pt x="2937" y="2876"/>
                </a:cubicBezTo>
                <a:close/>
                <a:moveTo>
                  <a:pt x="2576" y="1575"/>
                </a:moveTo>
                <a:cubicBezTo>
                  <a:pt x="2772" y="1156"/>
                  <a:pt x="2772" y="1156"/>
                  <a:pt x="2772" y="1156"/>
                </a:cubicBezTo>
                <a:cubicBezTo>
                  <a:pt x="2776" y="1157"/>
                  <a:pt x="2780" y="1157"/>
                  <a:pt x="2784" y="1156"/>
                </a:cubicBezTo>
                <a:cubicBezTo>
                  <a:pt x="2823" y="1582"/>
                  <a:pt x="2823" y="1582"/>
                  <a:pt x="2823" y="1582"/>
                </a:cubicBezTo>
                <a:lnTo>
                  <a:pt x="2576" y="1575"/>
                </a:lnTo>
                <a:close/>
                <a:moveTo>
                  <a:pt x="1969" y="959"/>
                </a:moveTo>
                <a:cubicBezTo>
                  <a:pt x="1740" y="913"/>
                  <a:pt x="1740" y="913"/>
                  <a:pt x="1740" y="913"/>
                </a:cubicBezTo>
                <a:cubicBezTo>
                  <a:pt x="1740" y="911"/>
                  <a:pt x="1741" y="909"/>
                  <a:pt x="1740" y="907"/>
                </a:cubicBezTo>
                <a:cubicBezTo>
                  <a:pt x="1968" y="871"/>
                  <a:pt x="1968" y="871"/>
                  <a:pt x="1968" y="871"/>
                </a:cubicBezTo>
                <a:lnTo>
                  <a:pt x="1969" y="959"/>
                </a:lnTo>
                <a:close/>
                <a:moveTo>
                  <a:pt x="1711" y="932"/>
                </a:moveTo>
                <a:cubicBezTo>
                  <a:pt x="1803" y="1551"/>
                  <a:pt x="1803" y="1551"/>
                  <a:pt x="1803" y="1551"/>
                </a:cubicBezTo>
                <a:cubicBezTo>
                  <a:pt x="1006" y="1526"/>
                  <a:pt x="1006" y="1526"/>
                  <a:pt x="1006" y="1526"/>
                </a:cubicBezTo>
                <a:cubicBezTo>
                  <a:pt x="1698" y="923"/>
                  <a:pt x="1698" y="923"/>
                  <a:pt x="1698" y="923"/>
                </a:cubicBezTo>
                <a:cubicBezTo>
                  <a:pt x="1702" y="928"/>
                  <a:pt x="1706" y="931"/>
                  <a:pt x="1711" y="932"/>
                </a:cubicBezTo>
                <a:close/>
                <a:moveTo>
                  <a:pt x="1804" y="1555"/>
                </a:moveTo>
                <a:cubicBezTo>
                  <a:pt x="1931" y="2408"/>
                  <a:pt x="1931" y="2408"/>
                  <a:pt x="1931" y="2408"/>
                </a:cubicBezTo>
                <a:cubicBezTo>
                  <a:pt x="1465" y="2183"/>
                  <a:pt x="1465" y="2183"/>
                  <a:pt x="1465" y="2183"/>
                </a:cubicBezTo>
                <a:cubicBezTo>
                  <a:pt x="950" y="1575"/>
                  <a:pt x="950" y="1575"/>
                  <a:pt x="950" y="1575"/>
                </a:cubicBezTo>
                <a:cubicBezTo>
                  <a:pt x="1002" y="1530"/>
                  <a:pt x="1002" y="1530"/>
                  <a:pt x="1002" y="1530"/>
                </a:cubicBezTo>
                <a:lnTo>
                  <a:pt x="1804" y="1555"/>
                </a:lnTo>
                <a:close/>
                <a:moveTo>
                  <a:pt x="954" y="1566"/>
                </a:moveTo>
                <a:cubicBezTo>
                  <a:pt x="971" y="1529"/>
                  <a:pt x="971" y="1529"/>
                  <a:pt x="971" y="1529"/>
                </a:cubicBezTo>
                <a:cubicBezTo>
                  <a:pt x="996" y="1530"/>
                  <a:pt x="996" y="1530"/>
                  <a:pt x="996" y="1530"/>
                </a:cubicBezTo>
                <a:lnTo>
                  <a:pt x="954" y="1566"/>
                </a:lnTo>
                <a:close/>
                <a:moveTo>
                  <a:pt x="950" y="1580"/>
                </a:moveTo>
                <a:cubicBezTo>
                  <a:pt x="1457" y="2179"/>
                  <a:pt x="1457" y="2179"/>
                  <a:pt x="1457" y="2179"/>
                </a:cubicBezTo>
                <a:cubicBezTo>
                  <a:pt x="891" y="1906"/>
                  <a:pt x="891" y="1906"/>
                  <a:pt x="891" y="1906"/>
                </a:cubicBezTo>
                <a:lnTo>
                  <a:pt x="950" y="1580"/>
                </a:lnTo>
                <a:close/>
                <a:moveTo>
                  <a:pt x="2966" y="2885"/>
                </a:moveTo>
                <a:cubicBezTo>
                  <a:pt x="2962" y="2879"/>
                  <a:pt x="2955" y="2875"/>
                  <a:pt x="2948" y="2874"/>
                </a:cubicBezTo>
                <a:cubicBezTo>
                  <a:pt x="2828" y="1586"/>
                  <a:pt x="2828" y="1586"/>
                  <a:pt x="2828" y="1586"/>
                </a:cubicBezTo>
                <a:cubicBezTo>
                  <a:pt x="4840" y="1649"/>
                  <a:pt x="4840" y="1649"/>
                  <a:pt x="4840" y="1649"/>
                </a:cubicBezTo>
                <a:lnTo>
                  <a:pt x="2966" y="2885"/>
                </a:lnTo>
                <a:close/>
                <a:moveTo>
                  <a:pt x="4822" y="1644"/>
                </a:moveTo>
                <a:cubicBezTo>
                  <a:pt x="2827" y="1582"/>
                  <a:pt x="2827" y="1582"/>
                  <a:pt x="2827" y="1582"/>
                </a:cubicBezTo>
                <a:cubicBezTo>
                  <a:pt x="2788" y="1156"/>
                  <a:pt x="2788" y="1156"/>
                  <a:pt x="2788" y="1156"/>
                </a:cubicBezTo>
                <a:cubicBezTo>
                  <a:pt x="2789" y="1155"/>
                  <a:pt x="2790" y="1155"/>
                  <a:pt x="2792" y="1154"/>
                </a:cubicBezTo>
                <a:cubicBezTo>
                  <a:pt x="2801" y="1151"/>
                  <a:pt x="2807" y="1144"/>
                  <a:pt x="2811" y="1135"/>
                </a:cubicBezTo>
                <a:lnTo>
                  <a:pt x="4822" y="1644"/>
                </a:lnTo>
                <a:close/>
                <a:moveTo>
                  <a:pt x="2929" y="648"/>
                </a:moveTo>
                <a:cubicBezTo>
                  <a:pt x="2933" y="656"/>
                  <a:pt x="2939" y="662"/>
                  <a:pt x="2947" y="664"/>
                </a:cubicBezTo>
                <a:cubicBezTo>
                  <a:pt x="2794" y="1092"/>
                  <a:pt x="2794" y="1092"/>
                  <a:pt x="2794" y="1092"/>
                </a:cubicBezTo>
                <a:cubicBezTo>
                  <a:pt x="2786" y="1087"/>
                  <a:pt x="2776" y="1087"/>
                  <a:pt x="2766" y="1090"/>
                </a:cubicBezTo>
                <a:cubicBezTo>
                  <a:pt x="2606" y="779"/>
                  <a:pt x="2606" y="779"/>
                  <a:pt x="2606" y="779"/>
                </a:cubicBezTo>
                <a:cubicBezTo>
                  <a:pt x="2612" y="777"/>
                  <a:pt x="2616" y="771"/>
                  <a:pt x="2617" y="765"/>
                </a:cubicBezTo>
                <a:cubicBezTo>
                  <a:pt x="2929" y="648"/>
                  <a:pt x="2929" y="648"/>
                  <a:pt x="2929" y="648"/>
                </a:cubicBezTo>
                <a:cubicBezTo>
                  <a:pt x="2929" y="648"/>
                  <a:pt x="2929" y="648"/>
                  <a:pt x="2929" y="648"/>
                </a:cubicBezTo>
                <a:close/>
                <a:moveTo>
                  <a:pt x="2580" y="769"/>
                </a:moveTo>
                <a:cubicBezTo>
                  <a:pt x="2580" y="770"/>
                  <a:pt x="2581" y="770"/>
                  <a:pt x="2581" y="771"/>
                </a:cubicBezTo>
                <a:cubicBezTo>
                  <a:pt x="2526" y="780"/>
                  <a:pt x="2526" y="780"/>
                  <a:pt x="2526" y="780"/>
                </a:cubicBezTo>
                <a:cubicBezTo>
                  <a:pt x="2000" y="77"/>
                  <a:pt x="2000" y="77"/>
                  <a:pt x="2000" y="77"/>
                </a:cubicBezTo>
                <a:cubicBezTo>
                  <a:pt x="2581" y="752"/>
                  <a:pt x="2581" y="752"/>
                  <a:pt x="2581" y="752"/>
                </a:cubicBezTo>
                <a:cubicBezTo>
                  <a:pt x="2578" y="757"/>
                  <a:pt x="2578" y="763"/>
                  <a:pt x="2580" y="769"/>
                </a:cubicBezTo>
                <a:close/>
                <a:moveTo>
                  <a:pt x="1958" y="61"/>
                </a:moveTo>
                <a:cubicBezTo>
                  <a:pt x="1968" y="867"/>
                  <a:pt x="1968" y="867"/>
                  <a:pt x="1968" y="867"/>
                </a:cubicBezTo>
                <a:cubicBezTo>
                  <a:pt x="1740" y="903"/>
                  <a:pt x="1740" y="903"/>
                  <a:pt x="1740" y="903"/>
                </a:cubicBezTo>
                <a:cubicBezTo>
                  <a:pt x="1739" y="902"/>
                  <a:pt x="1739" y="901"/>
                  <a:pt x="1739" y="901"/>
                </a:cubicBezTo>
                <a:cubicBezTo>
                  <a:pt x="1735" y="892"/>
                  <a:pt x="1728" y="887"/>
                  <a:pt x="1719" y="886"/>
                </a:cubicBezTo>
                <a:cubicBezTo>
                  <a:pt x="1954" y="60"/>
                  <a:pt x="1954" y="60"/>
                  <a:pt x="1954" y="60"/>
                </a:cubicBezTo>
                <a:cubicBezTo>
                  <a:pt x="1955" y="60"/>
                  <a:pt x="1957" y="60"/>
                  <a:pt x="1958" y="61"/>
                </a:cubicBezTo>
                <a:close/>
                <a:moveTo>
                  <a:pt x="1412" y="563"/>
                </a:moveTo>
                <a:cubicBezTo>
                  <a:pt x="1419" y="565"/>
                  <a:pt x="1426" y="565"/>
                  <a:pt x="1433" y="562"/>
                </a:cubicBezTo>
                <a:cubicBezTo>
                  <a:pt x="1435" y="561"/>
                  <a:pt x="1437" y="560"/>
                  <a:pt x="1439" y="558"/>
                </a:cubicBezTo>
                <a:cubicBezTo>
                  <a:pt x="1699" y="894"/>
                  <a:pt x="1699" y="894"/>
                  <a:pt x="1699" y="894"/>
                </a:cubicBezTo>
                <a:cubicBezTo>
                  <a:pt x="1694" y="901"/>
                  <a:pt x="1692" y="910"/>
                  <a:pt x="1695" y="918"/>
                </a:cubicBezTo>
                <a:cubicBezTo>
                  <a:pt x="1696" y="919"/>
                  <a:pt x="1696" y="919"/>
                  <a:pt x="1696" y="920"/>
                </a:cubicBezTo>
                <a:cubicBezTo>
                  <a:pt x="1000" y="1526"/>
                  <a:pt x="1000" y="1526"/>
                  <a:pt x="1000" y="1526"/>
                </a:cubicBezTo>
                <a:cubicBezTo>
                  <a:pt x="973" y="1525"/>
                  <a:pt x="973" y="1525"/>
                  <a:pt x="973" y="1525"/>
                </a:cubicBezTo>
                <a:lnTo>
                  <a:pt x="1412" y="563"/>
                </a:lnTo>
                <a:close/>
                <a:moveTo>
                  <a:pt x="947" y="1573"/>
                </a:moveTo>
                <a:cubicBezTo>
                  <a:pt x="947" y="1574"/>
                  <a:pt x="947" y="1574"/>
                  <a:pt x="947" y="1574"/>
                </a:cubicBezTo>
                <a:cubicBezTo>
                  <a:pt x="888" y="1904"/>
                  <a:pt x="888" y="1904"/>
                  <a:pt x="888" y="1904"/>
                </a:cubicBezTo>
                <a:cubicBezTo>
                  <a:pt x="77" y="1513"/>
                  <a:pt x="77" y="1513"/>
                  <a:pt x="77" y="1513"/>
                </a:cubicBezTo>
                <a:cubicBezTo>
                  <a:pt x="78" y="1509"/>
                  <a:pt x="79" y="1505"/>
                  <a:pt x="79" y="1502"/>
                </a:cubicBezTo>
                <a:cubicBezTo>
                  <a:pt x="967" y="1529"/>
                  <a:pt x="967" y="1529"/>
                  <a:pt x="967" y="1529"/>
                </a:cubicBezTo>
                <a:lnTo>
                  <a:pt x="947" y="1573"/>
                </a:lnTo>
                <a:close/>
                <a:moveTo>
                  <a:pt x="64" y="1529"/>
                </a:moveTo>
                <a:cubicBezTo>
                  <a:pt x="69" y="1526"/>
                  <a:pt x="72" y="1522"/>
                  <a:pt x="75" y="1517"/>
                </a:cubicBezTo>
                <a:cubicBezTo>
                  <a:pt x="862" y="2047"/>
                  <a:pt x="862" y="2047"/>
                  <a:pt x="862" y="2047"/>
                </a:cubicBezTo>
                <a:cubicBezTo>
                  <a:pt x="700" y="2959"/>
                  <a:pt x="700" y="2959"/>
                  <a:pt x="700" y="2959"/>
                </a:cubicBezTo>
                <a:cubicBezTo>
                  <a:pt x="695" y="2959"/>
                  <a:pt x="691" y="2959"/>
                  <a:pt x="687" y="2961"/>
                </a:cubicBezTo>
                <a:cubicBezTo>
                  <a:pt x="687" y="2961"/>
                  <a:pt x="686" y="2961"/>
                  <a:pt x="686" y="2962"/>
                </a:cubicBezTo>
                <a:lnTo>
                  <a:pt x="64" y="1529"/>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TextBox 45"/>
          <p:cNvSpPr txBox="1"/>
          <p:nvPr/>
        </p:nvSpPr>
        <p:spPr>
          <a:xfrm>
            <a:off x="67216" y="63169"/>
            <a:ext cx="4607352" cy="715581"/>
          </a:xfrm>
          <a:prstGeom prst="rect">
            <a:avLst/>
          </a:prstGeom>
          <a:noFill/>
        </p:spPr>
        <p:txBody>
          <a:bodyPr wrap="none" rtlCol="0">
            <a:spAutoFit/>
          </a:bodyPr>
          <a:lstStyle/>
          <a:p>
            <a:r>
              <a:rPr lang="en-US" sz="4050" dirty="0" err="1">
                <a:latin typeface="+mj-lt"/>
              </a:rPr>
              <a:t>Sekilas</a:t>
            </a:r>
            <a:r>
              <a:rPr lang="en-US" sz="4050" dirty="0">
                <a:latin typeface="+mj-lt"/>
              </a:rPr>
              <a:t> </a:t>
            </a:r>
            <a:r>
              <a:rPr lang="en-US" sz="4050" dirty="0" err="1">
                <a:latin typeface="+mj-lt"/>
              </a:rPr>
              <a:t>Indocement</a:t>
            </a:r>
            <a:endParaRPr lang="en-US" sz="4050" dirty="0">
              <a:latin typeface="+mj-lt"/>
            </a:endParaRPr>
          </a:p>
        </p:txBody>
      </p:sp>
      <p:sp>
        <p:nvSpPr>
          <p:cNvPr id="47" name="Rectangle 46"/>
          <p:cNvSpPr/>
          <p:nvPr/>
        </p:nvSpPr>
        <p:spPr>
          <a:xfrm>
            <a:off x="806838" y="1790376"/>
            <a:ext cx="3949843" cy="309637"/>
          </a:xfrm>
          <a:prstGeom prst="rect">
            <a:avLst/>
          </a:prstGeom>
        </p:spPr>
        <p:txBody>
          <a:bodyPr wrap="square">
            <a:spAutoFit/>
          </a:bodyPr>
          <a:lstStyle/>
          <a:p>
            <a:pPr>
              <a:lnSpc>
                <a:spcPct val="150000"/>
              </a:lnSpc>
            </a:pPr>
            <a:r>
              <a:rPr lang="en-US" sz="1050" dirty="0"/>
              <a:t>“</a:t>
            </a:r>
            <a:r>
              <a:rPr lang="en-US" sz="1050" dirty="0" err="1"/>
              <a:t>Tidak</a:t>
            </a:r>
            <a:r>
              <a:rPr lang="en-US" sz="1050" dirty="0"/>
              <a:t> </a:t>
            </a:r>
            <a:r>
              <a:rPr lang="en-US" sz="1050" dirty="0" err="1"/>
              <a:t>ada</a:t>
            </a:r>
            <a:r>
              <a:rPr lang="en-US" sz="1050" dirty="0"/>
              <a:t> yang </a:t>
            </a:r>
            <a:r>
              <a:rPr lang="en-US" sz="1050" dirty="0" err="1"/>
              <a:t>namanya</a:t>
            </a:r>
            <a:r>
              <a:rPr lang="en-US" sz="1050" dirty="0"/>
              <a:t> </a:t>
            </a:r>
            <a:r>
              <a:rPr lang="en-US" sz="1050" dirty="0" err="1"/>
              <a:t>parkir</a:t>
            </a:r>
            <a:r>
              <a:rPr lang="en-US" sz="1050" dirty="0"/>
              <a:t> gratis”</a:t>
            </a:r>
            <a:endParaRPr lang="id-ID" sz="1050" dirty="0"/>
          </a:p>
        </p:txBody>
      </p:sp>
      <p:cxnSp>
        <p:nvCxnSpPr>
          <p:cNvPr id="48" name="Straight Connector 47"/>
          <p:cNvCxnSpPr>
            <a:cxnSpLocks/>
          </p:cNvCxnSpPr>
          <p:nvPr/>
        </p:nvCxnSpPr>
        <p:spPr>
          <a:xfrm>
            <a:off x="856047" y="2138529"/>
            <a:ext cx="699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reeform 43"/>
          <p:cNvSpPr>
            <a:spLocks/>
          </p:cNvSpPr>
          <p:nvPr/>
        </p:nvSpPr>
        <p:spPr bwMode="auto">
          <a:xfrm>
            <a:off x="91049" y="6344245"/>
            <a:ext cx="516743" cy="448144"/>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5" name="Freeform 43"/>
          <p:cNvSpPr>
            <a:spLocks/>
          </p:cNvSpPr>
          <p:nvPr/>
        </p:nvSpPr>
        <p:spPr bwMode="auto">
          <a:xfrm>
            <a:off x="717929" y="6344245"/>
            <a:ext cx="516743" cy="448144"/>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6" name="Freeform 43"/>
          <p:cNvSpPr>
            <a:spLocks/>
          </p:cNvSpPr>
          <p:nvPr/>
        </p:nvSpPr>
        <p:spPr bwMode="auto">
          <a:xfrm>
            <a:off x="1345376" y="6315369"/>
            <a:ext cx="516743" cy="448144"/>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7" name="Freeform 43"/>
          <p:cNvSpPr>
            <a:spLocks/>
          </p:cNvSpPr>
          <p:nvPr/>
        </p:nvSpPr>
        <p:spPr bwMode="auto">
          <a:xfrm>
            <a:off x="1987019" y="6306292"/>
            <a:ext cx="516743" cy="448144"/>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5" name="Freeform 48"/>
          <p:cNvSpPr>
            <a:spLocks noEditPoints="1"/>
          </p:cNvSpPr>
          <p:nvPr/>
        </p:nvSpPr>
        <p:spPr bwMode="auto">
          <a:xfrm>
            <a:off x="1483494" y="6419188"/>
            <a:ext cx="240506" cy="240506"/>
          </a:xfrm>
          <a:custGeom>
            <a:avLst/>
            <a:gdLst>
              <a:gd name="T0" fmla="*/ 112 w 176"/>
              <a:gd name="T1" fmla="*/ 120 h 176"/>
              <a:gd name="T2" fmla="*/ 120 w 176"/>
              <a:gd name="T3" fmla="*/ 104 h 176"/>
              <a:gd name="T4" fmla="*/ 64 w 176"/>
              <a:gd name="T5" fmla="*/ 96 h 176"/>
              <a:gd name="T6" fmla="*/ 56 w 176"/>
              <a:gd name="T7" fmla="*/ 112 h 176"/>
              <a:gd name="T8" fmla="*/ 64 w 176"/>
              <a:gd name="T9" fmla="*/ 104 h 176"/>
              <a:gd name="T10" fmla="*/ 112 w 176"/>
              <a:gd name="T11" fmla="*/ 112 h 176"/>
              <a:gd name="T12" fmla="*/ 64 w 176"/>
              <a:gd name="T13" fmla="*/ 104 h 176"/>
              <a:gd name="T14" fmla="*/ 152 w 176"/>
              <a:gd name="T15" fmla="*/ 48 h 176"/>
              <a:gd name="T16" fmla="*/ 144 w 176"/>
              <a:gd name="T17" fmla="*/ 8 h 176"/>
              <a:gd name="T18" fmla="*/ 104 w 176"/>
              <a:gd name="T19" fmla="*/ 0 h 176"/>
              <a:gd name="T20" fmla="*/ 24 w 176"/>
              <a:gd name="T21" fmla="*/ 8 h 176"/>
              <a:gd name="T22" fmla="*/ 8 w 176"/>
              <a:gd name="T23" fmla="*/ 48 h 176"/>
              <a:gd name="T24" fmla="*/ 0 w 176"/>
              <a:gd name="T25" fmla="*/ 72 h 176"/>
              <a:gd name="T26" fmla="*/ 16 w 176"/>
              <a:gd name="T27" fmla="*/ 80 h 176"/>
              <a:gd name="T28" fmla="*/ 24 w 176"/>
              <a:gd name="T29" fmla="*/ 176 h 176"/>
              <a:gd name="T30" fmla="*/ 160 w 176"/>
              <a:gd name="T31" fmla="*/ 168 h 176"/>
              <a:gd name="T32" fmla="*/ 168 w 176"/>
              <a:gd name="T33" fmla="*/ 80 h 176"/>
              <a:gd name="T34" fmla="*/ 176 w 176"/>
              <a:gd name="T35" fmla="*/ 56 h 176"/>
              <a:gd name="T36" fmla="*/ 144 w 176"/>
              <a:gd name="T37" fmla="*/ 16 h 176"/>
              <a:gd name="T38" fmla="*/ 128 w 176"/>
              <a:gd name="T39" fmla="*/ 48 h 176"/>
              <a:gd name="T40" fmla="*/ 120 w 176"/>
              <a:gd name="T41" fmla="*/ 16 h 176"/>
              <a:gd name="T42" fmla="*/ 104 w 176"/>
              <a:gd name="T43" fmla="*/ 12 h 176"/>
              <a:gd name="T44" fmla="*/ 104 w 176"/>
              <a:gd name="T45" fmla="*/ 24 h 176"/>
              <a:gd name="T46" fmla="*/ 32 w 176"/>
              <a:gd name="T47" fmla="*/ 8 h 176"/>
              <a:gd name="T48" fmla="*/ 96 w 176"/>
              <a:gd name="T49" fmla="*/ 28 h 176"/>
              <a:gd name="T50" fmla="*/ 120 w 176"/>
              <a:gd name="T51" fmla="*/ 32 h 176"/>
              <a:gd name="T52" fmla="*/ 32 w 176"/>
              <a:gd name="T53" fmla="*/ 48 h 176"/>
              <a:gd name="T54" fmla="*/ 152 w 176"/>
              <a:gd name="T55" fmla="*/ 168 h 176"/>
              <a:gd name="T56" fmla="*/ 24 w 176"/>
              <a:gd name="T57" fmla="*/ 80 h 176"/>
              <a:gd name="T58" fmla="*/ 152 w 176"/>
              <a:gd name="T59" fmla="*/ 168 h 176"/>
              <a:gd name="T60" fmla="*/ 8 w 176"/>
              <a:gd name="T61" fmla="*/ 72 h 176"/>
              <a:gd name="T62" fmla="*/ 168 w 176"/>
              <a:gd name="T63"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64" y="120"/>
                </a:moveTo>
                <a:cubicBezTo>
                  <a:pt x="112" y="120"/>
                  <a:pt x="112" y="120"/>
                  <a:pt x="112" y="120"/>
                </a:cubicBezTo>
                <a:cubicBezTo>
                  <a:pt x="116" y="120"/>
                  <a:pt x="120" y="116"/>
                  <a:pt x="120" y="112"/>
                </a:cubicBezTo>
                <a:cubicBezTo>
                  <a:pt x="120" y="104"/>
                  <a:pt x="120" y="104"/>
                  <a:pt x="120" y="104"/>
                </a:cubicBezTo>
                <a:cubicBezTo>
                  <a:pt x="120" y="100"/>
                  <a:pt x="116" y="96"/>
                  <a:pt x="112" y="96"/>
                </a:cubicBezTo>
                <a:cubicBezTo>
                  <a:pt x="64" y="96"/>
                  <a:pt x="64" y="96"/>
                  <a:pt x="64" y="96"/>
                </a:cubicBezTo>
                <a:cubicBezTo>
                  <a:pt x="60" y="96"/>
                  <a:pt x="56" y="100"/>
                  <a:pt x="56" y="104"/>
                </a:cubicBezTo>
                <a:cubicBezTo>
                  <a:pt x="56" y="112"/>
                  <a:pt x="56" y="112"/>
                  <a:pt x="56" y="112"/>
                </a:cubicBezTo>
                <a:cubicBezTo>
                  <a:pt x="56" y="116"/>
                  <a:pt x="60" y="120"/>
                  <a:pt x="64" y="120"/>
                </a:cubicBezTo>
                <a:moveTo>
                  <a:pt x="64" y="104"/>
                </a:moveTo>
                <a:cubicBezTo>
                  <a:pt x="112" y="104"/>
                  <a:pt x="112" y="104"/>
                  <a:pt x="112" y="104"/>
                </a:cubicBezTo>
                <a:cubicBezTo>
                  <a:pt x="112" y="112"/>
                  <a:pt x="112" y="112"/>
                  <a:pt x="112" y="112"/>
                </a:cubicBezTo>
                <a:cubicBezTo>
                  <a:pt x="64" y="112"/>
                  <a:pt x="64" y="112"/>
                  <a:pt x="64" y="112"/>
                </a:cubicBezTo>
                <a:lnTo>
                  <a:pt x="64" y="104"/>
                </a:lnTo>
                <a:close/>
                <a:moveTo>
                  <a:pt x="168" y="48"/>
                </a:moveTo>
                <a:cubicBezTo>
                  <a:pt x="152" y="48"/>
                  <a:pt x="152" y="48"/>
                  <a:pt x="152" y="48"/>
                </a:cubicBezTo>
                <a:cubicBezTo>
                  <a:pt x="152" y="16"/>
                  <a:pt x="152" y="16"/>
                  <a:pt x="152" y="16"/>
                </a:cubicBezTo>
                <a:cubicBezTo>
                  <a:pt x="152" y="12"/>
                  <a:pt x="148" y="8"/>
                  <a:pt x="144" y="8"/>
                </a:cubicBezTo>
                <a:cubicBezTo>
                  <a:pt x="112" y="8"/>
                  <a:pt x="112" y="8"/>
                  <a:pt x="112" y="8"/>
                </a:cubicBezTo>
                <a:cubicBezTo>
                  <a:pt x="104" y="0"/>
                  <a:pt x="104" y="0"/>
                  <a:pt x="104" y="0"/>
                </a:cubicBezTo>
                <a:cubicBezTo>
                  <a:pt x="32" y="0"/>
                  <a:pt x="32" y="0"/>
                  <a:pt x="32" y="0"/>
                </a:cubicBezTo>
                <a:cubicBezTo>
                  <a:pt x="28" y="0"/>
                  <a:pt x="24" y="4"/>
                  <a:pt x="24" y="8"/>
                </a:cubicBezTo>
                <a:cubicBezTo>
                  <a:pt x="24" y="48"/>
                  <a:pt x="24" y="48"/>
                  <a:pt x="24" y="48"/>
                </a:cubicBezTo>
                <a:cubicBezTo>
                  <a:pt x="8" y="48"/>
                  <a:pt x="8" y="48"/>
                  <a:pt x="8" y="48"/>
                </a:cubicBezTo>
                <a:cubicBezTo>
                  <a:pt x="4" y="48"/>
                  <a:pt x="0" y="52"/>
                  <a:pt x="0" y="56"/>
                </a:cubicBezTo>
                <a:cubicBezTo>
                  <a:pt x="0" y="72"/>
                  <a:pt x="0" y="72"/>
                  <a:pt x="0" y="72"/>
                </a:cubicBezTo>
                <a:cubicBezTo>
                  <a:pt x="0" y="76"/>
                  <a:pt x="4" y="80"/>
                  <a:pt x="8" y="80"/>
                </a:cubicBezTo>
                <a:cubicBezTo>
                  <a:pt x="16" y="80"/>
                  <a:pt x="16" y="80"/>
                  <a:pt x="16" y="80"/>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80"/>
                  <a:pt x="160" y="80"/>
                  <a:pt x="160" y="80"/>
                </a:cubicBezTo>
                <a:cubicBezTo>
                  <a:pt x="168" y="80"/>
                  <a:pt x="168" y="80"/>
                  <a:pt x="168" y="80"/>
                </a:cubicBezTo>
                <a:cubicBezTo>
                  <a:pt x="172" y="80"/>
                  <a:pt x="176" y="76"/>
                  <a:pt x="176" y="72"/>
                </a:cubicBezTo>
                <a:cubicBezTo>
                  <a:pt x="176" y="56"/>
                  <a:pt x="176" y="56"/>
                  <a:pt x="176" y="56"/>
                </a:cubicBezTo>
                <a:cubicBezTo>
                  <a:pt x="176" y="52"/>
                  <a:pt x="172" y="48"/>
                  <a:pt x="168" y="48"/>
                </a:cubicBezTo>
                <a:moveTo>
                  <a:pt x="144" y="16"/>
                </a:moveTo>
                <a:cubicBezTo>
                  <a:pt x="144" y="48"/>
                  <a:pt x="144" y="48"/>
                  <a:pt x="144" y="48"/>
                </a:cubicBezTo>
                <a:cubicBezTo>
                  <a:pt x="128" y="48"/>
                  <a:pt x="128" y="48"/>
                  <a:pt x="128" y="48"/>
                </a:cubicBezTo>
                <a:cubicBezTo>
                  <a:pt x="128" y="24"/>
                  <a:pt x="128" y="24"/>
                  <a:pt x="128" y="24"/>
                </a:cubicBezTo>
                <a:cubicBezTo>
                  <a:pt x="120" y="16"/>
                  <a:pt x="120" y="16"/>
                  <a:pt x="120" y="16"/>
                </a:cubicBezTo>
                <a:lnTo>
                  <a:pt x="144" y="16"/>
                </a:lnTo>
                <a:close/>
                <a:moveTo>
                  <a:pt x="104" y="12"/>
                </a:moveTo>
                <a:cubicBezTo>
                  <a:pt x="116" y="24"/>
                  <a:pt x="116" y="24"/>
                  <a:pt x="116" y="24"/>
                </a:cubicBezTo>
                <a:cubicBezTo>
                  <a:pt x="104" y="24"/>
                  <a:pt x="104" y="24"/>
                  <a:pt x="104" y="24"/>
                </a:cubicBezTo>
                <a:lnTo>
                  <a:pt x="104" y="12"/>
                </a:lnTo>
                <a:close/>
                <a:moveTo>
                  <a:pt x="32" y="8"/>
                </a:moveTo>
                <a:cubicBezTo>
                  <a:pt x="96" y="8"/>
                  <a:pt x="96" y="8"/>
                  <a:pt x="96" y="8"/>
                </a:cubicBezTo>
                <a:cubicBezTo>
                  <a:pt x="96" y="28"/>
                  <a:pt x="96" y="28"/>
                  <a:pt x="96" y="28"/>
                </a:cubicBezTo>
                <a:cubicBezTo>
                  <a:pt x="96" y="30"/>
                  <a:pt x="98" y="32"/>
                  <a:pt x="100" y="32"/>
                </a:cubicBezTo>
                <a:cubicBezTo>
                  <a:pt x="120" y="32"/>
                  <a:pt x="120" y="32"/>
                  <a:pt x="120" y="32"/>
                </a:cubicBezTo>
                <a:cubicBezTo>
                  <a:pt x="120" y="48"/>
                  <a:pt x="120" y="48"/>
                  <a:pt x="120" y="48"/>
                </a:cubicBezTo>
                <a:cubicBezTo>
                  <a:pt x="32" y="48"/>
                  <a:pt x="32" y="48"/>
                  <a:pt x="32" y="48"/>
                </a:cubicBezTo>
                <a:lnTo>
                  <a:pt x="32" y="8"/>
                </a:lnTo>
                <a:close/>
                <a:moveTo>
                  <a:pt x="152" y="168"/>
                </a:moveTo>
                <a:cubicBezTo>
                  <a:pt x="24" y="168"/>
                  <a:pt x="24" y="168"/>
                  <a:pt x="24" y="168"/>
                </a:cubicBezTo>
                <a:cubicBezTo>
                  <a:pt x="24" y="80"/>
                  <a:pt x="24" y="80"/>
                  <a:pt x="24" y="80"/>
                </a:cubicBezTo>
                <a:cubicBezTo>
                  <a:pt x="152" y="80"/>
                  <a:pt x="152" y="80"/>
                  <a:pt x="152" y="80"/>
                </a:cubicBezTo>
                <a:lnTo>
                  <a:pt x="152" y="168"/>
                </a:lnTo>
                <a:close/>
                <a:moveTo>
                  <a:pt x="168" y="72"/>
                </a:moveTo>
                <a:cubicBezTo>
                  <a:pt x="8" y="72"/>
                  <a:pt x="8" y="72"/>
                  <a:pt x="8" y="72"/>
                </a:cubicBezTo>
                <a:cubicBezTo>
                  <a:pt x="8" y="56"/>
                  <a:pt x="8" y="56"/>
                  <a:pt x="8" y="56"/>
                </a:cubicBezTo>
                <a:cubicBezTo>
                  <a:pt x="168" y="56"/>
                  <a:pt x="168" y="56"/>
                  <a:pt x="168" y="56"/>
                </a:cubicBezTo>
                <a:lnTo>
                  <a:pt x="168" y="72"/>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76" name="Freeform 71"/>
          <p:cNvSpPr>
            <a:spLocks noEditPoints="1"/>
          </p:cNvSpPr>
          <p:nvPr/>
        </p:nvSpPr>
        <p:spPr bwMode="auto">
          <a:xfrm>
            <a:off x="856047" y="6448064"/>
            <a:ext cx="240506" cy="240506"/>
          </a:xfrm>
          <a:custGeom>
            <a:avLst/>
            <a:gdLst>
              <a:gd name="T0" fmla="*/ 88 w 176"/>
              <a:gd name="T1" fmla="*/ 136 h 176"/>
              <a:gd name="T2" fmla="*/ 88 w 176"/>
              <a:gd name="T3" fmla="*/ 48 h 176"/>
              <a:gd name="T4" fmla="*/ 88 w 176"/>
              <a:gd name="T5" fmla="*/ 72 h 176"/>
              <a:gd name="T6" fmla="*/ 88 w 176"/>
              <a:gd name="T7" fmla="*/ 48 h 176"/>
              <a:gd name="T8" fmla="*/ 51 w 176"/>
              <a:gd name="T9" fmla="*/ 72 h 176"/>
              <a:gd name="T10" fmla="*/ 84 w 176"/>
              <a:gd name="T11" fmla="*/ 103 h 176"/>
              <a:gd name="T12" fmla="*/ 88 w 176"/>
              <a:gd name="T13" fmla="*/ 80 h 176"/>
              <a:gd name="T14" fmla="*/ 80 w 176"/>
              <a:gd name="T15" fmla="*/ 88 h 176"/>
              <a:gd name="T16" fmla="*/ 92 w 176"/>
              <a:gd name="T17" fmla="*/ 103 h 176"/>
              <a:gd name="T18" fmla="*/ 125 w 176"/>
              <a:gd name="T19" fmla="*/ 72 h 176"/>
              <a:gd name="T20" fmla="*/ 162 w 176"/>
              <a:gd name="T21" fmla="*/ 68 h 176"/>
              <a:gd name="T22" fmla="*/ 159 w 176"/>
              <a:gd name="T23" fmla="*/ 34 h 176"/>
              <a:gd name="T24" fmla="*/ 134 w 176"/>
              <a:gd name="T25" fmla="*/ 17 h 176"/>
              <a:gd name="T26" fmla="*/ 106 w 176"/>
              <a:gd name="T27" fmla="*/ 6 h 176"/>
              <a:gd name="T28" fmla="*/ 70 w 176"/>
              <a:gd name="T29" fmla="*/ 6 h 176"/>
              <a:gd name="T30" fmla="*/ 42 w 176"/>
              <a:gd name="T31" fmla="*/ 17 h 176"/>
              <a:gd name="T32" fmla="*/ 17 w 176"/>
              <a:gd name="T33" fmla="*/ 34 h 176"/>
              <a:gd name="T34" fmla="*/ 14 w 176"/>
              <a:gd name="T35" fmla="*/ 68 h 176"/>
              <a:gd name="T36" fmla="*/ 0 w 176"/>
              <a:gd name="T37" fmla="*/ 100 h 176"/>
              <a:gd name="T38" fmla="*/ 22 w 176"/>
              <a:gd name="T39" fmla="*/ 126 h 176"/>
              <a:gd name="T40" fmla="*/ 34 w 176"/>
              <a:gd name="T41" fmla="*/ 159 h 176"/>
              <a:gd name="T42" fmla="*/ 50 w 176"/>
              <a:gd name="T43" fmla="*/ 154 h 176"/>
              <a:gd name="T44" fmla="*/ 76 w 176"/>
              <a:gd name="T45" fmla="*/ 176 h 176"/>
              <a:gd name="T46" fmla="*/ 108 w 176"/>
              <a:gd name="T47" fmla="*/ 162 h 176"/>
              <a:gd name="T48" fmla="*/ 138 w 176"/>
              <a:gd name="T49" fmla="*/ 160 h 176"/>
              <a:gd name="T50" fmla="*/ 159 w 176"/>
              <a:gd name="T51" fmla="*/ 134 h 176"/>
              <a:gd name="T52" fmla="*/ 170 w 176"/>
              <a:gd name="T53" fmla="*/ 106 h 176"/>
              <a:gd name="T54" fmla="*/ 170 w 176"/>
              <a:gd name="T55" fmla="*/ 70 h 176"/>
              <a:gd name="T56" fmla="*/ 160 w 176"/>
              <a:gd name="T57" fmla="*/ 100 h 176"/>
              <a:gd name="T58" fmla="*/ 147 w 176"/>
              <a:gd name="T59" fmla="*/ 130 h 176"/>
              <a:gd name="T60" fmla="*/ 138 w 176"/>
              <a:gd name="T61" fmla="*/ 152 h 176"/>
              <a:gd name="T62" fmla="*/ 122 w 176"/>
              <a:gd name="T63" fmla="*/ 147 h 176"/>
              <a:gd name="T64" fmla="*/ 98 w 176"/>
              <a:gd name="T65" fmla="*/ 168 h 176"/>
              <a:gd name="T66" fmla="*/ 76 w 176"/>
              <a:gd name="T67" fmla="*/ 160 h 176"/>
              <a:gd name="T68" fmla="*/ 50 w 176"/>
              <a:gd name="T69" fmla="*/ 146 h 176"/>
              <a:gd name="T70" fmla="*/ 38 w 176"/>
              <a:gd name="T71" fmla="*/ 152 h 176"/>
              <a:gd name="T72" fmla="*/ 29 w 176"/>
              <a:gd name="T73" fmla="*/ 122 h 176"/>
              <a:gd name="T74" fmla="*/ 8 w 176"/>
              <a:gd name="T75" fmla="*/ 98 h 176"/>
              <a:gd name="T76" fmla="*/ 16 w 176"/>
              <a:gd name="T77" fmla="*/ 76 h 176"/>
              <a:gd name="T78" fmla="*/ 29 w 176"/>
              <a:gd name="T79" fmla="*/ 46 h 176"/>
              <a:gd name="T80" fmla="*/ 38 w 176"/>
              <a:gd name="T81" fmla="*/ 24 h 176"/>
              <a:gd name="T82" fmla="*/ 54 w 176"/>
              <a:gd name="T83" fmla="*/ 29 h 176"/>
              <a:gd name="T84" fmla="*/ 78 w 176"/>
              <a:gd name="T85" fmla="*/ 8 h 176"/>
              <a:gd name="T86" fmla="*/ 100 w 176"/>
              <a:gd name="T87" fmla="*/ 16 h 176"/>
              <a:gd name="T88" fmla="*/ 126 w 176"/>
              <a:gd name="T89" fmla="*/ 30 h 176"/>
              <a:gd name="T90" fmla="*/ 152 w 176"/>
              <a:gd name="T91" fmla="*/ 38 h 176"/>
              <a:gd name="T92" fmla="*/ 147 w 176"/>
              <a:gd name="T93" fmla="*/ 54 h 176"/>
              <a:gd name="T94" fmla="*/ 168 w 176"/>
              <a:gd name="T95" fmla="*/ 7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88" y="40"/>
                </a:moveTo>
                <a:cubicBezTo>
                  <a:pt x="61" y="40"/>
                  <a:pt x="40" y="61"/>
                  <a:pt x="40" y="88"/>
                </a:cubicBezTo>
                <a:cubicBezTo>
                  <a:pt x="40" y="115"/>
                  <a:pt x="61" y="136"/>
                  <a:pt x="88" y="136"/>
                </a:cubicBezTo>
                <a:cubicBezTo>
                  <a:pt x="115" y="136"/>
                  <a:pt x="136" y="115"/>
                  <a:pt x="136" y="88"/>
                </a:cubicBezTo>
                <a:cubicBezTo>
                  <a:pt x="136" y="61"/>
                  <a:pt x="115" y="40"/>
                  <a:pt x="88" y="40"/>
                </a:cubicBezTo>
                <a:moveTo>
                  <a:pt x="88" y="48"/>
                </a:moveTo>
                <a:cubicBezTo>
                  <a:pt x="102" y="48"/>
                  <a:pt x="114" y="55"/>
                  <a:pt x="121" y="65"/>
                </a:cubicBezTo>
                <a:cubicBezTo>
                  <a:pt x="100" y="77"/>
                  <a:pt x="100" y="77"/>
                  <a:pt x="100" y="77"/>
                </a:cubicBezTo>
                <a:cubicBezTo>
                  <a:pt x="97" y="74"/>
                  <a:pt x="93" y="72"/>
                  <a:pt x="88" y="72"/>
                </a:cubicBezTo>
                <a:cubicBezTo>
                  <a:pt x="83" y="72"/>
                  <a:pt x="79" y="74"/>
                  <a:pt x="76" y="77"/>
                </a:cubicBezTo>
                <a:cubicBezTo>
                  <a:pt x="55" y="65"/>
                  <a:pt x="55" y="65"/>
                  <a:pt x="55" y="65"/>
                </a:cubicBezTo>
                <a:cubicBezTo>
                  <a:pt x="62" y="55"/>
                  <a:pt x="74" y="48"/>
                  <a:pt x="88" y="48"/>
                </a:cubicBezTo>
                <a:moveTo>
                  <a:pt x="84" y="128"/>
                </a:moveTo>
                <a:cubicBezTo>
                  <a:pt x="64" y="126"/>
                  <a:pt x="48" y="109"/>
                  <a:pt x="48" y="88"/>
                </a:cubicBezTo>
                <a:cubicBezTo>
                  <a:pt x="48" y="82"/>
                  <a:pt x="49" y="77"/>
                  <a:pt x="51" y="72"/>
                </a:cubicBezTo>
                <a:cubicBezTo>
                  <a:pt x="73" y="84"/>
                  <a:pt x="73" y="84"/>
                  <a:pt x="73" y="84"/>
                </a:cubicBezTo>
                <a:cubicBezTo>
                  <a:pt x="72" y="85"/>
                  <a:pt x="72" y="87"/>
                  <a:pt x="72" y="88"/>
                </a:cubicBezTo>
                <a:cubicBezTo>
                  <a:pt x="72" y="95"/>
                  <a:pt x="77" y="102"/>
                  <a:pt x="84" y="103"/>
                </a:cubicBezTo>
                <a:lnTo>
                  <a:pt x="84" y="128"/>
                </a:lnTo>
                <a:close/>
                <a:moveTo>
                  <a:pt x="80" y="88"/>
                </a:moveTo>
                <a:cubicBezTo>
                  <a:pt x="80" y="84"/>
                  <a:pt x="84" y="80"/>
                  <a:pt x="88" y="80"/>
                </a:cubicBezTo>
                <a:cubicBezTo>
                  <a:pt x="92" y="80"/>
                  <a:pt x="96" y="84"/>
                  <a:pt x="96" y="88"/>
                </a:cubicBezTo>
                <a:cubicBezTo>
                  <a:pt x="96" y="92"/>
                  <a:pt x="92" y="96"/>
                  <a:pt x="88" y="96"/>
                </a:cubicBezTo>
                <a:cubicBezTo>
                  <a:pt x="84" y="96"/>
                  <a:pt x="80" y="92"/>
                  <a:pt x="80" y="88"/>
                </a:cubicBezTo>
                <a:moveTo>
                  <a:pt x="128" y="88"/>
                </a:moveTo>
                <a:cubicBezTo>
                  <a:pt x="128" y="109"/>
                  <a:pt x="112" y="126"/>
                  <a:pt x="92" y="128"/>
                </a:cubicBezTo>
                <a:cubicBezTo>
                  <a:pt x="92" y="103"/>
                  <a:pt x="92" y="103"/>
                  <a:pt x="92" y="103"/>
                </a:cubicBezTo>
                <a:cubicBezTo>
                  <a:pt x="99" y="102"/>
                  <a:pt x="104" y="95"/>
                  <a:pt x="104" y="88"/>
                </a:cubicBezTo>
                <a:cubicBezTo>
                  <a:pt x="104" y="87"/>
                  <a:pt x="104" y="85"/>
                  <a:pt x="103" y="84"/>
                </a:cubicBezTo>
                <a:cubicBezTo>
                  <a:pt x="125" y="72"/>
                  <a:pt x="125" y="72"/>
                  <a:pt x="125" y="72"/>
                </a:cubicBezTo>
                <a:cubicBezTo>
                  <a:pt x="127" y="77"/>
                  <a:pt x="128" y="82"/>
                  <a:pt x="128" y="88"/>
                </a:cubicBezTo>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77" name="Freeform 95"/>
          <p:cNvSpPr>
            <a:spLocks noEditPoints="1"/>
          </p:cNvSpPr>
          <p:nvPr/>
        </p:nvSpPr>
        <p:spPr bwMode="auto">
          <a:xfrm>
            <a:off x="229167" y="6459375"/>
            <a:ext cx="240506" cy="217885"/>
          </a:xfrm>
          <a:custGeom>
            <a:avLst/>
            <a:gdLst>
              <a:gd name="T0" fmla="*/ 132 w 176"/>
              <a:gd name="T1" fmla="*/ 98 h 160"/>
              <a:gd name="T2" fmla="*/ 143 w 176"/>
              <a:gd name="T3" fmla="*/ 60 h 160"/>
              <a:gd name="T4" fmla="*/ 131 w 176"/>
              <a:gd name="T5" fmla="*/ 11 h 160"/>
              <a:gd name="T6" fmla="*/ 104 w 176"/>
              <a:gd name="T7" fmla="*/ 11 h 160"/>
              <a:gd name="T8" fmla="*/ 107 w 176"/>
              <a:gd name="T9" fmla="*/ 18 h 160"/>
              <a:gd name="T10" fmla="*/ 127 w 176"/>
              <a:gd name="T11" fmla="*/ 18 h 160"/>
              <a:gd name="T12" fmla="*/ 137 w 176"/>
              <a:gd name="T13" fmla="*/ 55 h 160"/>
              <a:gd name="T14" fmla="*/ 136 w 176"/>
              <a:gd name="T15" fmla="*/ 72 h 160"/>
              <a:gd name="T16" fmla="*/ 134 w 176"/>
              <a:gd name="T17" fmla="*/ 74 h 160"/>
              <a:gd name="T18" fmla="*/ 145 w 176"/>
              <a:gd name="T19" fmla="*/ 125 h 160"/>
              <a:gd name="T20" fmla="*/ 142 w 176"/>
              <a:gd name="T21" fmla="*/ 144 h 160"/>
              <a:gd name="T22" fmla="*/ 172 w 176"/>
              <a:gd name="T23" fmla="*/ 152 h 160"/>
              <a:gd name="T24" fmla="*/ 147 w 176"/>
              <a:gd name="T25" fmla="*/ 117 h 160"/>
              <a:gd name="T26" fmla="*/ 88 w 176"/>
              <a:gd name="T27" fmla="*/ 101 h 160"/>
              <a:gd name="T28" fmla="*/ 99 w 176"/>
              <a:gd name="T29" fmla="*/ 58 h 160"/>
              <a:gd name="T30" fmla="*/ 86 w 176"/>
              <a:gd name="T31" fmla="*/ 3 h 160"/>
              <a:gd name="T32" fmla="*/ 55 w 176"/>
              <a:gd name="T33" fmla="*/ 5 h 160"/>
              <a:gd name="T34" fmla="*/ 37 w 176"/>
              <a:gd name="T35" fmla="*/ 57 h 160"/>
              <a:gd name="T36" fmla="*/ 48 w 176"/>
              <a:gd name="T37" fmla="*/ 101 h 160"/>
              <a:gd name="T38" fmla="*/ 0 w 176"/>
              <a:gd name="T39" fmla="*/ 156 h 160"/>
              <a:gd name="T40" fmla="*/ 132 w 176"/>
              <a:gd name="T41" fmla="*/ 160 h 160"/>
              <a:gd name="T42" fmla="*/ 104 w 176"/>
              <a:gd name="T43" fmla="*/ 121 h 160"/>
              <a:gd name="T44" fmla="*/ 34 w 176"/>
              <a:gd name="T45" fmla="*/ 129 h 160"/>
              <a:gd name="T46" fmla="*/ 46 w 176"/>
              <a:gd name="T47" fmla="*/ 74 h 160"/>
              <a:gd name="T48" fmla="*/ 45 w 176"/>
              <a:gd name="T49" fmla="*/ 72 h 160"/>
              <a:gd name="T50" fmla="*/ 45 w 176"/>
              <a:gd name="T51" fmla="*/ 54 h 160"/>
              <a:gd name="T52" fmla="*/ 58 w 176"/>
              <a:gd name="T53" fmla="*/ 12 h 160"/>
              <a:gd name="T54" fmla="*/ 74 w 176"/>
              <a:gd name="T55" fmla="*/ 8 h 160"/>
              <a:gd name="T56" fmla="*/ 92 w 176"/>
              <a:gd name="T57" fmla="*/ 24 h 160"/>
              <a:gd name="T58" fmla="*/ 91 w 176"/>
              <a:gd name="T59" fmla="*/ 60 h 160"/>
              <a:gd name="T60" fmla="*/ 91 w 176"/>
              <a:gd name="T61" fmla="*/ 72 h 160"/>
              <a:gd name="T62" fmla="*/ 80 w 176"/>
              <a:gd name="T63" fmla="*/ 101 h 160"/>
              <a:gd name="T64" fmla="*/ 128 w 176"/>
              <a:gd name="T65"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47" y="117"/>
                </a:moveTo>
                <a:cubicBezTo>
                  <a:pt x="147" y="117"/>
                  <a:pt x="132" y="113"/>
                  <a:pt x="132" y="98"/>
                </a:cubicBezTo>
                <a:cubicBezTo>
                  <a:pt x="132" y="85"/>
                  <a:pt x="139" y="81"/>
                  <a:pt x="142" y="77"/>
                </a:cubicBezTo>
                <a:cubicBezTo>
                  <a:pt x="142" y="77"/>
                  <a:pt x="146" y="73"/>
                  <a:pt x="143" y="60"/>
                </a:cubicBezTo>
                <a:cubicBezTo>
                  <a:pt x="149" y="53"/>
                  <a:pt x="150" y="40"/>
                  <a:pt x="144" y="27"/>
                </a:cubicBezTo>
                <a:cubicBezTo>
                  <a:pt x="140" y="18"/>
                  <a:pt x="136" y="13"/>
                  <a:pt x="131" y="11"/>
                </a:cubicBezTo>
                <a:cubicBezTo>
                  <a:pt x="127" y="9"/>
                  <a:pt x="123" y="8"/>
                  <a:pt x="119" y="8"/>
                </a:cubicBezTo>
                <a:cubicBezTo>
                  <a:pt x="113" y="8"/>
                  <a:pt x="107" y="10"/>
                  <a:pt x="104" y="11"/>
                </a:cubicBezTo>
                <a:cubicBezTo>
                  <a:pt x="105" y="13"/>
                  <a:pt x="106" y="15"/>
                  <a:pt x="107" y="18"/>
                </a:cubicBezTo>
                <a:cubicBezTo>
                  <a:pt x="107" y="18"/>
                  <a:pt x="107" y="18"/>
                  <a:pt x="107" y="18"/>
                </a:cubicBezTo>
                <a:cubicBezTo>
                  <a:pt x="109" y="17"/>
                  <a:pt x="114" y="16"/>
                  <a:pt x="119" y="16"/>
                </a:cubicBezTo>
                <a:cubicBezTo>
                  <a:pt x="122" y="16"/>
                  <a:pt x="125" y="17"/>
                  <a:pt x="127" y="18"/>
                </a:cubicBezTo>
                <a:cubicBezTo>
                  <a:pt x="129" y="19"/>
                  <a:pt x="133" y="22"/>
                  <a:pt x="137" y="30"/>
                </a:cubicBezTo>
                <a:cubicBezTo>
                  <a:pt x="142" y="41"/>
                  <a:pt x="140" y="51"/>
                  <a:pt x="137" y="55"/>
                </a:cubicBezTo>
                <a:cubicBezTo>
                  <a:pt x="135" y="57"/>
                  <a:pt x="135" y="60"/>
                  <a:pt x="135" y="62"/>
                </a:cubicBezTo>
                <a:cubicBezTo>
                  <a:pt x="137" y="69"/>
                  <a:pt x="136" y="71"/>
                  <a:pt x="136" y="72"/>
                </a:cubicBezTo>
                <a:cubicBezTo>
                  <a:pt x="136" y="72"/>
                  <a:pt x="135" y="72"/>
                  <a:pt x="135" y="73"/>
                </a:cubicBezTo>
                <a:cubicBezTo>
                  <a:pt x="135" y="73"/>
                  <a:pt x="134" y="74"/>
                  <a:pt x="134" y="74"/>
                </a:cubicBezTo>
                <a:cubicBezTo>
                  <a:pt x="131" y="78"/>
                  <a:pt x="124" y="85"/>
                  <a:pt x="124" y="98"/>
                </a:cubicBezTo>
                <a:cubicBezTo>
                  <a:pt x="124" y="115"/>
                  <a:pt x="137" y="123"/>
                  <a:pt x="145" y="125"/>
                </a:cubicBezTo>
                <a:cubicBezTo>
                  <a:pt x="155" y="128"/>
                  <a:pt x="166" y="133"/>
                  <a:pt x="168" y="144"/>
                </a:cubicBezTo>
                <a:cubicBezTo>
                  <a:pt x="142" y="144"/>
                  <a:pt x="142" y="144"/>
                  <a:pt x="142" y="144"/>
                </a:cubicBezTo>
                <a:cubicBezTo>
                  <a:pt x="143" y="146"/>
                  <a:pt x="144" y="149"/>
                  <a:pt x="144" y="152"/>
                </a:cubicBezTo>
                <a:cubicBezTo>
                  <a:pt x="172" y="152"/>
                  <a:pt x="172" y="152"/>
                  <a:pt x="172" y="152"/>
                </a:cubicBezTo>
                <a:cubicBezTo>
                  <a:pt x="176" y="152"/>
                  <a:pt x="176" y="148"/>
                  <a:pt x="176" y="148"/>
                </a:cubicBezTo>
                <a:cubicBezTo>
                  <a:pt x="176" y="127"/>
                  <a:pt x="156" y="120"/>
                  <a:pt x="147" y="117"/>
                </a:cubicBezTo>
                <a:moveTo>
                  <a:pt x="104" y="121"/>
                </a:moveTo>
                <a:cubicBezTo>
                  <a:pt x="104" y="121"/>
                  <a:pt x="88" y="117"/>
                  <a:pt x="88" y="101"/>
                </a:cubicBezTo>
                <a:cubicBezTo>
                  <a:pt x="88" y="86"/>
                  <a:pt x="95" y="81"/>
                  <a:pt x="97" y="77"/>
                </a:cubicBezTo>
                <a:cubicBezTo>
                  <a:pt x="97" y="77"/>
                  <a:pt x="102" y="73"/>
                  <a:pt x="99" y="58"/>
                </a:cubicBezTo>
                <a:cubicBezTo>
                  <a:pt x="105" y="50"/>
                  <a:pt x="106" y="36"/>
                  <a:pt x="100" y="21"/>
                </a:cubicBezTo>
                <a:cubicBezTo>
                  <a:pt x="95" y="11"/>
                  <a:pt x="92" y="6"/>
                  <a:pt x="86" y="3"/>
                </a:cubicBezTo>
                <a:cubicBezTo>
                  <a:pt x="82" y="1"/>
                  <a:pt x="78" y="0"/>
                  <a:pt x="74" y="0"/>
                </a:cubicBezTo>
                <a:cubicBezTo>
                  <a:pt x="65" y="0"/>
                  <a:pt x="58" y="3"/>
                  <a:pt x="55" y="5"/>
                </a:cubicBezTo>
                <a:cubicBezTo>
                  <a:pt x="45" y="9"/>
                  <a:pt x="39" y="12"/>
                  <a:pt x="34" y="26"/>
                </a:cubicBezTo>
                <a:cubicBezTo>
                  <a:pt x="29" y="38"/>
                  <a:pt x="35" y="51"/>
                  <a:pt x="37" y="57"/>
                </a:cubicBezTo>
                <a:cubicBezTo>
                  <a:pt x="34" y="72"/>
                  <a:pt x="39" y="77"/>
                  <a:pt x="39" y="77"/>
                </a:cubicBezTo>
                <a:cubicBezTo>
                  <a:pt x="41" y="81"/>
                  <a:pt x="48" y="86"/>
                  <a:pt x="48" y="101"/>
                </a:cubicBezTo>
                <a:cubicBezTo>
                  <a:pt x="48" y="117"/>
                  <a:pt x="32" y="121"/>
                  <a:pt x="32" y="121"/>
                </a:cubicBezTo>
                <a:cubicBezTo>
                  <a:pt x="22" y="125"/>
                  <a:pt x="0" y="132"/>
                  <a:pt x="0" y="156"/>
                </a:cubicBezTo>
                <a:cubicBezTo>
                  <a:pt x="0" y="156"/>
                  <a:pt x="0" y="160"/>
                  <a:pt x="4" y="160"/>
                </a:cubicBezTo>
                <a:cubicBezTo>
                  <a:pt x="132" y="160"/>
                  <a:pt x="132" y="160"/>
                  <a:pt x="132" y="160"/>
                </a:cubicBezTo>
                <a:cubicBezTo>
                  <a:pt x="136" y="160"/>
                  <a:pt x="136" y="156"/>
                  <a:pt x="136" y="156"/>
                </a:cubicBezTo>
                <a:cubicBezTo>
                  <a:pt x="136" y="132"/>
                  <a:pt x="114" y="125"/>
                  <a:pt x="104" y="121"/>
                </a:cubicBezTo>
                <a:moveTo>
                  <a:pt x="8" y="152"/>
                </a:moveTo>
                <a:cubicBezTo>
                  <a:pt x="10" y="138"/>
                  <a:pt x="22" y="133"/>
                  <a:pt x="34" y="129"/>
                </a:cubicBezTo>
                <a:cubicBezTo>
                  <a:pt x="42" y="127"/>
                  <a:pt x="56" y="118"/>
                  <a:pt x="56" y="101"/>
                </a:cubicBezTo>
                <a:cubicBezTo>
                  <a:pt x="56" y="85"/>
                  <a:pt x="50" y="78"/>
                  <a:pt x="46" y="74"/>
                </a:cubicBezTo>
                <a:cubicBezTo>
                  <a:pt x="46" y="73"/>
                  <a:pt x="46" y="73"/>
                  <a:pt x="45" y="72"/>
                </a:cubicBezTo>
                <a:cubicBezTo>
                  <a:pt x="45" y="72"/>
                  <a:pt x="45" y="72"/>
                  <a:pt x="45" y="72"/>
                </a:cubicBezTo>
                <a:cubicBezTo>
                  <a:pt x="45" y="72"/>
                  <a:pt x="43" y="68"/>
                  <a:pt x="45" y="59"/>
                </a:cubicBezTo>
                <a:cubicBezTo>
                  <a:pt x="46" y="58"/>
                  <a:pt x="45" y="56"/>
                  <a:pt x="45" y="54"/>
                </a:cubicBezTo>
                <a:cubicBezTo>
                  <a:pt x="43" y="50"/>
                  <a:pt x="38" y="38"/>
                  <a:pt x="41" y="30"/>
                </a:cubicBezTo>
                <a:cubicBezTo>
                  <a:pt x="46" y="18"/>
                  <a:pt x="50" y="16"/>
                  <a:pt x="58" y="12"/>
                </a:cubicBezTo>
                <a:cubicBezTo>
                  <a:pt x="58" y="12"/>
                  <a:pt x="58" y="12"/>
                  <a:pt x="59" y="12"/>
                </a:cubicBezTo>
                <a:cubicBezTo>
                  <a:pt x="61" y="10"/>
                  <a:pt x="67" y="8"/>
                  <a:pt x="74" y="8"/>
                </a:cubicBezTo>
                <a:cubicBezTo>
                  <a:pt x="77" y="8"/>
                  <a:pt x="80" y="9"/>
                  <a:pt x="83" y="10"/>
                </a:cubicBezTo>
                <a:cubicBezTo>
                  <a:pt x="85" y="12"/>
                  <a:pt x="88" y="15"/>
                  <a:pt x="92" y="24"/>
                </a:cubicBezTo>
                <a:cubicBezTo>
                  <a:pt x="98" y="37"/>
                  <a:pt x="96" y="48"/>
                  <a:pt x="92" y="53"/>
                </a:cubicBezTo>
                <a:cubicBezTo>
                  <a:pt x="91" y="55"/>
                  <a:pt x="91" y="58"/>
                  <a:pt x="91" y="60"/>
                </a:cubicBezTo>
                <a:cubicBezTo>
                  <a:pt x="93" y="68"/>
                  <a:pt x="92" y="71"/>
                  <a:pt x="91" y="72"/>
                </a:cubicBezTo>
                <a:cubicBezTo>
                  <a:pt x="91" y="72"/>
                  <a:pt x="91" y="72"/>
                  <a:pt x="91" y="72"/>
                </a:cubicBezTo>
                <a:cubicBezTo>
                  <a:pt x="90" y="73"/>
                  <a:pt x="90" y="73"/>
                  <a:pt x="90" y="74"/>
                </a:cubicBezTo>
                <a:cubicBezTo>
                  <a:pt x="86" y="78"/>
                  <a:pt x="80" y="85"/>
                  <a:pt x="80" y="101"/>
                </a:cubicBezTo>
                <a:cubicBezTo>
                  <a:pt x="80" y="118"/>
                  <a:pt x="94" y="127"/>
                  <a:pt x="102" y="129"/>
                </a:cubicBezTo>
                <a:cubicBezTo>
                  <a:pt x="113" y="133"/>
                  <a:pt x="126" y="138"/>
                  <a:pt x="128" y="152"/>
                </a:cubicBezTo>
                <a:lnTo>
                  <a:pt x="8" y="152"/>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78" name="Freeform 97"/>
          <p:cNvSpPr>
            <a:spLocks noEditPoints="1"/>
          </p:cNvSpPr>
          <p:nvPr/>
        </p:nvSpPr>
        <p:spPr bwMode="auto">
          <a:xfrm>
            <a:off x="2123350" y="6410111"/>
            <a:ext cx="244079" cy="240506"/>
          </a:xfrm>
          <a:custGeom>
            <a:avLst/>
            <a:gdLst>
              <a:gd name="T0" fmla="*/ 170 w 179"/>
              <a:gd name="T1" fmla="*/ 35 h 176"/>
              <a:gd name="T2" fmla="*/ 166 w 179"/>
              <a:gd name="T3" fmla="*/ 38 h 176"/>
              <a:gd name="T4" fmla="*/ 166 w 179"/>
              <a:gd name="T5" fmla="*/ 38 h 176"/>
              <a:gd name="T6" fmla="*/ 146 w 179"/>
              <a:gd name="T7" fmla="*/ 58 h 176"/>
              <a:gd name="T8" fmla="*/ 146 w 179"/>
              <a:gd name="T9" fmla="*/ 58 h 176"/>
              <a:gd name="T10" fmla="*/ 132 w 179"/>
              <a:gd name="T11" fmla="*/ 64 h 176"/>
              <a:gd name="T12" fmla="*/ 112 w 179"/>
              <a:gd name="T13" fmla="*/ 44 h 176"/>
              <a:gd name="T14" fmla="*/ 118 w 179"/>
              <a:gd name="T15" fmla="*/ 30 h 176"/>
              <a:gd name="T16" fmla="*/ 112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7 h 176"/>
              <a:gd name="T30" fmla="*/ 140 w 179"/>
              <a:gd name="T31" fmla="*/ 99 h 176"/>
              <a:gd name="T32" fmla="*/ 129 w 179"/>
              <a:gd name="T33" fmla="*/ 104 h 176"/>
              <a:gd name="T34" fmla="*/ 102 w 179"/>
              <a:gd name="T35" fmla="*/ 95 h 176"/>
              <a:gd name="T36" fmla="*/ 102 w 179"/>
              <a:gd name="T37" fmla="*/ 95 h 176"/>
              <a:gd name="T38" fmla="*/ 100 w 179"/>
              <a:gd name="T39" fmla="*/ 94 h 176"/>
              <a:gd name="T40" fmla="*/ 97 w 179"/>
              <a:gd name="T41" fmla="*/ 96 h 176"/>
              <a:gd name="T42" fmla="*/ 96 w 179"/>
              <a:gd name="T43" fmla="*/ 96 h 176"/>
              <a:gd name="T44" fmla="*/ 35 w 179"/>
              <a:gd name="T45" fmla="*/ 163 h 176"/>
              <a:gd name="T46" fmla="*/ 24 w 179"/>
              <a:gd name="T47" fmla="*/ 168 h 176"/>
              <a:gd name="T48" fmla="*/ 8 w 179"/>
              <a:gd name="T49" fmla="*/ 152 h 176"/>
              <a:gd name="T50" fmla="*/ 13 w 179"/>
              <a:gd name="T51" fmla="*/ 141 h 176"/>
              <a:gd name="T52" fmla="*/ 80 w 179"/>
              <a:gd name="T53" fmla="*/ 80 h 176"/>
              <a:gd name="T54" fmla="*/ 80 w 179"/>
              <a:gd name="T55" fmla="*/ 80 h 176"/>
              <a:gd name="T56" fmla="*/ 82 w 179"/>
              <a:gd name="T57" fmla="*/ 76 h 176"/>
              <a:gd name="T58" fmla="*/ 81 w 179"/>
              <a:gd name="T59" fmla="*/ 74 h 176"/>
              <a:gd name="T60" fmla="*/ 81 w 179"/>
              <a:gd name="T61" fmla="*/ 74 h 176"/>
              <a:gd name="T62" fmla="*/ 79 w 179"/>
              <a:gd name="T63" fmla="*/ 37 h 176"/>
              <a:gd name="T64" fmla="*/ 100 w 179"/>
              <a:gd name="T65" fmla="*/ 15 h 176"/>
              <a:gd name="T66" fmla="*/ 118 w 179"/>
              <a:gd name="T67" fmla="*/ 8 h 176"/>
              <a:gd name="T68" fmla="*/ 118 w 179"/>
              <a:gd name="T69" fmla="*/ 8 h 176"/>
              <a:gd name="T70" fmla="*/ 127 w 179"/>
              <a:gd name="T71" fmla="*/ 9 h 176"/>
              <a:gd name="T72" fmla="*/ 112 w 179"/>
              <a:gd name="T73" fmla="*/ 24 h 176"/>
              <a:gd name="T74" fmla="*/ 118 w 179"/>
              <a:gd name="T75" fmla="*/ 30 h 176"/>
              <a:gd name="T76" fmla="*/ 138 w 179"/>
              <a:gd name="T77" fmla="*/ 10 h 176"/>
              <a:gd name="T78" fmla="*/ 138 w 179"/>
              <a:gd name="T79" fmla="*/ 10 h 176"/>
              <a:gd name="T80" fmla="*/ 141 w 179"/>
              <a:gd name="T81" fmla="*/ 6 h 176"/>
              <a:gd name="T82" fmla="*/ 118 w 179"/>
              <a:gd name="T83" fmla="*/ 0 h 176"/>
              <a:gd name="T84" fmla="*/ 118 w 179"/>
              <a:gd name="T85" fmla="*/ 0 h 176"/>
              <a:gd name="T86" fmla="*/ 95 w 179"/>
              <a:gd name="T87" fmla="*/ 9 h 176"/>
              <a:gd name="T88" fmla="*/ 73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29 w 179"/>
              <a:gd name="T103" fmla="*/ 112 h 176"/>
              <a:gd name="T104" fmla="*/ 146 w 179"/>
              <a:gd name="T105" fmla="*/ 105 h 176"/>
              <a:gd name="T106" fmla="*/ 167 w 179"/>
              <a:gd name="T107" fmla="*/ 83 h 176"/>
              <a:gd name="T108" fmla="*/ 170 w 179"/>
              <a:gd name="T109" fmla="*/ 35 h 176"/>
              <a:gd name="T110" fmla="*/ 21 w 179"/>
              <a:gd name="T111" fmla="*/ 149 h 176"/>
              <a:gd name="T112" fmla="*/ 20 w 179"/>
              <a:gd name="T113" fmla="*/ 152 h 176"/>
              <a:gd name="T114" fmla="*/ 24 w 179"/>
              <a:gd name="T115" fmla="*/ 156 h 176"/>
              <a:gd name="T116" fmla="*/ 28 w 179"/>
              <a:gd name="T117" fmla="*/ 152 h 176"/>
              <a:gd name="T118" fmla="*/ 24 w 179"/>
              <a:gd name="T119" fmla="*/ 148 h 176"/>
              <a:gd name="T120" fmla="*/ 21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6" y="38"/>
                  <a:pt x="166" y="38"/>
                  <a:pt x="166" y="38"/>
                </a:cubicBezTo>
                <a:cubicBezTo>
                  <a:pt x="166" y="38"/>
                  <a:pt x="166" y="38"/>
                  <a:pt x="166" y="38"/>
                </a:cubicBezTo>
                <a:cubicBezTo>
                  <a:pt x="146" y="58"/>
                  <a:pt x="146" y="58"/>
                  <a:pt x="146" y="58"/>
                </a:cubicBezTo>
                <a:cubicBezTo>
                  <a:pt x="146" y="58"/>
                  <a:pt x="146" y="58"/>
                  <a:pt x="146" y="58"/>
                </a:cubicBezTo>
                <a:cubicBezTo>
                  <a:pt x="142" y="62"/>
                  <a:pt x="137" y="64"/>
                  <a:pt x="132" y="64"/>
                </a:cubicBezTo>
                <a:cubicBezTo>
                  <a:pt x="121" y="64"/>
                  <a:pt x="112" y="55"/>
                  <a:pt x="112" y="44"/>
                </a:cubicBezTo>
                <a:cubicBezTo>
                  <a:pt x="112" y="38"/>
                  <a:pt x="114" y="34"/>
                  <a:pt x="118" y="30"/>
                </a:cubicBezTo>
                <a:cubicBezTo>
                  <a:pt x="112" y="24"/>
                  <a:pt x="112" y="24"/>
                  <a:pt x="112" y="24"/>
                </a:cubicBezTo>
                <a:cubicBezTo>
                  <a:pt x="107" y="29"/>
                  <a:pt x="104" y="36"/>
                  <a:pt x="104" y="44"/>
                </a:cubicBezTo>
                <a:cubicBezTo>
                  <a:pt x="104" y="59"/>
                  <a:pt x="117" y="72"/>
                  <a:pt x="132" y="72"/>
                </a:cubicBezTo>
                <a:cubicBezTo>
                  <a:pt x="140" y="72"/>
                  <a:pt x="147" y="69"/>
                  <a:pt x="152" y="64"/>
                </a:cubicBezTo>
                <a:cubicBezTo>
                  <a:pt x="152" y="64"/>
                  <a:pt x="152" y="64"/>
                  <a:pt x="152" y="64"/>
                </a:cubicBezTo>
                <a:cubicBezTo>
                  <a:pt x="167" y="49"/>
                  <a:pt x="167" y="49"/>
                  <a:pt x="167" y="49"/>
                </a:cubicBezTo>
                <a:cubicBezTo>
                  <a:pt x="170" y="60"/>
                  <a:pt x="168" y="71"/>
                  <a:pt x="162" y="77"/>
                </a:cubicBezTo>
                <a:cubicBezTo>
                  <a:pt x="140" y="99"/>
                  <a:pt x="140" y="99"/>
                  <a:pt x="140" y="99"/>
                </a:cubicBezTo>
                <a:cubicBezTo>
                  <a:pt x="137" y="102"/>
                  <a:pt x="133" y="104"/>
                  <a:pt x="129" y="104"/>
                </a:cubicBezTo>
                <a:cubicBezTo>
                  <a:pt x="129" y="104"/>
                  <a:pt x="115" y="103"/>
                  <a:pt x="102" y="95"/>
                </a:cubicBezTo>
                <a:cubicBezTo>
                  <a:pt x="102" y="95"/>
                  <a:pt x="102" y="95"/>
                  <a:pt x="102" y="95"/>
                </a:cubicBezTo>
                <a:cubicBezTo>
                  <a:pt x="101" y="94"/>
                  <a:pt x="101" y="94"/>
                  <a:pt x="100" y="94"/>
                </a:cubicBezTo>
                <a:cubicBezTo>
                  <a:pt x="98" y="94"/>
                  <a:pt x="97" y="95"/>
                  <a:pt x="97" y="96"/>
                </a:cubicBezTo>
                <a:cubicBezTo>
                  <a:pt x="96" y="96"/>
                  <a:pt x="96" y="96"/>
                  <a:pt x="96" y="96"/>
                </a:cubicBezTo>
                <a:cubicBezTo>
                  <a:pt x="35" y="163"/>
                  <a:pt x="35" y="163"/>
                  <a:pt x="35" y="163"/>
                </a:cubicBezTo>
                <a:cubicBezTo>
                  <a:pt x="32" y="166"/>
                  <a:pt x="28" y="168"/>
                  <a:pt x="24" y="168"/>
                </a:cubicBezTo>
                <a:cubicBezTo>
                  <a:pt x="15" y="168"/>
                  <a:pt x="8" y="161"/>
                  <a:pt x="8" y="152"/>
                </a:cubicBezTo>
                <a:cubicBezTo>
                  <a:pt x="8" y="148"/>
                  <a:pt x="10" y="144"/>
                  <a:pt x="13" y="141"/>
                </a:cubicBezTo>
                <a:cubicBezTo>
                  <a:pt x="80" y="80"/>
                  <a:pt x="80" y="80"/>
                  <a:pt x="80" y="80"/>
                </a:cubicBezTo>
                <a:cubicBezTo>
                  <a:pt x="80" y="80"/>
                  <a:pt x="80" y="80"/>
                  <a:pt x="80" y="80"/>
                </a:cubicBezTo>
                <a:cubicBezTo>
                  <a:pt x="81" y="79"/>
                  <a:pt x="82" y="78"/>
                  <a:pt x="82" y="76"/>
                </a:cubicBezTo>
                <a:cubicBezTo>
                  <a:pt x="82" y="76"/>
                  <a:pt x="81" y="75"/>
                  <a:pt x="81" y="74"/>
                </a:cubicBezTo>
                <a:cubicBezTo>
                  <a:pt x="81" y="74"/>
                  <a:pt x="81" y="74"/>
                  <a:pt x="81" y="74"/>
                </a:cubicBezTo>
                <a:cubicBezTo>
                  <a:pt x="69" y="59"/>
                  <a:pt x="69" y="47"/>
                  <a:pt x="79" y="37"/>
                </a:cubicBezTo>
                <a:cubicBezTo>
                  <a:pt x="100" y="15"/>
                  <a:pt x="100" y="15"/>
                  <a:pt x="100" y="15"/>
                </a:cubicBezTo>
                <a:cubicBezTo>
                  <a:pt x="106" y="9"/>
                  <a:pt x="113" y="8"/>
                  <a:pt x="118" y="8"/>
                </a:cubicBezTo>
                <a:cubicBezTo>
                  <a:pt x="118" y="8"/>
                  <a:pt x="118" y="8"/>
                  <a:pt x="118" y="8"/>
                </a:cubicBezTo>
                <a:cubicBezTo>
                  <a:pt x="121" y="8"/>
                  <a:pt x="124" y="8"/>
                  <a:pt x="127" y="9"/>
                </a:cubicBezTo>
                <a:cubicBezTo>
                  <a:pt x="112" y="24"/>
                  <a:pt x="112" y="24"/>
                  <a:pt x="112" y="24"/>
                </a:cubicBezTo>
                <a:cubicBezTo>
                  <a:pt x="118" y="30"/>
                  <a:pt x="118" y="30"/>
                  <a:pt x="118" y="30"/>
                </a:cubicBezTo>
                <a:cubicBezTo>
                  <a:pt x="138" y="10"/>
                  <a:pt x="138" y="10"/>
                  <a:pt x="138" y="10"/>
                </a:cubicBezTo>
                <a:cubicBezTo>
                  <a:pt x="138" y="10"/>
                  <a:pt x="138" y="10"/>
                  <a:pt x="138" y="10"/>
                </a:cubicBezTo>
                <a:cubicBezTo>
                  <a:pt x="141" y="6"/>
                  <a:pt x="141" y="6"/>
                  <a:pt x="141" y="6"/>
                </a:cubicBezTo>
                <a:cubicBezTo>
                  <a:pt x="133" y="2"/>
                  <a:pt x="125" y="0"/>
                  <a:pt x="118" y="0"/>
                </a:cubicBezTo>
                <a:cubicBezTo>
                  <a:pt x="118" y="0"/>
                  <a:pt x="118" y="0"/>
                  <a:pt x="118" y="0"/>
                </a:cubicBezTo>
                <a:cubicBezTo>
                  <a:pt x="109" y="0"/>
                  <a:pt x="101" y="3"/>
                  <a:pt x="95" y="9"/>
                </a:cubicBezTo>
                <a:cubicBezTo>
                  <a:pt x="73" y="31"/>
                  <a:pt x="73" y="31"/>
                  <a:pt x="73" y="31"/>
                </a:cubicBezTo>
                <a:cubicBezTo>
                  <a:pt x="59" y="46"/>
                  <a:pt x="63" y="62"/>
                  <a:pt x="73" y="76"/>
                </a:cubicBezTo>
                <a:cubicBezTo>
                  <a:pt x="7" y="135"/>
                  <a:pt x="7" y="135"/>
                  <a:pt x="7" y="135"/>
                </a:cubicBezTo>
                <a:cubicBezTo>
                  <a:pt x="3" y="139"/>
                  <a:pt x="0" y="145"/>
                  <a:pt x="0" y="152"/>
                </a:cubicBezTo>
                <a:cubicBezTo>
                  <a:pt x="0" y="165"/>
                  <a:pt x="11" y="176"/>
                  <a:pt x="24" y="176"/>
                </a:cubicBezTo>
                <a:cubicBezTo>
                  <a:pt x="31" y="176"/>
                  <a:pt x="37" y="173"/>
                  <a:pt x="41" y="169"/>
                </a:cubicBezTo>
                <a:cubicBezTo>
                  <a:pt x="101" y="103"/>
                  <a:pt x="101" y="103"/>
                  <a:pt x="101" y="103"/>
                </a:cubicBezTo>
                <a:cubicBezTo>
                  <a:pt x="114" y="111"/>
                  <a:pt x="127" y="112"/>
                  <a:pt x="129" y="112"/>
                </a:cubicBezTo>
                <a:cubicBezTo>
                  <a:pt x="135" y="112"/>
                  <a:pt x="141" y="110"/>
                  <a:pt x="146" y="105"/>
                </a:cubicBezTo>
                <a:cubicBezTo>
                  <a:pt x="167" y="83"/>
                  <a:pt x="167" y="83"/>
                  <a:pt x="167" y="83"/>
                </a:cubicBezTo>
                <a:cubicBezTo>
                  <a:pt x="178" y="72"/>
                  <a:pt x="179" y="52"/>
                  <a:pt x="170" y="35"/>
                </a:cubicBezTo>
                <a:moveTo>
                  <a:pt x="21" y="149"/>
                </a:moveTo>
                <a:cubicBezTo>
                  <a:pt x="20" y="150"/>
                  <a:pt x="20" y="151"/>
                  <a:pt x="20" y="152"/>
                </a:cubicBezTo>
                <a:cubicBezTo>
                  <a:pt x="20" y="154"/>
                  <a:pt x="22" y="156"/>
                  <a:pt x="24" y="156"/>
                </a:cubicBezTo>
                <a:cubicBezTo>
                  <a:pt x="26" y="156"/>
                  <a:pt x="28" y="154"/>
                  <a:pt x="28" y="152"/>
                </a:cubicBezTo>
                <a:cubicBezTo>
                  <a:pt x="28" y="150"/>
                  <a:pt x="26" y="148"/>
                  <a:pt x="24" y="148"/>
                </a:cubicBezTo>
                <a:cubicBezTo>
                  <a:pt x="23" y="148"/>
                  <a:pt x="22" y="148"/>
                  <a:pt x="21" y="149"/>
                </a:cubicBezTo>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31" name="Rectangle 30">
            <a:extLst>
              <a:ext uri="{FF2B5EF4-FFF2-40B4-BE49-F238E27FC236}">
                <a16:creationId xmlns:a16="http://schemas.microsoft.com/office/drawing/2014/main" xmlns="" id="{25F34522-D486-4CC0-82E3-D9886A0DE939}"/>
              </a:ext>
            </a:extLst>
          </p:cNvPr>
          <p:cNvSpPr/>
          <p:nvPr/>
        </p:nvSpPr>
        <p:spPr>
          <a:xfrm>
            <a:off x="34156" y="2219749"/>
            <a:ext cx="4607352" cy="3620928"/>
          </a:xfrm>
          <a:prstGeom prst="rect">
            <a:avLst/>
          </a:prstGeom>
        </p:spPr>
        <p:txBody>
          <a:bodyPr wrap="square">
            <a:spAutoFit/>
          </a:bodyPr>
          <a:lstStyle/>
          <a:p>
            <a:pPr>
              <a:lnSpc>
                <a:spcPct val="150000"/>
              </a:lnSpc>
            </a:pPr>
            <a:r>
              <a:rPr lang="en-US" sz="1100" dirty="0" err="1"/>
              <a:t>Pada</a:t>
            </a:r>
            <a:r>
              <a:rPr lang="en-US" sz="1100" dirty="0"/>
              <a:t> </a:t>
            </a:r>
            <a:r>
              <a:rPr lang="en-US" sz="1100" dirty="0" err="1"/>
              <a:t>bulan</a:t>
            </a:r>
            <a:r>
              <a:rPr lang="en-US" sz="1100" dirty="0"/>
              <a:t> April 1992 </a:t>
            </a:r>
            <a:r>
              <a:rPr lang="en-US" sz="1100" dirty="0" err="1"/>
              <a:t>dikeluarkan</a:t>
            </a:r>
            <a:r>
              <a:rPr lang="en-US" sz="1100" dirty="0"/>
              <a:t> </a:t>
            </a:r>
            <a:r>
              <a:rPr lang="en-US" sz="1100" dirty="0" err="1"/>
              <a:t>izin</a:t>
            </a:r>
            <a:r>
              <a:rPr lang="en-US" sz="1100" dirty="0"/>
              <a:t> </a:t>
            </a:r>
            <a:r>
              <a:rPr lang="en-US" sz="1100" dirty="0" err="1"/>
              <a:t>prinsip</a:t>
            </a:r>
            <a:r>
              <a:rPr lang="en-US" sz="1100" dirty="0"/>
              <a:t> </a:t>
            </a:r>
            <a:r>
              <a:rPr lang="en-US" sz="1100" dirty="0" err="1"/>
              <a:t>dari</a:t>
            </a:r>
            <a:r>
              <a:rPr lang="en-US" sz="1100" dirty="0"/>
              <a:t> </a:t>
            </a:r>
            <a:r>
              <a:rPr lang="en-US" sz="1100" dirty="0" err="1"/>
              <a:t>Badan</a:t>
            </a:r>
            <a:r>
              <a:rPr lang="en-US" sz="1100" dirty="0"/>
              <a:t> </a:t>
            </a:r>
            <a:r>
              <a:rPr lang="en-US" sz="1100" dirty="0" err="1"/>
              <a:t>Koordinasi</a:t>
            </a:r>
            <a:r>
              <a:rPr lang="en-US" sz="1100" dirty="0"/>
              <a:t> </a:t>
            </a:r>
            <a:r>
              <a:rPr lang="en-US" sz="1100" dirty="0" err="1"/>
              <a:t>Penanaman</a:t>
            </a:r>
            <a:r>
              <a:rPr lang="en-US" sz="1100" dirty="0"/>
              <a:t> Modal (BKPM) </a:t>
            </a:r>
            <a:r>
              <a:rPr lang="en-US" sz="1100" dirty="0" err="1"/>
              <a:t>mengenai</a:t>
            </a:r>
            <a:r>
              <a:rPr lang="en-US" sz="1100" dirty="0"/>
              <a:t> </a:t>
            </a:r>
            <a:r>
              <a:rPr lang="en-US" sz="1100" dirty="0" err="1"/>
              <a:t>pendirian</a:t>
            </a:r>
            <a:r>
              <a:rPr lang="en-US" sz="1100" dirty="0"/>
              <a:t> </a:t>
            </a:r>
            <a:r>
              <a:rPr lang="en-US" sz="1100" dirty="0" err="1"/>
              <a:t>pabrik</a:t>
            </a:r>
            <a:r>
              <a:rPr lang="en-US" sz="1100" dirty="0"/>
              <a:t> semen </a:t>
            </a:r>
            <a:r>
              <a:rPr lang="en-US" sz="1100" dirty="0" err="1"/>
              <a:t>dengan</a:t>
            </a:r>
            <a:r>
              <a:rPr lang="en-US" sz="1100" dirty="0"/>
              <a:t> </a:t>
            </a:r>
            <a:r>
              <a:rPr lang="en-US" sz="1100" dirty="0" err="1"/>
              <a:t>kapasitas</a:t>
            </a:r>
            <a:r>
              <a:rPr lang="en-US" sz="1100" dirty="0"/>
              <a:t> 1,5 </a:t>
            </a:r>
            <a:r>
              <a:rPr lang="en-US" sz="1100" dirty="0" err="1"/>
              <a:t>juta</a:t>
            </a:r>
            <a:r>
              <a:rPr lang="en-US" sz="1100" dirty="0"/>
              <a:t> ton per </a:t>
            </a:r>
            <a:r>
              <a:rPr lang="en-US" sz="1100" dirty="0" err="1"/>
              <a:t>tahun</a:t>
            </a:r>
            <a:r>
              <a:rPr lang="en-US" sz="1100" dirty="0"/>
              <a:t> </a:t>
            </a:r>
            <a:r>
              <a:rPr lang="en-US" sz="1100" dirty="0" err="1"/>
              <a:t>kepada</a:t>
            </a:r>
            <a:r>
              <a:rPr lang="en-US" sz="1100" dirty="0"/>
              <a:t> </a:t>
            </a:r>
            <a:r>
              <a:rPr lang="en-US" sz="1100" dirty="0" err="1"/>
              <a:t>PT.Kodeco</a:t>
            </a:r>
            <a:r>
              <a:rPr lang="en-US" sz="1100" dirty="0"/>
              <a:t> Cement Indonesia di </a:t>
            </a:r>
            <a:r>
              <a:rPr lang="en-US" sz="1100" dirty="0" err="1"/>
              <a:t>Kabupaten</a:t>
            </a:r>
            <a:r>
              <a:rPr lang="en-US" sz="1100" dirty="0"/>
              <a:t> </a:t>
            </a:r>
            <a:r>
              <a:rPr lang="en-US" sz="1100" dirty="0" err="1"/>
              <a:t>Kotabaru</a:t>
            </a:r>
            <a:r>
              <a:rPr lang="en-US" sz="1100" dirty="0"/>
              <a:t>. </a:t>
            </a:r>
            <a:r>
              <a:rPr lang="en-US" sz="1100" dirty="0" err="1"/>
              <a:t>Pada</a:t>
            </a:r>
            <a:r>
              <a:rPr lang="en-US" sz="1100" dirty="0"/>
              <a:t> </a:t>
            </a:r>
            <a:r>
              <a:rPr lang="en-US" sz="1100" dirty="0" err="1"/>
              <a:t>tahun</a:t>
            </a:r>
            <a:r>
              <a:rPr lang="en-US" sz="1100" dirty="0"/>
              <a:t> 1993 </a:t>
            </a:r>
            <a:r>
              <a:rPr lang="en-US" sz="1100" dirty="0" err="1"/>
              <a:t>dilakukan</a:t>
            </a:r>
            <a:r>
              <a:rPr lang="en-US" sz="1100" dirty="0"/>
              <a:t> </a:t>
            </a:r>
            <a:r>
              <a:rPr lang="en-US" sz="1100" dirty="0" err="1"/>
              <a:t>studi</a:t>
            </a:r>
            <a:r>
              <a:rPr lang="en-US" sz="1100" dirty="0"/>
              <a:t> </a:t>
            </a:r>
            <a:r>
              <a:rPr lang="en-US" sz="1100" dirty="0" err="1"/>
              <a:t>kelayakan</a:t>
            </a:r>
            <a:r>
              <a:rPr lang="en-US" sz="1100" dirty="0"/>
              <a:t> </a:t>
            </a:r>
            <a:r>
              <a:rPr lang="en-US" sz="1100" dirty="0" err="1"/>
              <a:t>pertama</a:t>
            </a:r>
            <a:r>
              <a:rPr lang="en-US" sz="1100" dirty="0"/>
              <a:t> </a:t>
            </a:r>
            <a:r>
              <a:rPr lang="en-US" sz="1100" dirty="0" err="1"/>
              <a:t>oleh</a:t>
            </a:r>
            <a:r>
              <a:rPr lang="en-US" sz="1100" dirty="0"/>
              <a:t> Nihon Cement di </a:t>
            </a:r>
            <a:r>
              <a:rPr lang="en-US" sz="1100" dirty="0" err="1"/>
              <a:t>lokasi</a:t>
            </a:r>
            <a:r>
              <a:rPr lang="en-US" sz="1100" dirty="0"/>
              <a:t> yang </a:t>
            </a:r>
            <a:r>
              <a:rPr lang="en-US" sz="1100" dirty="0" err="1"/>
              <a:t>direncanakan</a:t>
            </a:r>
            <a:r>
              <a:rPr lang="en-US" sz="1100" dirty="0"/>
              <a:t>, </a:t>
            </a:r>
            <a:r>
              <a:rPr lang="en-US" sz="1100" dirty="0" err="1"/>
              <a:t>dan</a:t>
            </a:r>
            <a:r>
              <a:rPr lang="en-US" sz="1100" dirty="0"/>
              <a:t> </a:t>
            </a:r>
            <a:r>
              <a:rPr lang="en-US" sz="1100" dirty="0" err="1"/>
              <a:t>disarankan</a:t>
            </a:r>
            <a:r>
              <a:rPr lang="en-US" sz="1100" dirty="0"/>
              <a:t> </a:t>
            </a:r>
            <a:r>
              <a:rPr lang="en-US" sz="1100" dirty="0" err="1"/>
              <a:t>untuk</a:t>
            </a:r>
            <a:r>
              <a:rPr lang="en-US" sz="1100" dirty="0"/>
              <a:t> </a:t>
            </a:r>
            <a:r>
              <a:rPr lang="en-US" sz="1100" dirty="0" err="1"/>
              <a:t>menambah</a:t>
            </a:r>
            <a:r>
              <a:rPr lang="en-US" sz="1100" dirty="0"/>
              <a:t> </a:t>
            </a:r>
            <a:r>
              <a:rPr lang="en-US" sz="1100" dirty="0" err="1"/>
              <a:t>kapasitas</a:t>
            </a:r>
            <a:r>
              <a:rPr lang="en-US" sz="1100" dirty="0"/>
              <a:t> </a:t>
            </a:r>
            <a:r>
              <a:rPr lang="en-US" sz="1100" dirty="0" err="1"/>
              <a:t>menjadi</a:t>
            </a:r>
            <a:r>
              <a:rPr lang="en-US" sz="1100" dirty="0"/>
              <a:t> 2,45 </a:t>
            </a:r>
            <a:r>
              <a:rPr lang="en-US" sz="1100" dirty="0" err="1"/>
              <a:t>juta</a:t>
            </a:r>
            <a:r>
              <a:rPr lang="en-US" sz="1100" dirty="0"/>
              <a:t> ton per </a:t>
            </a:r>
            <a:r>
              <a:rPr lang="en-US" sz="1100" dirty="0" err="1"/>
              <a:t>tahun</a:t>
            </a:r>
            <a:r>
              <a:rPr lang="en-US" sz="1100" dirty="0"/>
              <a:t>. </a:t>
            </a:r>
            <a:r>
              <a:rPr lang="en-US" sz="1100" dirty="0" err="1"/>
              <a:t>Tahun</a:t>
            </a:r>
            <a:r>
              <a:rPr lang="en-US" sz="1100" dirty="0"/>
              <a:t> 1994 </a:t>
            </a:r>
            <a:r>
              <a:rPr lang="en-US" sz="1100" dirty="0" err="1"/>
              <a:t>dilakukan</a:t>
            </a:r>
            <a:r>
              <a:rPr lang="en-US" sz="1100" dirty="0"/>
              <a:t> </a:t>
            </a:r>
            <a:r>
              <a:rPr lang="en-US" sz="1100" dirty="0" err="1"/>
              <a:t>studi</a:t>
            </a:r>
            <a:r>
              <a:rPr lang="en-US" sz="1100" dirty="0"/>
              <a:t> </a:t>
            </a:r>
            <a:r>
              <a:rPr lang="en-US" sz="1100" dirty="0" err="1"/>
              <a:t>kelayakan</a:t>
            </a:r>
            <a:r>
              <a:rPr lang="en-US" sz="1100" dirty="0"/>
              <a:t> yang </a:t>
            </a:r>
            <a:r>
              <a:rPr lang="en-US" sz="1100" dirty="0" err="1"/>
              <a:t>kedua</a:t>
            </a:r>
            <a:r>
              <a:rPr lang="en-US" sz="1100" dirty="0"/>
              <a:t> </a:t>
            </a:r>
            <a:r>
              <a:rPr lang="en-US" sz="1100" dirty="0" err="1"/>
              <a:t>oleh</a:t>
            </a:r>
            <a:r>
              <a:rPr lang="en-US" sz="1100" dirty="0"/>
              <a:t> Tong Yang Cement. </a:t>
            </a:r>
            <a:r>
              <a:rPr lang="en-US" sz="1100" dirty="0" err="1"/>
              <a:t>Pada</a:t>
            </a:r>
            <a:r>
              <a:rPr lang="en-US" sz="1100" dirty="0"/>
              <a:t> </a:t>
            </a:r>
            <a:r>
              <a:rPr lang="en-US" sz="1100" dirty="0" err="1"/>
              <a:t>tanggal</a:t>
            </a:r>
            <a:r>
              <a:rPr lang="en-US" sz="1100" dirty="0"/>
              <a:t> 1 </a:t>
            </a:r>
            <a:r>
              <a:rPr lang="en-US" sz="1100" dirty="0" err="1"/>
              <a:t>Maret</a:t>
            </a:r>
            <a:r>
              <a:rPr lang="en-US" sz="1100" dirty="0"/>
              <a:t> 1994 </a:t>
            </a:r>
            <a:r>
              <a:rPr lang="en-US" sz="1100" dirty="0" err="1"/>
              <a:t>ditandatangani</a:t>
            </a:r>
            <a:r>
              <a:rPr lang="en-US" sz="1100" dirty="0"/>
              <a:t> nota </a:t>
            </a:r>
            <a:r>
              <a:rPr lang="en-US" sz="1100" dirty="0" err="1"/>
              <a:t>kesepakatan</a:t>
            </a:r>
            <a:r>
              <a:rPr lang="en-US" sz="1100" dirty="0"/>
              <a:t> </a:t>
            </a:r>
            <a:r>
              <a:rPr lang="en-US" sz="1100" i="1" dirty="0"/>
              <a:t>Memorandum of Understanding</a:t>
            </a:r>
            <a:r>
              <a:rPr lang="en-US" sz="1100" dirty="0"/>
              <a:t> (MoU) </a:t>
            </a:r>
            <a:r>
              <a:rPr lang="en-US" sz="1100" dirty="0" err="1"/>
              <a:t>antara</a:t>
            </a:r>
            <a:r>
              <a:rPr lang="en-US" sz="1100" dirty="0"/>
              <a:t> </a:t>
            </a:r>
            <a:r>
              <a:rPr lang="en-US" sz="1100" dirty="0" err="1"/>
              <a:t>PT.Kodeco</a:t>
            </a:r>
            <a:r>
              <a:rPr lang="en-US" sz="1100" dirty="0"/>
              <a:t> </a:t>
            </a:r>
            <a:r>
              <a:rPr lang="en-US" sz="1100" dirty="0" err="1"/>
              <a:t>dengan</a:t>
            </a:r>
            <a:r>
              <a:rPr lang="en-US" sz="1100" dirty="0"/>
              <a:t> </a:t>
            </a:r>
            <a:r>
              <a:rPr lang="en-US" sz="1100" dirty="0" err="1"/>
              <a:t>PT.Indocement</a:t>
            </a:r>
            <a:r>
              <a:rPr lang="en-US" sz="1100" dirty="0"/>
              <a:t> Tunggal Prakarsa, </a:t>
            </a:r>
            <a:r>
              <a:rPr lang="en-US" sz="1100" dirty="0" err="1"/>
              <a:t>Tbk</a:t>
            </a:r>
            <a:r>
              <a:rPr lang="en-US" sz="1100" dirty="0"/>
              <a:t>. </a:t>
            </a:r>
            <a:r>
              <a:rPr lang="en-US" sz="1100" dirty="0" err="1"/>
              <a:t>Sebagai</a:t>
            </a:r>
            <a:r>
              <a:rPr lang="en-US" sz="1100" dirty="0"/>
              <a:t> </a:t>
            </a:r>
            <a:r>
              <a:rPr lang="en-US" sz="1100" dirty="0" err="1"/>
              <a:t>tindak</a:t>
            </a:r>
            <a:r>
              <a:rPr lang="en-US" sz="1100" dirty="0"/>
              <a:t> </a:t>
            </a:r>
            <a:r>
              <a:rPr lang="en-US" sz="1100" dirty="0" err="1"/>
              <a:t>lanjut</a:t>
            </a:r>
            <a:r>
              <a:rPr lang="en-US" sz="1100" dirty="0"/>
              <a:t> MoU, </a:t>
            </a:r>
            <a:r>
              <a:rPr lang="en-US" sz="1100" dirty="0" err="1"/>
              <a:t>maka</a:t>
            </a:r>
            <a:r>
              <a:rPr lang="en-US" sz="1100" dirty="0"/>
              <a:t> </a:t>
            </a:r>
            <a:r>
              <a:rPr lang="en-US" sz="1100" dirty="0" err="1"/>
              <a:t>pada</a:t>
            </a:r>
            <a:r>
              <a:rPr lang="en-US" sz="1100" dirty="0"/>
              <a:t> </a:t>
            </a:r>
            <a:r>
              <a:rPr lang="en-US" sz="1100" dirty="0" err="1"/>
              <a:t>tanggal</a:t>
            </a:r>
            <a:r>
              <a:rPr lang="en-US" sz="1100" dirty="0"/>
              <a:t> 19 April 1995 di </a:t>
            </a:r>
            <a:r>
              <a:rPr lang="en-US" sz="1100" dirty="0" err="1"/>
              <a:t>tanda</a:t>
            </a:r>
            <a:r>
              <a:rPr lang="en-US" sz="1100" dirty="0"/>
              <a:t> </a:t>
            </a:r>
            <a:r>
              <a:rPr lang="en-US" sz="1100" dirty="0" err="1"/>
              <a:t>tangani</a:t>
            </a:r>
            <a:r>
              <a:rPr lang="en-US" sz="1100" dirty="0"/>
              <a:t> </a:t>
            </a:r>
            <a:r>
              <a:rPr lang="en-US" sz="1100" dirty="0" err="1"/>
              <a:t>perjanjian</a:t>
            </a:r>
            <a:r>
              <a:rPr lang="en-US" sz="1100" dirty="0"/>
              <a:t> </a:t>
            </a:r>
            <a:r>
              <a:rPr lang="en-US" sz="1100" i="1" dirty="0"/>
              <a:t>Joint Venture</a:t>
            </a:r>
            <a:r>
              <a:rPr lang="en-US" sz="1100" dirty="0"/>
              <a:t> (Joint Venture Agreement) </a:t>
            </a:r>
            <a:r>
              <a:rPr lang="en-US" sz="1100" dirty="0" err="1"/>
              <a:t>dengan</a:t>
            </a:r>
            <a:r>
              <a:rPr lang="en-US" sz="1100" dirty="0"/>
              <a:t> </a:t>
            </a:r>
            <a:r>
              <a:rPr lang="en-US" sz="1100" dirty="0" err="1"/>
              <a:t>nama</a:t>
            </a:r>
            <a:r>
              <a:rPr lang="en-US" sz="1100" dirty="0"/>
              <a:t> </a:t>
            </a:r>
            <a:r>
              <a:rPr lang="en-US" sz="1100" dirty="0" err="1"/>
              <a:t>PT.Indo</a:t>
            </a:r>
            <a:r>
              <a:rPr lang="en-US" sz="1100" dirty="0"/>
              <a:t> </a:t>
            </a:r>
            <a:r>
              <a:rPr lang="en-US" sz="1100" dirty="0" err="1"/>
              <a:t>Kodeco</a:t>
            </a:r>
            <a:r>
              <a:rPr lang="en-US" sz="1100" dirty="0"/>
              <a:t> Cement (PT.IKC) </a:t>
            </a:r>
            <a:r>
              <a:rPr lang="en-US" sz="1100" dirty="0" err="1"/>
              <a:t>serta</a:t>
            </a:r>
            <a:r>
              <a:rPr lang="en-US" sz="1100" dirty="0"/>
              <a:t> </a:t>
            </a:r>
            <a:r>
              <a:rPr lang="en-US" sz="1100" dirty="0" err="1"/>
              <a:t>disetujuinya</a:t>
            </a:r>
            <a:r>
              <a:rPr lang="en-US" sz="1100" dirty="0"/>
              <a:t> </a:t>
            </a:r>
            <a:r>
              <a:rPr lang="en-US" sz="1100" dirty="0" err="1"/>
              <a:t>penambahan</a:t>
            </a:r>
            <a:r>
              <a:rPr lang="en-US" sz="1100" dirty="0"/>
              <a:t> </a:t>
            </a:r>
            <a:r>
              <a:rPr lang="en-US" sz="1100" dirty="0" err="1"/>
              <a:t>kapasitas</a:t>
            </a:r>
            <a:r>
              <a:rPr lang="en-US" sz="1100" dirty="0"/>
              <a:t> </a:t>
            </a:r>
            <a:r>
              <a:rPr lang="en-US" sz="1100" dirty="0" err="1"/>
              <a:t>dari</a:t>
            </a:r>
            <a:r>
              <a:rPr lang="en-US" sz="1100" dirty="0"/>
              <a:t> 1,5 </a:t>
            </a:r>
            <a:r>
              <a:rPr lang="en-US" sz="1100" dirty="0" err="1"/>
              <a:t>juta</a:t>
            </a:r>
            <a:r>
              <a:rPr lang="en-US" sz="1100" dirty="0"/>
              <a:t> ton per </a:t>
            </a:r>
            <a:r>
              <a:rPr lang="en-US" sz="1100" dirty="0" err="1"/>
              <a:t>tahun</a:t>
            </a:r>
            <a:r>
              <a:rPr lang="en-US" sz="1100" dirty="0"/>
              <a:t> </a:t>
            </a:r>
            <a:r>
              <a:rPr lang="en-US" sz="1100" dirty="0" err="1"/>
              <a:t>menjadi</a:t>
            </a:r>
            <a:r>
              <a:rPr lang="en-US" sz="1100" dirty="0"/>
              <a:t> 2,45 </a:t>
            </a:r>
            <a:r>
              <a:rPr lang="en-US" sz="1100" dirty="0" err="1"/>
              <a:t>juta</a:t>
            </a:r>
            <a:r>
              <a:rPr lang="en-US" sz="1100" dirty="0"/>
              <a:t> ton per </a:t>
            </a:r>
            <a:r>
              <a:rPr lang="en-US" sz="1100" dirty="0" err="1"/>
              <a:t>tahun</a:t>
            </a:r>
            <a:r>
              <a:rPr lang="en-US" sz="1100" dirty="0"/>
              <a:t> </a:t>
            </a:r>
            <a:r>
              <a:rPr lang="en-US" sz="1100" dirty="0" err="1"/>
              <a:t>oleh</a:t>
            </a:r>
            <a:r>
              <a:rPr lang="en-US" sz="1100" dirty="0"/>
              <a:t> BKPM </a:t>
            </a:r>
            <a:r>
              <a:rPr lang="en-US" sz="1100" dirty="0" err="1"/>
              <a:t>pada</a:t>
            </a:r>
            <a:r>
              <a:rPr lang="en-US" sz="1100" dirty="0"/>
              <a:t> </a:t>
            </a:r>
            <a:r>
              <a:rPr lang="en-US" sz="1100" dirty="0" err="1"/>
              <a:t>tanggal</a:t>
            </a:r>
            <a:r>
              <a:rPr lang="en-US" sz="1100" dirty="0"/>
              <a:t> 29 Mei 1995.</a:t>
            </a:r>
            <a:endParaRPr lang="id-ID" sz="1100" dirty="0"/>
          </a:p>
        </p:txBody>
      </p:sp>
    </p:spTree>
    <p:extLst>
      <p:ext uri="{BB962C8B-B14F-4D97-AF65-F5344CB8AC3E}">
        <p14:creationId xmlns:p14="http://schemas.microsoft.com/office/powerpoint/2010/main" val="84631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P spid="47" grpId="0"/>
      <p:bldP spid="54" grpId="0" animBg="1"/>
      <p:bldP spid="55" grpId="0" animBg="1"/>
      <p:bldP spid="56" grpId="0" animBg="1"/>
      <p:bldP spid="57" grpId="0" animBg="1"/>
      <p:bldP spid="75" grpId="0" animBg="1"/>
      <p:bldP spid="76" grpId="0" animBg="1"/>
      <p:bldP spid="77" grpId="0" animBg="1"/>
      <p:bldP spid="78"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a:spLocks noChangeAspect="1"/>
          </p:cNvSpPr>
          <p:nvPr/>
        </p:nvSpPr>
        <p:spPr>
          <a:xfrm>
            <a:off x="-1" y="0"/>
            <a:ext cx="9152357" cy="6858000"/>
          </a:xfrm>
          <a:prstGeom prst="rect">
            <a:avLst/>
          </a:prstGeom>
          <a:solidFill>
            <a:schemeClr val="accent6">
              <a:alpha val="8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85846">
              <a:defRPr/>
            </a:pPr>
            <a:endParaRPr lang="en-US" sz="675" dirty="0">
              <a:latin typeface="Lato Light"/>
            </a:endParaRPr>
          </a:p>
        </p:txBody>
      </p:sp>
      <p:grpSp>
        <p:nvGrpSpPr>
          <p:cNvPr id="54" name="Group 53"/>
          <p:cNvGrpSpPr>
            <a:grpSpLocks/>
          </p:cNvGrpSpPr>
          <p:nvPr/>
        </p:nvGrpSpPr>
        <p:grpSpPr bwMode="auto">
          <a:xfrm>
            <a:off x="3212896" y="2357759"/>
            <a:ext cx="2735578" cy="2259204"/>
            <a:chOff x="4517221" y="2682505"/>
            <a:chExt cx="7028976" cy="5802508"/>
          </a:xfrm>
        </p:grpSpPr>
        <p:sp>
          <p:nvSpPr>
            <p:cNvPr id="56" name="Freeform 18"/>
            <p:cNvSpPr>
              <a:spLocks/>
            </p:cNvSpPr>
            <p:nvPr/>
          </p:nvSpPr>
          <p:spPr bwMode="auto">
            <a:xfrm>
              <a:off x="4607493" y="2795680"/>
              <a:ext cx="6938704"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6">
                <a:lumMod val="50000"/>
              </a:schemeClr>
            </a:solidFill>
            <a:ln>
              <a:noFill/>
            </a:ln>
          </p:spPr>
          <p:txBody>
            <a:bodyPr/>
            <a:lstStyle/>
            <a:p>
              <a:pPr defTabSz="685846">
                <a:defRPr/>
              </a:pPr>
              <a:endParaRPr lang="id-ID" sz="675" dirty="0">
                <a:latin typeface="Lato Light"/>
              </a:endParaRPr>
            </a:p>
          </p:txBody>
        </p:sp>
        <p:sp>
          <p:nvSpPr>
            <p:cNvPr id="57" name="Freeform 19"/>
            <p:cNvSpPr>
              <a:spLocks/>
            </p:cNvSpPr>
            <p:nvPr/>
          </p:nvSpPr>
          <p:spPr bwMode="auto">
            <a:xfrm>
              <a:off x="4517221" y="2682505"/>
              <a:ext cx="6938705"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6"/>
            </a:solidFill>
            <a:ln>
              <a:noFill/>
            </a:ln>
          </p:spPr>
          <p:txBody>
            <a:bodyPr/>
            <a:lstStyle/>
            <a:p>
              <a:pPr defTabSz="685846">
                <a:defRPr/>
              </a:pPr>
              <a:endParaRPr lang="id-ID" sz="675" dirty="0">
                <a:latin typeface="Lato Light"/>
              </a:endParaRPr>
            </a:p>
          </p:txBody>
        </p:sp>
        <p:sp>
          <p:nvSpPr>
            <p:cNvPr id="58" name="Freeform 20"/>
            <p:cNvSpPr>
              <a:spLocks/>
            </p:cNvSpPr>
            <p:nvPr/>
          </p:nvSpPr>
          <p:spPr bwMode="auto">
            <a:xfrm>
              <a:off x="5175136" y="3222379"/>
              <a:ext cx="5624405" cy="461111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a:lstStyle/>
            <a:p>
              <a:pPr defTabSz="685846">
                <a:defRPr/>
              </a:pPr>
              <a:endParaRPr lang="id-ID" sz="675" dirty="0">
                <a:latin typeface="Lato Light"/>
              </a:endParaRPr>
            </a:p>
          </p:txBody>
        </p:sp>
        <p:sp>
          <p:nvSpPr>
            <p:cNvPr id="59" name="Freeform 21"/>
            <p:cNvSpPr>
              <a:spLocks/>
            </p:cNvSpPr>
            <p:nvPr/>
          </p:nvSpPr>
          <p:spPr bwMode="auto">
            <a:xfrm>
              <a:off x="5542344" y="3523670"/>
              <a:ext cx="4888459" cy="4005473"/>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accent2"/>
            </a:solidFill>
            <a:ln>
              <a:noFill/>
            </a:ln>
          </p:spPr>
          <p:txBody>
            <a:bodyPr/>
            <a:lstStyle/>
            <a:p>
              <a:pPr defTabSz="685846">
                <a:defRPr/>
              </a:pPr>
              <a:endParaRPr lang="id-ID" sz="675" dirty="0">
                <a:latin typeface="Lato Light"/>
              </a:endParaRPr>
            </a:p>
          </p:txBody>
        </p:sp>
        <p:sp>
          <p:nvSpPr>
            <p:cNvPr id="60" name="Freeform 22"/>
            <p:cNvSpPr>
              <a:spLocks/>
            </p:cNvSpPr>
            <p:nvPr/>
          </p:nvSpPr>
          <p:spPr bwMode="auto">
            <a:xfrm>
              <a:off x="6048785" y="3933546"/>
              <a:ext cx="3874046" cy="3185720"/>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a:lstStyle/>
            <a:p>
              <a:pPr defTabSz="685846">
                <a:defRPr/>
              </a:pPr>
              <a:endParaRPr lang="id-ID" sz="675" dirty="0">
                <a:latin typeface="Lato Light"/>
              </a:endParaRPr>
            </a:p>
          </p:txBody>
        </p:sp>
        <p:sp>
          <p:nvSpPr>
            <p:cNvPr id="61" name="Freeform 23"/>
            <p:cNvSpPr>
              <a:spLocks/>
            </p:cNvSpPr>
            <p:nvPr/>
          </p:nvSpPr>
          <p:spPr bwMode="auto">
            <a:xfrm>
              <a:off x="6466671" y="4268417"/>
              <a:ext cx="3040063" cy="2517775"/>
            </a:xfrm>
            <a:custGeom>
              <a:avLst/>
              <a:gdLst>
                <a:gd name="T0" fmla="*/ 2147483647 w 809"/>
                <a:gd name="T1" fmla="*/ 2147483647 h 670"/>
                <a:gd name="T2" fmla="*/ 2147483647 w 809"/>
                <a:gd name="T3" fmla="*/ 2147483647 h 670"/>
                <a:gd name="T4" fmla="*/ 706053692 w 809"/>
                <a:gd name="T5" fmla="*/ 2147483647 h 670"/>
                <a:gd name="T6" fmla="*/ 2147483647 w 809"/>
                <a:gd name="T7" fmla="*/ 0 h 670"/>
                <a:gd name="T8" fmla="*/ 2147483647 w 809"/>
                <a:gd name="T9" fmla="*/ 2147483647 h 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75" dirty="0">
                <a:latin typeface="Lato Light"/>
              </a:endParaRPr>
            </a:p>
          </p:txBody>
        </p:sp>
        <p:sp>
          <p:nvSpPr>
            <p:cNvPr id="62" name="Freeform 24"/>
            <p:cNvSpPr>
              <a:spLocks/>
            </p:cNvSpPr>
            <p:nvPr/>
          </p:nvSpPr>
          <p:spPr bwMode="auto">
            <a:xfrm>
              <a:off x="6876533" y="4595772"/>
              <a:ext cx="2220080" cy="1862798"/>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a:lstStyle/>
            <a:p>
              <a:pPr defTabSz="685846">
                <a:defRPr/>
              </a:pPr>
              <a:endParaRPr lang="id-ID" sz="675" dirty="0">
                <a:latin typeface="Lato Light"/>
              </a:endParaRPr>
            </a:p>
          </p:txBody>
        </p:sp>
        <p:sp>
          <p:nvSpPr>
            <p:cNvPr id="63" name="Freeform 25"/>
            <p:cNvSpPr>
              <a:spLocks/>
            </p:cNvSpPr>
            <p:nvPr/>
          </p:nvSpPr>
          <p:spPr bwMode="auto">
            <a:xfrm>
              <a:off x="7454096" y="5090742"/>
              <a:ext cx="1068388" cy="876300"/>
            </a:xfrm>
            <a:custGeom>
              <a:avLst/>
              <a:gdLst>
                <a:gd name="T0" fmla="*/ 2147483647 w 284"/>
                <a:gd name="T1" fmla="*/ 1640787129 h 233"/>
                <a:gd name="T2" fmla="*/ 1556731602 w 284"/>
                <a:gd name="T3" fmla="*/ 2147483647 h 233"/>
                <a:gd name="T4" fmla="*/ 240586682 w 284"/>
                <a:gd name="T5" fmla="*/ 1640787129 h 233"/>
                <a:gd name="T6" fmla="*/ 2147483647 w 284"/>
                <a:gd name="T7" fmla="*/ 0 h 233"/>
                <a:gd name="T8" fmla="*/ 2147483647 w 284"/>
                <a:gd name="T9" fmla="*/ 1640787129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75" dirty="0">
                <a:latin typeface="Lato Light"/>
              </a:endParaRPr>
            </a:p>
          </p:txBody>
        </p:sp>
      </p:grpSp>
      <p:grpSp>
        <p:nvGrpSpPr>
          <p:cNvPr id="104" name="Group 103"/>
          <p:cNvGrpSpPr/>
          <p:nvPr/>
        </p:nvGrpSpPr>
        <p:grpSpPr>
          <a:xfrm>
            <a:off x="3380014" y="2262382"/>
            <a:ext cx="1188621" cy="1210784"/>
            <a:chOff x="6076950" y="2566001"/>
            <a:chExt cx="3076576" cy="3133124"/>
          </a:xfrm>
          <a:effectLst>
            <a:outerShdw blurRad="177800" dir="18900000" sy="23000" kx="-1200000" algn="bl" rotWithShape="0">
              <a:prstClr val="black">
                <a:alpha val="29000"/>
              </a:prstClr>
            </a:outerShdw>
          </a:effectLst>
        </p:grpSpPr>
        <p:sp>
          <p:nvSpPr>
            <p:cNvPr id="105" name="Freeform 21"/>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46">
                <a:defRPr/>
              </a:pPr>
              <a:endParaRPr lang="id-ID" sz="675" dirty="0">
                <a:latin typeface="Lato Light"/>
              </a:endParaRPr>
            </a:p>
          </p:txBody>
        </p:sp>
        <p:sp>
          <p:nvSpPr>
            <p:cNvPr id="106" name="Freeform 22"/>
            <p:cNvSpPr>
              <a:spLocks/>
            </p:cNvSpPr>
            <p:nvPr/>
          </p:nvSpPr>
          <p:spPr bwMode="auto">
            <a:xfrm>
              <a:off x="8129589"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46">
                <a:defRPr/>
              </a:pPr>
              <a:endParaRPr lang="id-ID" sz="675" dirty="0">
                <a:latin typeface="Lato Light"/>
              </a:endParaRPr>
            </a:p>
          </p:txBody>
        </p:sp>
        <p:sp>
          <p:nvSpPr>
            <p:cNvPr id="107" name="Freeform 23"/>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46">
                <a:defRPr/>
              </a:pPr>
              <a:endParaRPr lang="id-ID" sz="675" dirty="0">
                <a:latin typeface="Lato Light"/>
              </a:endParaRPr>
            </a:p>
          </p:txBody>
        </p:sp>
        <p:sp>
          <p:nvSpPr>
            <p:cNvPr id="108" name="Freeform 24"/>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bg1">
                <a:lumMod val="65000"/>
              </a:schemeClr>
            </a:solidFill>
            <a:ln>
              <a:noFill/>
            </a:ln>
          </p:spPr>
          <p:txBody>
            <a:bodyPr/>
            <a:lstStyle/>
            <a:p>
              <a:pPr defTabSz="685846">
                <a:defRPr/>
              </a:pPr>
              <a:endParaRPr lang="id-ID" sz="675" dirty="0">
                <a:latin typeface="Lato Light"/>
              </a:endParaRPr>
            </a:p>
          </p:txBody>
        </p:sp>
        <p:sp>
          <p:nvSpPr>
            <p:cNvPr id="109" name="Freeform 25"/>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bg1">
                <a:lumMod val="65000"/>
              </a:schemeClr>
            </a:solidFill>
            <a:ln>
              <a:noFill/>
            </a:ln>
          </p:spPr>
          <p:txBody>
            <a:bodyPr/>
            <a:lstStyle/>
            <a:p>
              <a:pPr defTabSz="685846">
                <a:defRPr/>
              </a:pPr>
              <a:endParaRPr lang="id-ID" sz="675" dirty="0">
                <a:latin typeface="Lato Light"/>
              </a:endParaRPr>
            </a:p>
          </p:txBody>
        </p:sp>
        <p:sp>
          <p:nvSpPr>
            <p:cNvPr id="110" name="Freeform 26"/>
            <p:cNvSpPr>
              <a:spLocks/>
            </p:cNvSpPr>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5">
                <a:lumMod val="50000"/>
              </a:schemeClr>
            </a:solidFill>
            <a:ln>
              <a:noFill/>
            </a:ln>
          </p:spPr>
          <p:txBody>
            <a:bodyPr/>
            <a:lstStyle/>
            <a:p>
              <a:pPr defTabSz="685846">
                <a:defRPr/>
              </a:pPr>
              <a:endParaRPr lang="id-ID" sz="675" dirty="0">
                <a:latin typeface="Lato Light"/>
              </a:endParaRPr>
            </a:p>
          </p:txBody>
        </p:sp>
        <p:sp>
          <p:nvSpPr>
            <p:cNvPr id="117" name="Freeform 27"/>
            <p:cNvSpPr>
              <a:spLocks/>
            </p:cNvSpPr>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5">
                <a:lumMod val="50000"/>
              </a:schemeClr>
            </a:solidFill>
            <a:ln>
              <a:noFill/>
            </a:ln>
          </p:spPr>
          <p:txBody>
            <a:bodyPr/>
            <a:lstStyle/>
            <a:p>
              <a:pPr defTabSz="685846">
                <a:defRPr/>
              </a:pPr>
              <a:endParaRPr lang="id-ID" sz="675" dirty="0">
                <a:latin typeface="Lato Light"/>
              </a:endParaRPr>
            </a:p>
          </p:txBody>
        </p:sp>
        <p:sp>
          <p:nvSpPr>
            <p:cNvPr id="118" name="Freeform 28"/>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5"/>
            </a:solidFill>
            <a:ln>
              <a:noFill/>
            </a:ln>
          </p:spPr>
          <p:txBody>
            <a:bodyPr/>
            <a:lstStyle/>
            <a:p>
              <a:pPr defTabSz="685846">
                <a:defRPr/>
              </a:pPr>
              <a:endParaRPr lang="id-ID" sz="675" dirty="0">
                <a:latin typeface="Lato Light"/>
              </a:endParaRPr>
            </a:p>
          </p:txBody>
        </p:sp>
      </p:grpSp>
      <p:sp>
        <p:nvSpPr>
          <p:cNvPr id="119" name="TextBox 118"/>
          <p:cNvSpPr txBox="1"/>
          <p:nvPr/>
        </p:nvSpPr>
        <p:spPr>
          <a:xfrm>
            <a:off x="1007745" y="4761055"/>
            <a:ext cx="7123906" cy="738664"/>
          </a:xfrm>
          <a:prstGeom prst="rect">
            <a:avLst/>
          </a:prstGeom>
          <a:noFill/>
        </p:spPr>
        <p:txBody>
          <a:bodyPr wrap="square" rtlCol="0">
            <a:spAutoFit/>
          </a:bodyPr>
          <a:lstStyle/>
          <a:p>
            <a:pPr algn="ctr"/>
            <a:r>
              <a:rPr lang="en-US" sz="1400" dirty="0" err="1"/>
              <a:t>Menjadi</a:t>
            </a:r>
            <a:r>
              <a:rPr lang="en-US" sz="1400" dirty="0"/>
              <a:t> </a:t>
            </a:r>
            <a:r>
              <a:rPr lang="en-US" sz="1400" dirty="0" err="1"/>
              <a:t>produsen</a:t>
            </a:r>
            <a:r>
              <a:rPr lang="en-US" sz="1400" dirty="0"/>
              <a:t> semen </a:t>
            </a:r>
            <a:r>
              <a:rPr lang="en-US" sz="1400" dirty="0" err="1"/>
              <a:t>terkemuka</a:t>
            </a:r>
            <a:r>
              <a:rPr lang="en-US" sz="1400" dirty="0"/>
              <a:t> di Indonesia </a:t>
            </a:r>
            <a:r>
              <a:rPr lang="en-US" sz="1400" dirty="0" err="1"/>
              <a:t>dan</a:t>
            </a:r>
            <a:r>
              <a:rPr lang="en-US" sz="1400" dirty="0"/>
              <a:t> </a:t>
            </a:r>
            <a:r>
              <a:rPr lang="en-US" sz="1400" dirty="0" err="1"/>
              <a:t>pemimpin</a:t>
            </a:r>
            <a:r>
              <a:rPr lang="en-US" sz="1400" dirty="0"/>
              <a:t> di </a:t>
            </a:r>
            <a:r>
              <a:rPr lang="en-US" sz="1400" dirty="0" err="1"/>
              <a:t>pasar</a:t>
            </a:r>
            <a:r>
              <a:rPr lang="en-US" sz="1400" dirty="0"/>
              <a:t> </a:t>
            </a:r>
            <a:r>
              <a:rPr lang="en-US" sz="1400" dirty="0" err="1"/>
              <a:t>beton</a:t>
            </a:r>
            <a:r>
              <a:rPr lang="en-US" sz="1400" dirty="0"/>
              <a:t> </a:t>
            </a:r>
            <a:r>
              <a:rPr lang="en-US" sz="1400" dirty="0" err="1"/>
              <a:t>siap-pakai</a:t>
            </a:r>
            <a:r>
              <a:rPr lang="en-US" sz="1400" dirty="0"/>
              <a:t> (RMC) di </a:t>
            </a:r>
            <a:r>
              <a:rPr lang="en-US" sz="1400" dirty="0" err="1"/>
              <a:t>Pulau</a:t>
            </a:r>
            <a:r>
              <a:rPr lang="en-US" sz="1400" dirty="0"/>
              <a:t> </a:t>
            </a:r>
            <a:r>
              <a:rPr lang="en-US" sz="1400" dirty="0" err="1"/>
              <a:t>Jawa</a:t>
            </a:r>
            <a:r>
              <a:rPr lang="en-US" sz="1400" dirty="0"/>
              <a:t> yang </a:t>
            </a:r>
            <a:r>
              <a:rPr lang="en-US" sz="1400" dirty="0" err="1"/>
              <a:t>terdepan</a:t>
            </a:r>
            <a:r>
              <a:rPr lang="en-US" sz="1400" dirty="0"/>
              <a:t> </a:t>
            </a:r>
            <a:r>
              <a:rPr lang="en-US" sz="1400" dirty="0" err="1"/>
              <a:t>dalam</a:t>
            </a:r>
            <a:r>
              <a:rPr lang="en-US" sz="1400" dirty="0"/>
              <a:t> </a:t>
            </a:r>
            <a:r>
              <a:rPr lang="en-US" sz="1400" dirty="0" err="1"/>
              <a:t>mutu</a:t>
            </a:r>
            <a:r>
              <a:rPr lang="en-US" sz="1400" dirty="0"/>
              <a:t>, </a:t>
            </a:r>
            <a:r>
              <a:rPr lang="en-US" sz="1400" dirty="0" err="1"/>
              <a:t>serta</a:t>
            </a:r>
            <a:r>
              <a:rPr lang="en-US" sz="1400" dirty="0"/>
              <a:t> </a:t>
            </a:r>
            <a:r>
              <a:rPr lang="en-US" sz="1400" dirty="0" err="1"/>
              <a:t>mampu</a:t>
            </a:r>
            <a:r>
              <a:rPr lang="en-US" sz="1400" dirty="0"/>
              <a:t> </a:t>
            </a:r>
            <a:r>
              <a:rPr lang="en-US" sz="1400" dirty="0" err="1"/>
              <a:t>memenuhi</a:t>
            </a:r>
            <a:r>
              <a:rPr lang="en-US" sz="1400" dirty="0"/>
              <a:t> </a:t>
            </a:r>
            <a:r>
              <a:rPr lang="en-US" sz="1400" dirty="0" err="1"/>
              <a:t>kebutuhan</a:t>
            </a:r>
            <a:r>
              <a:rPr lang="en-US" sz="1400" dirty="0"/>
              <a:t> </a:t>
            </a:r>
            <a:r>
              <a:rPr lang="en-US" sz="1400" dirty="0" err="1"/>
              <a:t>agregat</a:t>
            </a:r>
            <a:r>
              <a:rPr lang="en-US" sz="1400" dirty="0"/>
              <a:t> </a:t>
            </a:r>
            <a:r>
              <a:rPr lang="en-US" sz="1400" dirty="0" err="1"/>
              <a:t>dan</a:t>
            </a:r>
            <a:r>
              <a:rPr lang="en-US" sz="1400" dirty="0"/>
              <a:t> </a:t>
            </a:r>
            <a:r>
              <a:rPr lang="en-US" sz="1400" dirty="0" err="1"/>
              <a:t>pasir</a:t>
            </a:r>
            <a:r>
              <a:rPr lang="en-US" sz="1400" dirty="0"/>
              <a:t> </a:t>
            </a:r>
            <a:r>
              <a:rPr lang="en-US" sz="1400" dirty="0" err="1"/>
              <a:t>untuk</a:t>
            </a:r>
            <a:r>
              <a:rPr lang="en-US" sz="1400" dirty="0"/>
              <a:t> </a:t>
            </a:r>
            <a:r>
              <a:rPr lang="en-US" sz="1400" dirty="0" err="1"/>
              <a:t>bisnis</a:t>
            </a:r>
            <a:r>
              <a:rPr lang="en-US" sz="1400" dirty="0"/>
              <a:t> RMC </a:t>
            </a:r>
            <a:r>
              <a:rPr lang="en-US" sz="1400" dirty="0" err="1"/>
              <a:t>secara</a:t>
            </a:r>
            <a:r>
              <a:rPr lang="en-US" sz="1400" dirty="0"/>
              <a:t> </a:t>
            </a:r>
            <a:r>
              <a:rPr lang="en-US" sz="1400" dirty="0" err="1"/>
              <a:t>mandiri</a:t>
            </a:r>
            <a:r>
              <a:rPr lang="en-US" sz="1400" dirty="0"/>
              <a:t>.</a:t>
            </a:r>
          </a:p>
        </p:txBody>
      </p:sp>
      <p:grpSp>
        <p:nvGrpSpPr>
          <p:cNvPr id="33" name="Group 32"/>
          <p:cNvGrpSpPr/>
          <p:nvPr/>
        </p:nvGrpSpPr>
        <p:grpSpPr>
          <a:xfrm>
            <a:off x="644296" y="1037759"/>
            <a:ext cx="7852431" cy="779861"/>
            <a:chOff x="5988388" y="483017"/>
            <a:chExt cx="12359700" cy="2079087"/>
          </a:xfrm>
        </p:grpSpPr>
        <p:sp>
          <p:nvSpPr>
            <p:cNvPr id="34" name="TextBox 33"/>
            <p:cNvSpPr txBox="1"/>
            <p:nvPr/>
          </p:nvSpPr>
          <p:spPr>
            <a:xfrm>
              <a:off x="5988388" y="483017"/>
              <a:ext cx="12359700" cy="1446519"/>
            </a:xfrm>
            <a:prstGeom prst="rect">
              <a:avLst/>
            </a:prstGeom>
            <a:noFill/>
          </p:spPr>
          <p:txBody>
            <a:bodyPr wrap="square" lIns="34292" tIns="17146" rIns="34292" bIns="17146" rtlCol="0">
              <a:spAutoFit/>
            </a:bodyPr>
            <a:lstStyle/>
            <a:p>
              <a:pPr algn="ctr"/>
              <a:r>
                <a:rPr lang="en-US" sz="3301" b="1" dirty="0">
                  <a:solidFill>
                    <a:schemeClr val="bg1"/>
                  </a:solidFill>
                  <a:latin typeface="Lato Regular"/>
                  <a:cs typeface="Lato Regular"/>
                </a:rPr>
                <a:t>VISI</a:t>
              </a:r>
              <a:endParaRPr lang="id-ID" sz="3301" b="1" dirty="0">
                <a:solidFill>
                  <a:schemeClr val="bg1"/>
                </a:solidFill>
                <a:latin typeface="Lato Regular"/>
                <a:cs typeface="Lato Regular"/>
              </a:endParaRPr>
            </a:p>
          </p:txBody>
        </p:sp>
        <p:sp>
          <p:nvSpPr>
            <p:cNvPr id="35" name="Rectangle 34"/>
            <p:cNvSpPr/>
            <p:nvPr/>
          </p:nvSpPr>
          <p:spPr>
            <a:xfrm>
              <a:off x="11412311" y="2470667"/>
              <a:ext cx="1553038" cy="914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36" name="Subtitle 2"/>
            <p:cNvSpPr txBox="1">
              <a:spLocks/>
            </p:cNvSpPr>
            <p:nvPr/>
          </p:nvSpPr>
          <p:spPr>
            <a:xfrm>
              <a:off x="6361236" y="1634834"/>
              <a:ext cx="11655185" cy="839116"/>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err="1">
                  <a:solidFill>
                    <a:schemeClr val="bg1"/>
                  </a:solidFill>
                  <a:latin typeface="Lato Light"/>
                  <a:cs typeface="Lato Light"/>
                </a:rPr>
                <a:t>Indocement</a:t>
              </a:r>
              <a:endParaRPr lang="en-US" sz="1163" dirty="0">
                <a:solidFill>
                  <a:schemeClr val="accent1"/>
                </a:solidFill>
                <a:latin typeface="Lato Light"/>
                <a:cs typeface="Lato Light"/>
              </a:endParaRPr>
            </a:p>
          </p:txBody>
        </p:sp>
      </p:grpSp>
    </p:spTree>
    <p:extLst>
      <p:ext uri="{BB962C8B-B14F-4D97-AF65-F5344CB8AC3E}">
        <p14:creationId xmlns:p14="http://schemas.microsoft.com/office/powerpoint/2010/main" val="340181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900" decel="100000" fill="hold"/>
                                        <p:tgtEl>
                                          <p:spTgt spid="5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2" presetClass="entr" presetSubtype="9"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500" fill="hold"/>
                                        <p:tgtEl>
                                          <p:spTgt spid="104"/>
                                        </p:tgtEl>
                                        <p:attrNameLst>
                                          <p:attrName>ppt_x</p:attrName>
                                        </p:attrNameLst>
                                      </p:cBhvr>
                                      <p:tavLst>
                                        <p:tav tm="0">
                                          <p:val>
                                            <p:strVal val="0-#ppt_w/2"/>
                                          </p:val>
                                        </p:tav>
                                        <p:tav tm="100000">
                                          <p:val>
                                            <p:strVal val="#ppt_x"/>
                                          </p:val>
                                        </p:tav>
                                      </p:tavLst>
                                    </p:anim>
                                    <p:anim calcmode="lin" valueType="num">
                                      <p:cBhvr additive="base">
                                        <p:cTn id="22" dur="500" fill="hold"/>
                                        <p:tgtEl>
                                          <p:spTgt spid="10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left)">
                                      <p:cBhvr>
                                        <p:cTn id="2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pPr algn="ctr"/>
            <a:r>
              <a:rPr lang="en-US" b="1" dirty="0" err="1" smtClean="0">
                <a:solidFill>
                  <a:srgbClr val="002060"/>
                </a:solidFill>
              </a:rPr>
              <a:t>Vission</a:t>
            </a:r>
            <a:r>
              <a:rPr lang="en-US" b="1" dirty="0" smtClean="0">
                <a:solidFill>
                  <a:srgbClr val="002060"/>
                </a:solidFill>
              </a:rPr>
              <a:t> Statement Components</a:t>
            </a:r>
            <a:endParaRPr lang="en-US" b="1" dirty="0">
              <a:solidFill>
                <a:srgbClr val="002060"/>
              </a:solidFill>
            </a:endParaRP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234" y="2620371"/>
            <a:ext cx="7036058" cy="2214848"/>
          </a:xfrm>
        </p:spPr>
      </p:pic>
    </p:spTree>
    <p:extLst>
      <p:ext uri="{BB962C8B-B14F-4D97-AF65-F5344CB8AC3E}">
        <p14:creationId xmlns:p14="http://schemas.microsoft.com/office/powerpoint/2010/main" val="269899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 Same Side Corner Rectangle 119"/>
          <p:cNvSpPr/>
          <p:nvPr/>
        </p:nvSpPr>
        <p:spPr>
          <a:xfrm rot="10800000" flipH="1">
            <a:off x="8315018" y="3343931"/>
            <a:ext cx="32431" cy="52532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675" dirty="0">
              <a:latin typeface="Lato Light"/>
            </a:endParaRPr>
          </a:p>
        </p:txBody>
      </p:sp>
      <p:sp>
        <p:nvSpPr>
          <p:cNvPr id="43" name="TextBox 42"/>
          <p:cNvSpPr txBox="1"/>
          <p:nvPr/>
        </p:nvSpPr>
        <p:spPr>
          <a:xfrm>
            <a:off x="824644" y="3139092"/>
            <a:ext cx="7562680" cy="914104"/>
          </a:xfrm>
          <a:prstGeom prst="rect">
            <a:avLst/>
          </a:prstGeom>
          <a:noFill/>
        </p:spPr>
        <p:txBody>
          <a:bodyPr wrap="square" lIns="82304" tIns="41152" rIns="82304" bIns="41152" rtlCol="0">
            <a:spAutoFit/>
          </a:bodyPr>
          <a:lstStyle/>
          <a:p>
            <a:pPr algn="ctr"/>
            <a:r>
              <a:rPr lang="en-US" dirty="0" err="1">
                <a:solidFill>
                  <a:schemeClr val="accent1"/>
                </a:solidFill>
                <a:latin typeface="Lato Light"/>
              </a:rPr>
              <a:t>Berkecimpung</a:t>
            </a:r>
            <a:r>
              <a:rPr lang="en-US" dirty="0">
                <a:solidFill>
                  <a:schemeClr val="accent1"/>
                </a:solidFill>
                <a:latin typeface="Lato Light"/>
              </a:rPr>
              <a:t> </a:t>
            </a:r>
            <a:r>
              <a:rPr lang="en-US" dirty="0" err="1">
                <a:solidFill>
                  <a:schemeClr val="accent1"/>
                </a:solidFill>
                <a:latin typeface="Lato Light"/>
              </a:rPr>
              <a:t>dalam</a:t>
            </a:r>
            <a:r>
              <a:rPr lang="en-US" dirty="0">
                <a:solidFill>
                  <a:schemeClr val="accent1"/>
                </a:solidFill>
                <a:latin typeface="Lato Light"/>
              </a:rPr>
              <a:t> </a:t>
            </a:r>
            <a:r>
              <a:rPr lang="en-US" dirty="0" err="1">
                <a:solidFill>
                  <a:schemeClr val="accent1"/>
                </a:solidFill>
                <a:latin typeface="Lato Light"/>
              </a:rPr>
              <a:t>bisnis</a:t>
            </a:r>
            <a:r>
              <a:rPr lang="en-US" dirty="0">
                <a:solidFill>
                  <a:schemeClr val="accent1"/>
                </a:solidFill>
                <a:latin typeface="Lato Light"/>
              </a:rPr>
              <a:t> </a:t>
            </a:r>
            <a:r>
              <a:rPr lang="en-US" dirty="0" err="1">
                <a:solidFill>
                  <a:schemeClr val="accent1"/>
                </a:solidFill>
                <a:latin typeface="Lato Light"/>
              </a:rPr>
              <a:t>penyediaan</a:t>
            </a:r>
            <a:r>
              <a:rPr lang="en-US" dirty="0">
                <a:solidFill>
                  <a:schemeClr val="accent1"/>
                </a:solidFill>
                <a:latin typeface="Lato Light"/>
              </a:rPr>
              <a:t> semen </a:t>
            </a:r>
            <a:r>
              <a:rPr lang="en-US" dirty="0" err="1">
                <a:solidFill>
                  <a:schemeClr val="accent1"/>
                </a:solidFill>
                <a:latin typeface="Lato Light"/>
              </a:rPr>
              <a:t>dan</a:t>
            </a:r>
            <a:r>
              <a:rPr lang="en-US" dirty="0">
                <a:solidFill>
                  <a:schemeClr val="accent1"/>
                </a:solidFill>
                <a:latin typeface="Lato Light"/>
              </a:rPr>
              <a:t> </a:t>
            </a:r>
            <a:r>
              <a:rPr lang="en-US" dirty="0" err="1">
                <a:solidFill>
                  <a:schemeClr val="accent1"/>
                </a:solidFill>
                <a:latin typeface="Lato Light"/>
              </a:rPr>
              <a:t>bahan</a:t>
            </a:r>
            <a:r>
              <a:rPr lang="en-US" dirty="0">
                <a:solidFill>
                  <a:schemeClr val="accent1"/>
                </a:solidFill>
                <a:latin typeface="Lato Light"/>
              </a:rPr>
              <a:t> </a:t>
            </a:r>
            <a:r>
              <a:rPr lang="en-US" dirty="0" err="1">
                <a:solidFill>
                  <a:schemeClr val="accent1"/>
                </a:solidFill>
                <a:latin typeface="Lato Light"/>
              </a:rPr>
              <a:t>bangunan</a:t>
            </a:r>
            <a:r>
              <a:rPr lang="en-US" dirty="0">
                <a:solidFill>
                  <a:schemeClr val="accent1"/>
                </a:solidFill>
                <a:latin typeface="Lato Light"/>
              </a:rPr>
              <a:t> </a:t>
            </a:r>
            <a:r>
              <a:rPr lang="en-US" dirty="0" err="1">
                <a:solidFill>
                  <a:schemeClr val="accent1"/>
                </a:solidFill>
                <a:latin typeface="Lato Light"/>
              </a:rPr>
              <a:t>berkualitas</a:t>
            </a:r>
            <a:r>
              <a:rPr lang="en-US" dirty="0">
                <a:solidFill>
                  <a:schemeClr val="accent1"/>
                </a:solidFill>
                <a:latin typeface="Lato Light"/>
              </a:rPr>
              <a:t> </a:t>
            </a:r>
            <a:r>
              <a:rPr lang="en-US" dirty="0" err="1">
                <a:solidFill>
                  <a:schemeClr val="accent1"/>
                </a:solidFill>
                <a:latin typeface="Lato Light"/>
              </a:rPr>
              <a:t>dengan</a:t>
            </a:r>
            <a:r>
              <a:rPr lang="en-US" dirty="0">
                <a:solidFill>
                  <a:schemeClr val="accent1"/>
                </a:solidFill>
                <a:latin typeface="Lato Light"/>
              </a:rPr>
              <a:t> </a:t>
            </a:r>
            <a:r>
              <a:rPr lang="en-US" dirty="0" err="1">
                <a:solidFill>
                  <a:schemeClr val="accent1"/>
                </a:solidFill>
                <a:latin typeface="Lato Light"/>
              </a:rPr>
              <a:t>harga</a:t>
            </a:r>
            <a:r>
              <a:rPr lang="en-US" dirty="0">
                <a:solidFill>
                  <a:schemeClr val="accent1"/>
                </a:solidFill>
                <a:latin typeface="Lato Light"/>
              </a:rPr>
              <a:t> </a:t>
            </a:r>
            <a:r>
              <a:rPr lang="en-US" dirty="0" err="1">
                <a:solidFill>
                  <a:schemeClr val="accent1"/>
                </a:solidFill>
                <a:latin typeface="Lato Light"/>
              </a:rPr>
              <a:t>kompetitif</a:t>
            </a:r>
            <a:r>
              <a:rPr lang="en-US" dirty="0">
                <a:solidFill>
                  <a:schemeClr val="accent1"/>
                </a:solidFill>
                <a:latin typeface="Lato Light"/>
              </a:rPr>
              <a:t> </a:t>
            </a:r>
            <a:r>
              <a:rPr lang="en-US" dirty="0" err="1">
                <a:solidFill>
                  <a:schemeClr val="accent1"/>
                </a:solidFill>
                <a:latin typeface="Lato Light"/>
              </a:rPr>
              <a:t>dan</a:t>
            </a:r>
            <a:r>
              <a:rPr lang="en-US" dirty="0">
                <a:solidFill>
                  <a:schemeClr val="accent1"/>
                </a:solidFill>
                <a:latin typeface="Lato Light"/>
              </a:rPr>
              <a:t> </a:t>
            </a:r>
            <a:r>
              <a:rPr lang="en-US" dirty="0" err="1">
                <a:solidFill>
                  <a:schemeClr val="accent1"/>
                </a:solidFill>
                <a:latin typeface="Lato Light"/>
              </a:rPr>
              <a:t>tetap</a:t>
            </a:r>
            <a:r>
              <a:rPr lang="en-US" dirty="0">
                <a:solidFill>
                  <a:schemeClr val="accent1"/>
                </a:solidFill>
                <a:latin typeface="Lato Light"/>
              </a:rPr>
              <a:t> </a:t>
            </a:r>
            <a:r>
              <a:rPr lang="en-US" dirty="0" err="1">
                <a:solidFill>
                  <a:schemeClr val="accent1"/>
                </a:solidFill>
                <a:latin typeface="Lato Light"/>
              </a:rPr>
              <a:t>memerhatikan</a:t>
            </a:r>
            <a:r>
              <a:rPr lang="en-US" dirty="0">
                <a:solidFill>
                  <a:schemeClr val="accent1"/>
                </a:solidFill>
                <a:latin typeface="Lato Light"/>
              </a:rPr>
              <a:t> </a:t>
            </a:r>
            <a:r>
              <a:rPr lang="en-US" dirty="0" err="1">
                <a:solidFill>
                  <a:schemeClr val="accent1"/>
                </a:solidFill>
                <a:latin typeface="Lato Light"/>
              </a:rPr>
              <a:t>pembangunan</a:t>
            </a:r>
            <a:r>
              <a:rPr lang="en-US" dirty="0">
                <a:solidFill>
                  <a:schemeClr val="accent1"/>
                </a:solidFill>
                <a:latin typeface="Lato Light"/>
              </a:rPr>
              <a:t> </a:t>
            </a:r>
            <a:r>
              <a:rPr lang="en-US" dirty="0" err="1">
                <a:solidFill>
                  <a:schemeClr val="accent1"/>
                </a:solidFill>
                <a:latin typeface="Lato Light"/>
              </a:rPr>
              <a:t>berkelanjutan</a:t>
            </a:r>
            <a:r>
              <a:rPr lang="en-US" dirty="0">
                <a:solidFill>
                  <a:schemeClr val="accent1"/>
                </a:solidFill>
                <a:latin typeface="Lato Light"/>
              </a:rPr>
              <a:t>.</a:t>
            </a:r>
          </a:p>
        </p:txBody>
      </p:sp>
      <p:sp>
        <p:nvSpPr>
          <p:cNvPr id="59" name="Round Same Side Corner Rectangle 58"/>
          <p:cNvSpPr/>
          <p:nvPr/>
        </p:nvSpPr>
        <p:spPr>
          <a:xfrm rot="10800000" flipH="1">
            <a:off x="829073" y="3243824"/>
            <a:ext cx="32431" cy="52532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675" dirty="0">
              <a:latin typeface="Lato Light"/>
            </a:endParaRPr>
          </a:p>
        </p:txBody>
      </p:sp>
      <p:sp>
        <p:nvSpPr>
          <p:cNvPr id="60" name="Round Same Side Corner Rectangle 59"/>
          <p:cNvSpPr/>
          <p:nvPr/>
        </p:nvSpPr>
        <p:spPr>
          <a:xfrm rot="5400000" flipH="1">
            <a:off x="4583124" y="2726523"/>
            <a:ext cx="45719" cy="4333530"/>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algn="ctr"/>
            <a:endParaRPr lang="bg-BG" sz="675" dirty="0">
              <a:latin typeface="Lato Light"/>
            </a:endParaRPr>
          </a:p>
        </p:txBody>
      </p:sp>
      <p:grpSp>
        <p:nvGrpSpPr>
          <p:cNvPr id="18" name="Group 17"/>
          <p:cNvGrpSpPr/>
          <p:nvPr/>
        </p:nvGrpSpPr>
        <p:grpSpPr>
          <a:xfrm>
            <a:off x="644296" y="1037759"/>
            <a:ext cx="7852431" cy="779861"/>
            <a:chOff x="5988388" y="483017"/>
            <a:chExt cx="12359700" cy="2079087"/>
          </a:xfrm>
        </p:grpSpPr>
        <p:sp>
          <p:nvSpPr>
            <p:cNvPr id="19" name="TextBox 18"/>
            <p:cNvSpPr txBox="1"/>
            <p:nvPr/>
          </p:nvSpPr>
          <p:spPr>
            <a:xfrm>
              <a:off x="5988388" y="483017"/>
              <a:ext cx="12359700" cy="1446519"/>
            </a:xfrm>
            <a:prstGeom prst="rect">
              <a:avLst/>
            </a:prstGeom>
            <a:noFill/>
          </p:spPr>
          <p:txBody>
            <a:bodyPr wrap="square" lIns="34292" tIns="17146" rIns="34292" bIns="17146" rtlCol="0">
              <a:spAutoFit/>
            </a:bodyPr>
            <a:lstStyle/>
            <a:p>
              <a:pPr algn="ctr"/>
              <a:r>
                <a:rPr lang="en-US" sz="3301" b="1" dirty="0">
                  <a:solidFill>
                    <a:schemeClr val="tx2"/>
                  </a:solidFill>
                  <a:latin typeface="Lato Regular"/>
                  <a:cs typeface="Lato Regular"/>
                </a:rPr>
                <a:t>MISI</a:t>
              </a:r>
              <a:endParaRPr lang="id-ID" sz="3301" b="1" dirty="0">
                <a:solidFill>
                  <a:schemeClr val="tx2"/>
                </a:solidFill>
                <a:latin typeface="Lato Regular"/>
                <a:cs typeface="Lato Regular"/>
              </a:endParaRPr>
            </a:p>
          </p:txBody>
        </p:sp>
        <p:sp>
          <p:nvSpPr>
            <p:cNvPr id="20" name="Rectangle 19"/>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pPr algn="ctr"/>
              <a:endParaRPr lang="en-US" sz="675" dirty="0">
                <a:solidFill>
                  <a:schemeClr val="accent2"/>
                </a:solidFill>
                <a:latin typeface="Open Sans Light"/>
              </a:endParaRPr>
            </a:p>
          </p:txBody>
        </p:sp>
        <p:sp>
          <p:nvSpPr>
            <p:cNvPr id="21" name="Subtitle 2"/>
            <p:cNvSpPr txBox="1">
              <a:spLocks/>
            </p:cNvSpPr>
            <p:nvPr/>
          </p:nvSpPr>
          <p:spPr>
            <a:xfrm>
              <a:off x="6361236" y="1634834"/>
              <a:ext cx="11655185" cy="839116"/>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163" dirty="0" err="1">
                  <a:solidFill>
                    <a:schemeClr val="accent1"/>
                  </a:solidFill>
                  <a:latin typeface="Lato Light"/>
                  <a:cs typeface="Lato Light"/>
                </a:rPr>
                <a:t>Indocement</a:t>
              </a:r>
              <a:r>
                <a:rPr lang="en-US" sz="1163" dirty="0">
                  <a:solidFill>
                    <a:schemeClr val="accent1"/>
                  </a:solidFill>
                  <a:latin typeface="Lato Light"/>
                  <a:cs typeface="Lato Light"/>
                </a:rPr>
                <a:t> </a:t>
              </a:r>
            </a:p>
          </p:txBody>
        </p:sp>
      </p:grpSp>
    </p:spTree>
    <p:extLst>
      <p:ext uri="{BB962C8B-B14F-4D97-AF65-F5344CB8AC3E}">
        <p14:creationId xmlns:p14="http://schemas.microsoft.com/office/powerpoint/2010/main" val="20192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fade">
                                      <p:cBhvr>
                                        <p:cTn id="14" dur="500"/>
                                        <p:tgtEl>
                                          <p:spTgt spid="1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43" grpId="0"/>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en-US" b="1" dirty="0" smtClean="0"/>
              <a:t>Mission Statement Components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074" y="2524713"/>
            <a:ext cx="5915851" cy="2953162"/>
          </a:xfrm>
        </p:spPr>
      </p:pic>
    </p:spTree>
    <p:extLst>
      <p:ext uri="{BB962C8B-B14F-4D97-AF65-F5344CB8AC3E}">
        <p14:creationId xmlns:p14="http://schemas.microsoft.com/office/powerpoint/2010/main" val="3232486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29" name="Rectangle 28"/>
          <p:cNvSpPr/>
          <p:nvPr/>
        </p:nvSpPr>
        <p:spPr>
          <a:xfrm>
            <a:off x="0" y="0"/>
            <a:ext cx="9144000" cy="4216400"/>
          </a:xfrm>
          <a:prstGeom prst="rect">
            <a:avLst/>
          </a:prstGeom>
          <a:gradFill flip="none" rotWithShape="1">
            <a:gsLst>
              <a:gs pos="30000">
                <a:schemeClr val="accent1">
                  <a:alpha val="85000"/>
                </a:schemeClr>
              </a:gs>
              <a:gs pos="100000">
                <a:schemeClr val="accent2">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b="32723"/>
          <a:stretch/>
        </p:blipFill>
        <p:spPr>
          <a:xfrm>
            <a:off x="1676400" y="-188152"/>
            <a:ext cx="7620001" cy="4207703"/>
          </a:xfrm>
          <a:prstGeom prst="rect">
            <a:avLst/>
          </a:prstGeom>
        </p:spPr>
      </p:pic>
      <p:sp>
        <p:nvSpPr>
          <p:cNvPr id="34" name="TextBox 33"/>
          <p:cNvSpPr txBox="1"/>
          <p:nvPr/>
        </p:nvSpPr>
        <p:spPr>
          <a:xfrm>
            <a:off x="132109" y="1636489"/>
            <a:ext cx="8850411" cy="1338828"/>
          </a:xfrm>
          <a:prstGeom prst="rect">
            <a:avLst/>
          </a:prstGeom>
          <a:noFill/>
        </p:spPr>
        <p:txBody>
          <a:bodyPr wrap="square" rtlCol="0">
            <a:spAutoFit/>
          </a:bodyPr>
          <a:lstStyle/>
          <a:p>
            <a:r>
              <a:rPr lang="en-US" sz="4050" dirty="0">
                <a:solidFill>
                  <a:schemeClr val="bg2"/>
                </a:solidFill>
                <a:latin typeface="+mj-lt"/>
              </a:rPr>
              <a:t>EXTERNAL ENVIRONMENT ANALYSIS</a:t>
            </a:r>
          </a:p>
        </p:txBody>
      </p:sp>
      <p:cxnSp>
        <p:nvCxnSpPr>
          <p:cNvPr id="36" name="Straight Connector 35"/>
          <p:cNvCxnSpPr>
            <a:cxnSpLocks/>
          </p:cNvCxnSpPr>
          <p:nvPr/>
        </p:nvCxnSpPr>
        <p:spPr>
          <a:xfrm>
            <a:off x="662505" y="2327429"/>
            <a:ext cx="69957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Freeform 43"/>
          <p:cNvSpPr>
            <a:spLocks/>
          </p:cNvSpPr>
          <p:nvPr/>
        </p:nvSpPr>
        <p:spPr bwMode="auto">
          <a:xfrm>
            <a:off x="450708" y="4920898"/>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1"/>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38" name="Freeform 43"/>
          <p:cNvSpPr>
            <a:spLocks/>
          </p:cNvSpPr>
          <p:nvPr/>
        </p:nvSpPr>
        <p:spPr bwMode="auto">
          <a:xfrm>
            <a:off x="3231422" y="4920898"/>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2"/>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39" name="Freeform 43"/>
          <p:cNvSpPr>
            <a:spLocks/>
          </p:cNvSpPr>
          <p:nvPr/>
        </p:nvSpPr>
        <p:spPr bwMode="auto">
          <a:xfrm>
            <a:off x="6058190" y="4920898"/>
            <a:ext cx="761711" cy="660592"/>
          </a:xfrm>
          <a:custGeom>
            <a:avLst/>
            <a:gdLst>
              <a:gd name="T0" fmla="*/ 202 w 806"/>
              <a:gd name="T1" fmla="*/ 699 h 699"/>
              <a:gd name="T2" fmla="*/ 0 w 806"/>
              <a:gd name="T3" fmla="*/ 350 h 699"/>
              <a:gd name="T4" fmla="*/ 202 w 806"/>
              <a:gd name="T5" fmla="*/ 0 h 699"/>
              <a:gd name="T6" fmla="*/ 605 w 806"/>
              <a:gd name="T7" fmla="*/ 0 h 699"/>
              <a:gd name="T8" fmla="*/ 806 w 806"/>
              <a:gd name="T9" fmla="*/ 350 h 699"/>
              <a:gd name="T10" fmla="*/ 605 w 806"/>
              <a:gd name="T11" fmla="*/ 699 h 699"/>
              <a:gd name="T12" fmla="*/ 202 w 806"/>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806" h="699">
                <a:moveTo>
                  <a:pt x="202" y="699"/>
                </a:moveTo>
                <a:lnTo>
                  <a:pt x="0" y="350"/>
                </a:lnTo>
                <a:lnTo>
                  <a:pt x="202" y="0"/>
                </a:lnTo>
                <a:lnTo>
                  <a:pt x="605" y="0"/>
                </a:lnTo>
                <a:lnTo>
                  <a:pt x="806" y="350"/>
                </a:lnTo>
                <a:lnTo>
                  <a:pt x="605" y="699"/>
                </a:lnTo>
                <a:lnTo>
                  <a:pt x="202" y="699"/>
                </a:lnTo>
                <a:close/>
              </a:path>
            </a:pathLst>
          </a:custGeom>
          <a:solidFill>
            <a:schemeClr val="accent3"/>
          </a:solidFill>
          <a:ln w="38100">
            <a:noFill/>
          </a:ln>
        </p:spPr>
        <p:txBody>
          <a:bodyPr vert="horz" wrap="square" lIns="68580" tIns="34290" rIns="68580" bIns="34290" numCol="1" anchor="t" anchorCtr="0" compatLnSpc="1">
            <a:prstTxWarp prst="textNoShape">
              <a:avLst/>
            </a:prstTxWarp>
          </a:bodyPr>
          <a:lstStyle/>
          <a:p>
            <a:endParaRPr lang="en-US" sz="1350"/>
          </a:p>
        </p:txBody>
      </p:sp>
      <p:sp>
        <p:nvSpPr>
          <p:cNvPr id="42" name="Freeform 25"/>
          <p:cNvSpPr>
            <a:spLocks noEditPoints="1"/>
          </p:cNvSpPr>
          <p:nvPr/>
        </p:nvSpPr>
        <p:spPr bwMode="auto">
          <a:xfrm>
            <a:off x="652565" y="5104981"/>
            <a:ext cx="357996" cy="292424"/>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3" name="Freeform 66"/>
          <p:cNvSpPr>
            <a:spLocks noEditPoints="1"/>
          </p:cNvSpPr>
          <p:nvPr/>
        </p:nvSpPr>
        <p:spPr bwMode="auto">
          <a:xfrm>
            <a:off x="3433279" y="5072195"/>
            <a:ext cx="357996" cy="357996"/>
          </a:xfrm>
          <a:custGeom>
            <a:avLst/>
            <a:gdLst>
              <a:gd name="T0" fmla="*/ 39 w 176"/>
              <a:gd name="T1" fmla="*/ 119 h 176"/>
              <a:gd name="T2" fmla="*/ 43 w 176"/>
              <a:gd name="T3" fmla="*/ 115 h 176"/>
              <a:gd name="T4" fmla="*/ 44 w 176"/>
              <a:gd name="T5" fmla="*/ 112 h 176"/>
              <a:gd name="T6" fmla="*/ 40 w 176"/>
              <a:gd name="T7" fmla="*/ 108 h 176"/>
              <a:gd name="T8" fmla="*/ 37 w 176"/>
              <a:gd name="T9" fmla="*/ 109 h 176"/>
              <a:gd name="T10" fmla="*/ 33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7 w 176"/>
              <a:gd name="T23" fmla="*/ 113 h 176"/>
              <a:gd name="T24" fmla="*/ 17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64 w 176"/>
              <a:gd name="T37" fmla="*/ 132 h 176"/>
              <a:gd name="T38" fmla="*/ 61 w 176"/>
              <a:gd name="T39" fmla="*/ 133 h 176"/>
              <a:gd name="T40" fmla="*/ 49 w 176"/>
              <a:gd name="T41" fmla="*/ 145 h 176"/>
              <a:gd name="T42" fmla="*/ 48 w 176"/>
              <a:gd name="T43" fmla="*/ 148 h 176"/>
              <a:gd name="T44" fmla="*/ 52 w 176"/>
              <a:gd name="T45" fmla="*/ 152 h 176"/>
              <a:gd name="T46" fmla="*/ 55 w 176"/>
              <a:gd name="T47" fmla="*/ 151 h 176"/>
              <a:gd name="T48" fmla="*/ 67 w 176"/>
              <a:gd name="T49" fmla="*/ 139 h 176"/>
              <a:gd name="T50" fmla="*/ 68 w 176"/>
              <a:gd name="T51" fmla="*/ 136 h 176"/>
              <a:gd name="T52" fmla="*/ 64 w 176"/>
              <a:gd name="T53" fmla="*/ 132 h 176"/>
              <a:gd name="T54" fmla="*/ 176 w 176"/>
              <a:gd name="T55" fmla="*/ 4 h 176"/>
              <a:gd name="T56" fmla="*/ 172 w 176"/>
              <a:gd name="T57" fmla="*/ 0 h 176"/>
              <a:gd name="T58" fmla="*/ 170 w 176"/>
              <a:gd name="T59" fmla="*/ 0 h 176"/>
              <a:gd name="T60" fmla="*/ 170 w 176"/>
              <a:gd name="T61" fmla="*/ 0 h 176"/>
              <a:gd name="T62" fmla="*/ 2 w 176"/>
              <a:gd name="T63" fmla="*/ 72 h 176"/>
              <a:gd name="T64" fmla="*/ 2 w 176"/>
              <a:gd name="T65" fmla="*/ 72 h 176"/>
              <a:gd name="T66" fmla="*/ 2 w 176"/>
              <a:gd name="T67" fmla="*/ 72 h 176"/>
              <a:gd name="T68" fmla="*/ 2 w 176"/>
              <a:gd name="T69" fmla="*/ 72 h 176"/>
              <a:gd name="T70" fmla="*/ 0 w 176"/>
              <a:gd name="T71" fmla="*/ 76 h 176"/>
              <a:gd name="T72" fmla="*/ 3 w 176"/>
              <a:gd name="T73" fmla="*/ 80 h 176"/>
              <a:gd name="T74" fmla="*/ 3 w 176"/>
              <a:gd name="T75" fmla="*/ 80 h 176"/>
              <a:gd name="T76" fmla="*/ 69 w 176"/>
              <a:gd name="T77" fmla="*/ 107 h 176"/>
              <a:gd name="T78" fmla="*/ 96 w 176"/>
              <a:gd name="T79" fmla="*/ 173 h 176"/>
              <a:gd name="T80" fmla="*/ 96 w 176"/>
              <a:gd name="T81" fmla="*/ 173 h 176"/>
              <a:gd name="T82" fmla="*/ 100 w 176"/>
              <a:gd name="T83" fmla="*/ 176 h 176"/>
              <a:gd name="T84" fmla="*/ 104 w 176"/>
              <a:gd name="T85" fmla="*/ 174 h 176"/>
              <a:gd name="T86" fmla="*/ 104 w 176"/>
              <a:gd name="T87" fmla="*/ 174 h 176"/>
              <a:gd name="T88" fmla="*/ 104 w 176"/>
              <a:gd name="T89" fmla="*/ 174 h 176"/>
              <a:gd name="T90" fmla="*/ 104 w 176"/>
              <a:gd name="T91" fmla="*/ 174 h 176"/>
              <a:gd name="T92" fmla="*/ 176 w 176"/>
              <a:gd name="T93" fmla="*/ 6 h 176"/>
              <a:gd name="T94" fmla="*/ 176 w 176"/>
              <a:gd name="T95" fmla="*/ 6 h 176"/>
              <a:gd name="T96" fmla="*/ 176 w 176"/>
              <a:gd name="T97" fmla="*/ 4 h 176"/>
              <a:gd name="T98" fmla="*/ 14 w 176"/>
              <a:gd name="T99" fmla="*/ 76 h 176"/>
              <a:gd name="T100" fmla="*/ 154 w 176"/>
              <a:gd name="T101" fmla="*/ 16 h 176"/>
              <a:gd name="T102" fmla="*/ 71 w 176"/>
              <a:gd name="T103" fmla="*/ 99 h 176"/>
              <a:gd name="T104" fmla="*/ 14 w 176"/>
              <a:gd name="T105" fmla="*/ 76 h 176"/>
              <a:gd name="T106" fmla="*/ 100 w 176"/>
              <a:gd name="T107" fmla="*/ 162 h 176"/>
              <a:gd name="T108" fmla="*/ 77 w 176"/>
              <a:gd name="T109" fmla="*/ 105 h 176"/>
              <a:gd name="T110" fmla="*/ 160 w 176"/>
              <a:gd name="T111" fmla="*/ 22 h 176"/>
              <a:gd name="T112" fmla="*/ 100 w 176"/>
              <a:gd name="T113"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4" name="Freeform 112"/>
          <p:cNvSpPr>
            <a:spLocks noEditPoints="1"/>
          </p:cNvSpPr>
          <p:nvPr/>
        </p:nvSpPr>
        <p:spPr bwMode="auto">
          <a:xfrm>
            <a:off x="6260047" y="5073081"/>
            <a:ext cx="357996" cy="356225"/>
          </a:xfrm>
          <a:custGeom>
            <a:avLst/>
            <a:gdLst>
              <a:gd name="T0" fmla="*/ 176 w 176"/>
              <a:gd name="T1" fmla="*/ 52 h 176"/>
              <a:gd name="T2" fmla="*/ 175 w 176"/>
              <a:gd name="T3" fmla="*/ 50 h 176"/>
              <a:gd name="T4" fmla="*/ 175 w 176"/>
              <a:gd name="T5" fmla="*/ 50 h 176"/>
              <a:gd name="T6" fmla="*/ 175 w 176"/>
              <a:gd name="T7" fmla="*/ 49 h 176"/>
              <a:gd name="T8" fmla="*/ 175 w 176"/>
              <a:gd name="T9" fmla="*/ 49 h 176"/>
              <a:gd name="T10" fmla="*/ 127 w 176"/>
              <a:gd name="T11" fmla="*/ 2 h 176"/>
              <a:gd name="T12" fmla="*/ 127 w 176"/>
              <a:gd name="T13" fmla="*/ 2 h 176"/>
              <a:gd name="T14" fmla="*/ 124 w 176"/>
              <a:gd name="T15" fmla="*/ 0 h 176"/>
              <a:gd name="T16" fmla="*/ 52 w 176"/>
              <a:gd name="T17" fmla="*/ 0 h 176"/>
              <a:gd name="T18" fmla="*/ 49 w 176"/>
              <a:gd name="T19" fmla="*/ 2 h 176"/>
              <a:gd name="T20" fmla="*/ 49 w 176"/>
              <a:gd name="T21" fmla="*/ 2 h 176"/>
              <a:gd name="T22" fmla="*/ 1 w 176"/>
              <a:gd name="T23" fmla="*/ 49 h 176"/>
              <a:gd name="T24" fmla="*/ 1 w 176"/>
              <a:gd name="T25" fmla="*/ 49 h 176"/>
              <a:gd name="T26" fmla="*/ 1 w 176"/>
              <a:gd name="T27" fmla="*/ 50 h 176"/>
              <a:gd name="T28" fmla="*/ 1 w 176"/>
              <a:gd name="T29" fmla="*/ 50 h 176"/>
              <a:gd name="T30" fmla="*/ 0 w 176"/>
              <a:gd name="T31" fmla="*/ 52 h 176"/>
              <a:gd name="T32" fmla="*/ 1 w 176"/>
              <a:gd name="T33" fmla="*/ 54 h 176"/>
              <a:gd name="T34" fmla="*/ 1 w 176"/>
              <a:gd name="T35" fmla="*/ 55 h 176"/>
              <a:gd name="T36" fmla="*/ 85 w 176"/>
              <a:gd name="T37" fmla="*/ 175 h 176"/>
              <a:gd name="T38" fmla="*/ 85 w 176"/>
              <a:gd name="T39" fmla="*/ 174 h 176"/>
              <a:gd name="T40" fmla="*/ 88 w 176"/>
              <a:gd name="T41" fmla="*/ 176 h 176"/>
              <a:gd name="T42" fmla="*/ 91 w 176"/>
              <a:gd name="T43" fmla="*/ 174 h 176"/>
              <a:gd name="T44" fmla="*/ 91 w 176"/>
              <a:gd name="T45" fmla="*/ 175 h 176"/>
              <a:gd name="T46" fmla="*/ 175 w 176"/>
              <a:gd name="T47" fmla="*/ 55 h 176"/>
              <a:gd name="T48" fmla="*/ 175 w 176"/>
              <a:gd name="T49" fmla="*/ 54 h 176"/>
              <a:gd name="T50" fmla="*/ 176 w 176"/>
              <a:gd name="T51" fmla="*/ 52 h 176"/>
              <a:gd name="T52" fmla="*/ 122 w 176"/>
              <a:gd name="T53" fmla="*/ 8 h 176"/>
              <a:gd name="T54" fmla="*/ 162 w 176"/>
              <a:gd name="T55" fmla="*/ 48 h 176"/>
              <a:gd name="T56" fmla="*/ 126 w 176"/>
              <a:gd name="T57" fmla="*/ 48 h 176"/>
              <a:gd name="T58" fmla="*/ 106 w 176"/>
              <a:gd name="T59" fmla="*/ 8 h 176"/>
              <a:gd name="T60" fmla="*/ 122 w 176"/>
              <a:gd name="T61" fmla="*/ 8 h 176"/>
              <a:gd name="T62" fmla="*/ 98 w 176"/>
              <a:gd name="T63" fmla="*/ 8 h 176"/>
              <a:gd name="T64" fmla="*/ 118 w 176"/>
              <a:gd name="T65" fmla="*/ 48 h 176"/>
              <a:gd name="T66" fmla="*/ 58 w 176"/>
              <a:gd name="T67" fmla="*/ 48 h 176"/>
              <a:gd name="T68" fmla="*/ 78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49 h 176"/>
              <a:gd name="T88" fmla="*/ 12 w 176"/>
              <a:gd name="T89" fmla="*/ 56 h 176"/>
              <a:gd name="T90" fmla="*/ 88 w 176"/>
              <a:gd name="T91" fmla="*/ 158 h 176"/>
              <a:gd name="T92" fmla="*/ 57 w 176"/>
              <a:gd name="T93" fmla="*/ 56 h 176"/>
              <a:gd name="T94" fmla="*/ 119 w 176"/>
              <a:gd name="T95" fmla="*/ 56 h 176"/>
              <a:gd name="T96" fmla="*/ 88 w 176"/>
              <a:gd name="T97" fmla="*/ 158 h 176"/>
              <a:gd name="T98" fmla="*/ 99 w 176"/>
              <a:gd name="T99" fmla="*/ 149 h 176"/>
              <a:gd name="T100" fmla="*/ 127 w 176"/>
              <a:gd name="T101" fmla="*/ 56 h 176"/>
              <a:gd name="T102" fmla="*/ 164 w 176"/>
              <a:gd name="T103" fmla="*/ 56 h 176"/>
              <a:gd name="T104" fmla="*/ 99 w 176"/>
              <a:gd name="T105"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0"/>
                  <a:pt x="175" y="50"/>
                </a:cubicBezTo>
                <a:cubicBezTo>
                  <a:pt x="175" y="50"/>
                  <a:pt x="175" y="50"/>
                  <a:pt x="175" y="50"/>
                </a:cubicBezTo>
                <a:cubicBezTo>
                  <a:pt x="175" y="49"/>
                  <a:pt x="175" y="49"/>
                  <a:pt x="175" y="49"/>
                </a:cubicBezTo>
                <a:cubicBezTo>
                  <a:pt x="175" y="49"/>
                  <a:pt x="175" y="49"/>
                  <a:pt x="175" y="49"/>
                </a:cubicBezTo>
                <a:cubicBezTo>
                  <a:pt x="127" y="2"/>
                  <a:pt x="127" y="2"/>
                  <a:pt x="127" y="2"/>
                </a:cubicBezTo>
                <a:cubicBezTo>
                  <a:pt x="127" y="2"/>
                  <a:pt x="127" y="2"/>
                  <a:pt x="127" y="2"/>
                </a:cubicBezTo>
                <a:cubicBezTo>
                  <a:pt x="126" y="1"/>
                  <a:pt x="125" y="0"/>
                  <a:pt x="124" y="0"/>
                </a:cubicBezTo>
                <a:cubicBezTo>
                  <a:pt x="52" y="0"/>
                  <a:pt x="52" y="0"/>
                  <a:pt x="52" y="0"/>
                </a:cubicBezTo>
                <a:cubicBezTo>
                  <a:pt x="51" y="0"/>
                  <a:pt x="50" y="1"/>
                  <a:pt x="49" y="2"/>
                </a:cubicBezTo>
                <a:cubicBezTo>
                  <a:pt x="49" y="2"/>
                  <a:pt x="49" y="2"/>
                  <a:pt x="49" y="2"/>
                </a:cubicBezTo>
                <a:cubicBezTo>
                  <a:pt x="1" y="49"/>
                  <a:pt x="1" y="49"/>
                  <a:pt x="1" y="49"/>
                </a:cubicBezTo>
                <a:cubicBezTo>
                  <a:pt x="1" y="49"/>
                  <a:pt x="1" y="49"/>
                  <a:pt x="1" y="49"/>
                </a:cubicBezTo>
                <a:cubicBezTo>
                  <a:pt x="1" y="50"/>
                  <a:pt x="1" y="50"/>
                  <a:pt x="1" y="50"/>
                </a:cubicBezTo>
                <a:cubicBezTo>
                  <a:pt x="1" y="50"/>
                  <a:pt x="1" y="50"/>
                  <a:pt x="1" y="50"/>
                </a:cubicBezTo>
                <a:cubicBezTo>
                  <a:pt x="0" y="50"/>
                  <a:pt x="0" y="51"/>
                  <a:pt x="0" y="52"/>
                </a:cubicBezTo>
                <a:cubicBezTo>
                  <a:pt x="0" y="53"/>
                  <a:pt x="0" y="54"/>
                  <a:pt x="1" y="54"/>
                </a:cubicBezTo>
                <a:cubicBezTo>
                  <a:pt x="1" y="55"/>
                  <a:pt x="1" y="55"/>
                  <a:pt x="1" y="55"/>
                </a:cubicBezTo>
                <a:cubicBezTo>
                  <a:pt x="85" y="175"/>
                  <a:pt x="85" y="175"/>
                  <a:pt x="85" y="175"/>
                </a:cubicBezTo>
                <a:cubicBezTo>
                  <a:pt x="85" y="174"/>
                  <a:pt x="85" y="174"/>
                  <a:pt x="85" y="174"/>
                </a:cubicBezTo>
                <a:cubicBezTo>
                  <a:pt x="86" y="175"/>
                  <a:pt x="87" y="176"/>
                  <a:pt x="88" y="176"/>
                </a:cubicBezTo>
                <a:cubicBezTo>
                  <a:pt x="89" y="176"/>
                  <a:pt x="90" y="175"/>
                  <a:pt x="91" y="174"/>
                </a:cubicBezTo>
                <a:cubicBezTo>
                  <a:pt x="91" y="175"/>
                  <a:pt x="91" y="175"/>
                  <a:pt x="91" y="175"/>
                </a:cubicBezTo>
                <a:cubicBezTo>
                  <a:pt x="175" y="55"/>
                  <a:pt x="175" y="55"/>
                  <a:pt x="175" y="55"/>
                </a:cubicBezTo>
                <a:cubicBezTo>
                  <a:pt x="175" y="54"/>
                  <a:pt x="175" y="54"/>
                  <a:pt x="175" y="54"/>
                </a:cubicBezTo>
                <a:cubicBezTo>
                  <a:pt x="176" y="54"/>
                  <a:pt x="176" y="53"/>
                  <a:pt x="176" y="52"/>
                </a:cubicBezTo>
                <a:moveTo>
                  <a:pt x="122" y="8"/>
                </a:moveTo>
                <a:cubicBezTo>
                  <a:pt x="162" y="48"/>
                  <a:pt x="162" y="48"/>
                  <a:pt x="162" y="48"/>
                </a:cubicBezTo>
                <a:cubicBezTo>
                  <a:pt x="126" y="48"/>
                  <a:pt x="126" y="48"/>
                  <a:pt x="126" y="48"/>
                </a:cubicBezTo>
                <a:cubicBezTo>
                  <a:pt x="106" y="8"/>
                  <a:pt x="106" y="8"/>
                  <a:pt x="106" y="8"/>
                </a:cubicBezTo>
                <a:lnTo>
                  <a:pt x="122" y="8"/>
                </a:lnTo>
                <a:close/>
                <a:moveTo>
                  <a:pt x="98" y="8"/>
                </a:moveTo>
                <a:cubicBezTo>
                  <a:pt x="118" y="48"/>
                  <a:pt x="118" y="48"/>
                  <a:pt x="118" y="48"/>
                </a:cubicBezTo>
                <a:cubicBezTo>
                  <a:pt x="58" y="48"/>
                  <a:pt x="58" y="48"/>
                  <a:pt x="58" y="48"/>
                </a:cubicBezTo>
                <a:cubicBezTo>
                  <a:pt x="78" y="8"/>
                  <a:pt x="78" y="8"/>
                  <a:pt x="78"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49"/>
                  <a:pt x="77" y="149"/>
                  <a:pt x="77" y="149"/>
                </a:cubicBezTo>
                <a:lnTo>
                  <a:pt x="12" y="56"/>
                </a:lnTo>
                <a:close/>
                <a:moveTo>
                  <a:pt x="88" y="158"/>
                </a:moveTo>
                <a:cubicBezTo>
                  <a:pt x="57" y="56"/>
                  <a:pt x="57" y="56"/>
                  <a:pt x="57" y="56"/>
                </a:cubicBezTo>
                <a:cubicBezTo>
                  <a:pt x="119" y="56"/>
                  <a:pt x="119" y="56"/>
                  <a:pt x="119" y="56"/>
                </a:cubicBezTo>
                <a:lnTo>
                  <a:pt x="88" y="158"/>
                </a:lnTo>
                <a:close/>
                <a:moveTo>
                  <a:pt x="99" y="149"/>
                </a:moveTo>
                <a:cubicBezTo>
                  <a:pt x="127" y="56"/>
                  <a:pt x="127" y="56"/>
                  <a:pt x="127" y="56"/>
                </a:cubicBezTo>
                <a:cubicBezTo>
                  <a:pt x="164" y="56"/>
                  <a:pt x="164" y="56"/>
                  <a:pt x="164" y="56"/>
                </a:cubicBezTo>
                <a:lnTo>
                  <a:pt x="99" y="149"/>
                </a:lnTo>
                <a:close/>
              </a:path>
            </a:pathLst>
          </a:custGeom>
          <a:solidFill>
            <a:schemeClr val="bg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5" name="TextBox 44"/>
          <p:cNvSpPr txBox="1"/>
          <p:nvPr/>
        </p:nvSpPr>
        <p:spPr>
          <a:xfrm>
            <a:off x="1254412" y="4794598"/>
            <a:ext cx="1800493" cy="300082"/>
          </a:xfrm>
          <a:prstGeom prst="rect">
            <a:avLst/>
          </a:prstGeom>
          <a:noFill/>
        </p:spPr>
        <p:txBody>
          <a:bodyPr wrap="none" rtlCol="0">
            <a:spAutoFit/>
          </a:bodyPr>
          <a:lstStyle/>
          <a:p>
            <a:r>
              <a:rPr lang="en-US" sz="1350" b="1" dirty="0">
                <a:latin typeface="+mj-lt"/>
              </a:rPr>
              <a:t>Macro </a:t>
            </a:r>
            <a:r>
              <a:rPr lang="en-US" sz="1350" b="1" dirty="0" smtClean="0">
                <a:latin typeface="+mj-lt"/>
              </a:rPr>
              <a:t>E</a:t>
            </a:r>
            <a:r>
              <a:rPr lang="en-US" sz="1350" b="1" dirty="0" smtClean="0">
                <a:latin typeface="+mj-lt"/>
              </a:rPr>
              <a:t>nvironment</a:t>
            </a:r>
            <a:endParaRPr lang="id-ID" sz="1350" b="1" dirty="0">
              <a:latin typeface="+mj-lt"/>
            </a:endParaRPr>
          </a:p>
        </p:txBody>
      </p:sp>
      <p:sp>
        <p:nvSpPr>
          <p:cNvPr id="46" name="TextBox 45"/>
          <p:cNvSpPr txBox="1"/>
          <p:nvPr/>
        </p:nvSpPr>
        <p:spPr>
          <a:xfrm>
            <a:off x="1254411" y="5015292"/>
            <a:ext cx="1591082" cy="1448730"/>
          </a:xfrm>
          <a:prstGeom prst="rect">
            <a:avLst/>
          </a:prstGeom>
          <a:noFill/>
        </p:spPr>
        <p:txBody>
          <a:bodyPr wrap="square" rtlCol="0">
            <a:spAutoFit/>
          </a:bodyPr>
          <a:lstStyle/>
          <a:p>
            <a:pPr marL="228600" indent="-228600" algn="just">
              <a:lnSpc>
                <a:spcPct val="150000"/>
              </a:lnSpc>
              <a:buAutoNum type="arabicPeriod"/>
            </a:pPr>
            <a:r>
              <a:rPr lang="en-US" sz="1200" dirty="0"/>
              <a:t>Economic</a:t>
            </a:r>
          </a:p>
          <a:p>
            <a:pPr marL="228600" indent="-228600" algn="just">
              <a:lnSpc>
                <a:spcPct val="150000"/>
              </a:lnSpc>
              <a:buAutoNum type="arabicPeriod"/>
            </a:pPr>
            <a:r>
              <a:rPr lang="en-US" sz="1200" dirty="0"/>
              <a:t>Social</a:t>
            </a:r>
            <a:r>
              <a:rPr lang="id-ID" sz="1200" dirty="0"/>
              <a:t>.</a:t>
            </a:r>
            <a:endParaRPr lang="en-US" sz="1200" dirty="0"/>
          </a:p>
          <a:p>
            <a:pPr marL="228600" indent="-228600" algn="just">
              <a:lnSpc>
                <a:spcPct val="150000"/>
              </a:lnSpc>
              <a:buAutoNum type="arabicPeriod"/>
            </a:pPr>
            <a:r>
              <a:rPr lang="en-US" sz="1200" dirty="0"/>
              <a:t>Political</a:t>
            </a:r>
          </a:p>
          <a:p>
            <a:pPr marL="228600" indent="-228600" algn="just">
              <a:lnSpc>
                <a:spcPct val="150000"/>
              </a:lnSpc>
              <a:buAutoNum type="arabicPeriod"/>
            </a:pPr>
            <a:r>
              <a:rPr lang="en-US" sz="1200" dirty="0"/>
              <a:t>Technological</a:t>
            </a:r>
          </a:p>
          <a:p>
            <a:pPr marL="228600" indent="-228600" algn="just">
              <a:lnSpc>
                <a:spcPct val="150000"/>
              </a:lnSpc>
              <a:buAutoNum type="arabicPeriod"/>
            </a:pPr>
            <a:r>
              <a:rPr lang="en-US" sz="1200" dirty="0"/>
              <a:t>Ecological</a:t>
            </a:r>
            <a:r>
              <a:rPr lang="id-ID" sz="1200" dirty="0"/>
              <a:t> </a:t>
            </a:r>
            <a:endParaRPr lang="en-US" sz="1200" b="1" dirty="0"/>
          </a:p>
        </p:txBody>
      </p:sp>
      <p:sp>
        <p:nvSpPr>
          <p:cNvPr id="47" name="TextBox 46"/>
          <p:cNvSpPr txBox="1"/>
          <p:nvPr/>
        </p:nvSpPr>
        <p:spPr>
          <a:xfrm>
            <a:off x="4062179" y="4794598"/>
            <a:ext cx="1957395" cy="300082"/>
          </a:xfrm>
          <a:prstGeom prst="rect">
            <a:avLst/>
          </a:prstGeom>
          <a:noFill/>
        </p:spPr>
        <p:txBody>
          <a:bodyPr wrap="none" rtlCol="0">
            <a:spAutoFit/>
          </a:bodyPr>
          <a:lstStyle/>
          <a:p>
            <a:r>
              <a:rPr lang="id-ID" sz="1350" b="1" dirty="0">
                <a:latin typeface="+mj-lt"/>
              </a:rPr>
              <a:t>In</a:t>
            </a:r>
            <a:r>
              <a:rPr lang="en-US" sz="1350" b="1" dirty="0" err="1">
                <a:latin typeface="+mj-lt"/>
              </a:rPr>
              <a:t>dustry</a:t>
            </a:r>
            <a:r>
              <a:rPr lang="en-US" sz="1350" b="1" dirty="0">
                <a:latin typeface="+mj-lt"/>
              </a:rPr>
              <a:t> Environment</a:t>
            </a:r>
            <a:endParaRPr lang="id-ID" sz="1350" b="1" dirty="0">
              <a:latin typeface="+mj-lt"/>
            </a:endParaRPr>
          </a:p>
        </p:txBody>
      </p:sp>
      <p:sp>
        <p:nvSpPr>
          <p:cNvPr id="48" name="TextBox 47"/>
          <p:cNvSpPr txBox="1"/>
          <p:nvPr/>
        </p:nvSpPr>
        <p:spPr>
          <a:xfrm>
            <a:off x="4062178" y="5015292"/>
            <a:ext cx="1591082" cy="1448730"/>
          </a:xfrm>
          <a:prstGeom prst="rect">
            <a:avLst/>
          </a:prstGeom>
          <a:noFill/>
        </p:spPr>
        <p:txBody>
          <a:bodyPr wrap="square" rtlCol="0">
            <a:spAutoFit/>
          </a:bodyPr>
          <a:lstStyle/>
          <a:p>
            <a:pPr marL="228600" indent="-228600" algn="just">
              <a:lnSpc>
                <a:spcPct val="150000"/>
              </a:lnSpc>
              <a:buAutoNum type="arabicPeriod"/>
            </a:pPr>
            <a:r>
              <a:rPr lang="en-US" sz="1200" dirty="0"/>
              <a:t>Entry Barriers</a:t>
            </a:r>
          </a:p>
          <a:p>
            <a:pPr marL="228600" indent="-228600" algn="just">
              <a:lnSpc>
                <a:spcPct val="150000"/>
              </a:lnSpc>
              <a:buAutoNum type="arabicPeriod"/>
            </a:pPr>
            <a:r>
              <a:rPr lang="en-US" sz="1200" b="1" dirty="0"/>
              <a:t>Supplier Power</a:t>
            </a:r>
          </a:p>
          <a:p>
            <a:pPr marL="228600" indent="-228600" algn="just">
              <a:lnSpc>
                <a:spcPct val="150000"/>
              </a:lnSpc>
              <a:buAutoNum type="arabicPeriod"/>
            </a:pPr>
            <a:r>
              <a:rPr lang="en-US" sz="1200" b="1" dirty="0"/>
              <a:t>Substitute</a:t>
            </a:r>
          </a:p>
          <a:p>
            <a:pPr marL="228600" indent="-228600" algn="just">
              <a:lnSpc>
                <a:spcPct val="150000"/>
              </a:lnSpc>
              <a:buAutoNum type="arabicPeriod"/>
            </a:pPr>
            <a:r>
              <a:rPr lang="en-US" sz="1200" b="1" dirty="0"/>
              <a:t>Competitive Rivalry</a:t>
            </a:r>
          </a:p>
        </p:txBody>
      </p:sp>
      <p:sp>
        <p:nvSpPr>
          <p:cNvPr id="49" name="TextBox 48"/>
          <p:cNvSpPr txBox="1"/>
          <p:nvPr/>
        </p:nvSpPr>
        <p:spPr>
          <a:xfrm>
            <a:off x="6886177" y="4794598"/>
            <a:ext cx="2096343" cy="300082"/>
          </a:xfrm>
          <a:prstGeom prst="rect">
            <a:avLst/>
          </a:prstGeom>
          <a:noFill/>
        </p:spPr>
        <p:txBody>
          <a:bodyPr wrap="none" rtlCol="0">
            <a:spAutoFit/>
          </a:bodyPr>
          <a:lstStyle/>
          <a:p>
            <a:r>
              <a:rPr lang="en-US" sz="1350" b="1" dirty="0">
                <a:latin typeface="+mj-lt"/>
              </a:rPr>
              <a:t>Operating Environment</a:t>
            </a:r>
            <a:endParaRPr lang="id-ID" sz="1350" b="1" dirty="0">
              <a:latin typeface="+mj-lt"/>
            </a:endParaRPr>
          </a:p>
        </p:txBody>
      </p:sp>
      <p:sp>
        <p:nvSpPr>
          <p:cNvPr id="50" name="TextBox 49"/>
          <p:cNvSpPr txBox="1"/>
          <p:nvPr/>
        </p:nvSpPr>
        <p:spPr>
          <a:xfrm>
            <a:off x="6886175" y="5015292"/>
            <a:ext cx="1591082" cy="1725729"/>
          </a:xfrm>
          <a:prstGeom prst="rect">
            <a:avLst/>
          </a:prstGeom>
          <a:noFill/>
        </p:spPr>
        <p:txBody>
          <a:bodyPr wrap="square" rtlCol="0">
            <a:spAutoFit/>
          </a:bodyPr>
          <a:lstStyle/>
          <a:p>
            <a:pPr marL="228600" indent="-228600" algn="just">
              <a:lnSpc>
                <a:spcPct val="150000"/>
              </a:lnSpc>
              <a:buAutoNum type="arabicPeriod"/>
            </a:pPr>
            <a:r>
              <a:rPr lang="en-US" sz="1200" dirty="0"/>
              <a:t>Competitor</a:t>
            </a:r>
          </a:p>
          <a:p>
            <a:pPr marL="228600" indent="-228600" algn="just">
              <a:lnSpc>
                <a:spcPct val="150000"/>
              </a:lnSpc>
              <a:buAutoNum type="arabicPeriod"/>
            </a:pPr>
            <a:r>
              <a:rPr lang="en-US" sz="1200" b="1" dirty="0"/>
              <a:t>Creditor</a:t>
            </a:r>
          </a:p>
          <a:p>
            <a:pPr marL="228600" indent="-228600" algn="just">
              <a:lnSpc>
                <a:spcPct val="150000"/>
              </a:lnSpc>
              <a:buAutoNum type="arabicPeriod"/>
            </a:pPr>
            <a:r>
              <a:rPr lang="en-US" sz="1200" b="1" dirty="0"/>
              <a:t>Customers</a:t>
            </a:r>
          </a:p>
          <a:p>
            <a:pPr marL="228600" indent="-228600" algn="just">
              <a:lnSpc>
                <a:spcPct val="150000"/>
              </a:lnSpc>
              <a:buAutoNum type="arabicPeriod"/>
            </a:pPr>
            <a:r>
              <a:rPr lang="en-US" sz="1200" b="1" dirty="0"/>
              <a:t>Labor </a:t>
            </a:r>
          </a:p>
          <a:p>
            <a:pPr marL="228600" indent="-228600" algn="just">
              <a:lnSpc>
                <a:spcPct val="150000"/>
              </a:lnSpc>
              <a:buAutoNum type="arabicPeriod"/>
            </a:pPr>
            <a:r>
              <a:rPr lang="en-US" sz="1200" b="1" dirty="0"/>
              <a:t>Supplier</a:t>
            </a:r>
          </a:p>
          <a:p>
            <a:pPr algn="just">
              <a:lnSpc>
                <a:spcPct val="150000"/>
              </a:lnSpc>
            </a:pPr>
            <a:endParaRPr lang="en-US" sz="1200" b="1" dirty="0"/>
          </a:p>
        </p:txBody>
      </p:sp>
    </p:spTree>
    <p:extLst>
      <p:ext uri="{BB962C8B-B14F-4D97-AF65-F5344CB8AC3E}">
        <p14:creationId xmlns:p14="http://schemas.microsoft.com/office/powerpoint/2010/main" val="34129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left)">
                                      <p:cBhvr>
                                        <p:cTn id="6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37" grpId="0" animBg="1"/>
      <p:bldP spid="38" grpId="0" animBg="1"/>
      <p:bldP spid="39" grpId="0" animBg="1"/>
      <p:bldP spid="42" grpId="0" animBg="1"/>
      <p:bldP spid="43" grpId="0" animBg="1"/>
      <p:bldP spid="44" grpId="0" animBg="1"/>
      <p:bldP spid="45" grpId="0"/>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4275" y="709684"/>
            <a:ext cx="3507474" cy="23610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ECONOMIC</a:t>
            </a:r>
          </a:p>
          <a:p>
            <a:pPr algn="ctr"/>
            <a:r>
              <a:rPr lang="en-US" sz="1200" dirty="0" err="1" smtClean="0"/>
              <a:t>Proyeksi</a:t>
            </a:r>
            <a:r>
              <a:rPr lang="en-US" sz="1200" dirty="0" smtClean="0"/>
              <a:t> </a:t>
            </a:r>
            <a:r>
              <a:rPr lang="en-US" sz="1200" dirty="0" err="1"/>
              <a:t>pertumbuhan</a:t>
            </a:r>
            <a:r>
              <a:rPr lang="en-US" sz="1200" dirty="0"/>
              <a:t> PDB Indonesia </a:t>
            </a:r>
            <a:r>
              <a:rPr lang="en-US" sz="1200" dirty="0" err="1"/>
              <a:t>tahun</a:t>
            </a:r>
            <a:r>
              <a:rPr lang="en-US" sz="1200" dirty="0"/>
              <a:t> 2016 </a:t>
            </a:r>
            <a:r>
              <a:rPr lang="en-US" sz="1200" dirty="0" err="1"/>
              <a:t>pada</a:t>
            </a:r>
            <a:r>
              <a:rPr lang="en-US" sz="1200" dirty="0"/>
              <a:t> </a:t>
            </a:r>
            <a:r>
              <a:rPr lang="en-US" sz="1200" dirty="0" err="1"/>
              <a:t>angka</a:t>
            </a:r>
            <a:r>
              <a:rPr lang="en-US" sz="1200" dirty="0"/>
              <a:t> 5%. </a:t>
            </a:r>
            <a:r>
              <a:rPr lang="en-US" sz="1200" dirty="0" err="1"/>
              <a:t>Kondisi</a:t>
            </a:r>
            <a:r>
              <a:rPr lang="en-US" sz="1200" dirty="0"/>
              <a:t> </a:t>
            </a:r>
            <a:r>
              <a:rPr lang="en-US" sz="1200" dirty="0" err="1"/>
              <a:t>ini</a:t>
            </a:r>
            <a:r>
              <a:rPr lang="en-US" sz="1200" dirty="0"/>
              <a:t> </a:t>
            </a:r>
            <a:r>
              <a:rPr lang="en-US" sz="1200" dirty="0" err="1"/>
              <a:t>disebabkan</a:t>
            </a:r>
            <a:r>
              <a:rPr lang="en-US" sz="1200" dirty="0"/>
              <a:t> </a:t>
            </a:r>
            <a:r>
              <a:rPr lang="en-US" sz="1200" dirty="0" err="1"/>
              <a:t>belum</a:t>
            </a:r>
            <a:r>
              <a:rPr lang="en-US" sz="1200" dirty="0"/>
              <a:t> </a:t>
            </a:r>
            <a:r>
              <a:rPr lang="en-US" sz="1200" dirty="0" err="1"/>
              <a:t>pulihnya</a:t>
            </a:r>
            <a:r>
              <a:rPr lang="en-US" sz="1200" dirty="0"/>
              <a:t> </a:t>
            </a:r>
            <a:r>
              <a:rPr lang="en-US" sz="1200" dirty="0" err="1"/>
              <a:t>perekonomian</a:t>
            </a:r>
            <a:r>
              <a:rPr lang="en-US" sz="1200" dirty="0"/>
              <a:t> global </a:t>
            </a:r>
            <a:r>
              <a:rPr lang="en-US" sz="1200" dirty="0" err="1"/>
              <a:t>dan</a:t>
            </a:r>
            <a:r>
              <a:rPr lang="en-US" sz="1200" dirty="0"/>
              <a:t> </a:t>
            </a:r>
            <a:r>
              <a:rPr lang="en-US" sz="1200" dirty="0" err="1"/>
              <a:t>masih</a:t>
            </a:r>
            <a:r>
              <a:rPr lang="en-US" sz="1200" dirty="0"/>
              <a:t> </a:t>
            </a:r>
            <a:r>
              <a:rPr lang="en-US" sz="1200" dirty="0" err="1"/>
              <a:t>rendahnya</a:t>
            </a:r>
            <a:r>
              <a:rPr lang="en-US" sz="1200" dirty="0"/>
              <a:t> </a:t>
            </a:r>
            <a:r>
              <a:rPr lang="en-US" sz="1200" dirty="0" err="1"/>
              <a:t>harga</a:t>
            </a:r>
            <a:r>
              <a:rPr lang="en-US" sz="1200" dirty="0"/>
              <a:t> </a:t>
            </a:r>
            <a:r>
              <a:rPr lang="en-US" sz="1200" dirty="0" err="1"/>
              <a:t>komoditas</a:t>
            </a:r>
            <a:r>
              <a:rPr lang="en-US" sz="1200" dirty="0"/>
              <a:t> </a:t>
            </a:r>
            <a:r>
              <a:rPr lang="en-US" sz="1200" dirty="0" err="1"/>
              <a:t>energi</a:t>
            </a:r>
            <a:r>
              <a:rPr lang="en-US" sz="1200" dirty="0"/>
              <a:t>. Hal </a:t>
            </a:r>
            <a:r>
              <a:rPr lang="en-US" sz="1200" dirty="0" err="1"/>
              <a:t>ini</a:t>
            </a:r>
            <a:r>
              <a:rPr lang="en-US" sz="1200" dirty="0"/>
              <a:t> </a:t>
            </a:r>
            <a:r>
              <a:rPr lang="en-US" sz="1200" dirty="0" err="1"/>
              <a:t>menyebabkan</a:t>
            </a:r>
            <a:r>
              <a:rPr lang="en-US" sz="1200" dirty="0"/>
              <a:t> </a:t>
            </a:r>
            <a:r>
              <a:rPr lang="en-US" sz="1200" dirty="0" err="1"/>
              <a:t>daya</a:t>
            </a:r>
            <a:r>
              <a:rPr lang="en-US" sz="1200" dirty="0"/>
              <a:t> </a:t>
            </a:r>
            <a:r>
              <a:rPr lang="en-US" sz="1200" dirty="0" err="1"/>
              <a:t>beli</a:t>
            </a:r>
            <a:r>
              <a:rPr lang="en-US" sz="1200" dirty="0"/>
              <a:t> </a:t>
            </a:r>
            <a:r>
              <a:rPr lang="en-US" sz="1200" dirty="0" err="1"/>
              <a:t>masyarakat</a:t>
            </a:r>
            <a:r>
              <a:rPr lang="en-US" sz="1200" dirty="0"/>
              <a:t> </a:t>
            </a:r>
            <a:r>
              <a:rPr lang="en-US" sz="1200" dirty="0" err="1"/>
              <a:t>melemah</a:t>
            </a:r>
            <a:r>
              <a:rPr lang="en-US" sz="1200" dirty="0"/>
              <a:t> </a:t>
            </a:r>
            <a:r>
              <a:rPr lang="en-US" sz="1200" dirty="0" err="1"/>
              <a:t>sehingga</a:t>
            </a:r>
            <a:r>
              <a:rPr lang="en-US" sz="1200" dirty="0"/>
              <a:t> </a:t>
            </a:r>
            <a:r>
              <a:rPr lang="en-US" sz="1200" dirty="0" err="1"/>
              <a:t>konsumsi</a:t>
            </a:r>
            <a:r>
              <a:rPr lang="en-US" sz="1200" dirty="0"/>
              <a:t> semen </a:t>
            </a:r>
            <a:r>
              <a:rPr lang="en-US" sz="1200" dirty="0" err="1"/>
              <a:t>domestik</a:t>
            </a:r>
            <a:r>
              <a:rPr lang="en-US" sz="1200" dirty="0"/>
              <a:t> </a:t>
            </a:r>
            <a:r>
              <a:rPr lang="en-US" sz="1200" dirty="0" err="1"/>
              <a:t>tidak</a:t>
            </a:r>
            <a:r>
              <a:rPr lang="en-US" sz="1200" dirty="0"/>
              <a:t> </a:t>
            </a:r>
            <a:r>
              <a:rPr lang="en-US" sz="1200" dirty="0" err="1"/>
              <a:t>bertumbuh</a:t>
            </a:r>
            <a:r>
              <a:rPr lang="en-US" sz="1200" dirty="0"/>
              <a:t>. </a:t>
            </a:r>
            <a:r>
              <a:rPr lang="en-US" sz="1200" dirty="0" err="1"/>
              <a:t>Selain</a:t>
            </a:r>
            <a:r>
              <a:rPr lang="en-US" sz="1200" dirty="0"/>
              <a:t> </a:t>
            </a:r>
            <a:r>
              <a:rPr lang="en-US" sz="1200" dirty="0" err="1"/>
              <a:t>itu</a:t>
            </a:r>
            <a:r>
              <a:rPr lang="en-US" sz="1200" dirty="0"/>
              <a:t>, </a:t>
            </a:r>
            <a:r>
              <a:rPr lang="en-US" sz="1200" dirty="0" err="1"/>
              <a:t>investasi</a:t>
            </a:r>
            <a:r>
              <a:rPr lang="en-US" sz="1200" dirty="0"/>
              <a:t> </a:t>
            </a:r>
            <a:r>
              <a:rPr lang="en-US" sz="1200" dirty="0" err="1"/>
              <a:t>sektor</a:t>
            </a:r>
            <a:r>
              <a:rPr lang="en-US" sz="1200" dirty="0"/>
              <a:t> </a:t>
            </a:r>
            <a:r>
              <a:rPr lang="en-US" sz="1200" dirty="0" err="1"/>
              <a:t>swasta</a:t>
            </a:r>
            <a:r>
              <a:rPr lang="en-US" sz="1200" dirty="0"/>
              <a:t> </a:t>
            </a:r>
            <a:r>
              <a:rPr lang="en-US" sz="1200" dirty="0" err="1"/>
              <a:t>tertahan</a:t>
            </a:r>
            <a:r>
              <a:rPr lang="en-US" sz="1200" dirty="0"/>
              <a:t> </a:t>
            </a:r>
            <a:r>
              <a:rPr lang="en-US" sz="1200" dirty="0" err="1"/>
              <a:t>dan</a:t>
            </a:r>
            <a:r>
              <a:rPr lang="en-US" sz="1200" dirty="0"/>
              <a:t> </a:t>
            </a:r>
            <a:r>
              <a:rPr lang="en-US" sz="1200" dirty="0" err="1"/>
              <a:t>penundaan</a:t>
            </a:r>
            <a:r>
              <a:rPr lang="en-US" sz="1200" dirty="0"/>
              <a:t> </a:t>
            </a:r>
            <a:r>
              <a:rPr lang="en-US" sz="1200" dirty="0" err="1"/>
              <a:t>proyek-proyek</a:t>
            </a:r>
            <a:r>
              <a:rPr lang="en-US" sz="1200" dirty="0"/>
              <a:t> </a:t>
            </a:r>
            <a:r>
              <a:rPr lang="en-US" sz="1200" dirty="0" err="1"/>
              <a:t>infrastruktur</a:t>
            </a:r>
            <a:r>
              <a:rPr lang="en-US" sz="1200" dirty="0"/>
              <a:t> </a:t>
            </a:r>
            <a:r>
              <a:rPr lang="en-US" sz="1200" dirty="0" err="1"/>
              <a:t>menyebabkan</a:t>
            </a:r>
            <a:r>
              <a:rPr lang="en-US" sz="1200" dirty="0"/>
              <a:t> </a:t>
            </a:r>
            <a:r>
              <a:rPr lang="en-US" sz="1200" dirty="0" err="1"/>
              <a:t>berkurangnya</a:t>
            </a:r>
            <a:r>
              <a:rPr lang="en-US" sz="1200" dirty="0"/>
              <a:t> volume </a:t>
            </a:r>
            <a:r>
              <a:rPr lang="en-US" sz="1200" dirty="0" err="1"/>
              <a:t>penjualan</a:t>
            </a:r>
            <a:r>
              <a:rPr lang="en-US" sz="1200" dirty="0"/>
              <a:t>.</a:t>
            </a:r>
            <a:endParaRPr lang="en-US" sz="1200" dirty="0"/>
          </a:p>
        </p:txBody>
      </p:sp>
      <p:sp>
        <p:nvSpPr>
          <p:cNvPr id="3" name="Rounded Rectangle 2"/>
          <p:cNvSpPr/>
          <p:nvPr/>
        </p:nvSpPr>
        <p:spPr>
          <a:xfrm>
            <a:off x="764275" y="3603009"/>
            <a:ext cx="3507474" cy="240428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SOCIAL</a:t>
            </a:r>
          </a:p>
          <a:p>
            <a:pPr algn="ctr"/>
            <a:r>
              <a:rPr lang="en-US" sz="1200" dirty="0" err="1"/>
              <a:t>Komitmen</a:t>
            </a:r>
            <a:r>
              <a:rPr lang="en-US" sz="1200" dirty="0"/>
              <a:t> </a:t>
            </a:r>
            <a:r>
              <a:rPr lang="en-US" sz="1200" dirty="0" err="1"/>
              <a:t>Indocement</a:t>
            </a:r>
            <a:r>
              <a:rPr lang="en-US" sz="1200" dirty="0"/>
              <a:t> </a:t>
            </a:r>
            <a:r>
              <a:rPr lang="en-US" sz="1200" dirty="0" err="1"/>
              <a:t>terhadap</a:t>
            </a:r>
            <a:r>
              <a:rPr lang="en-US" sz="1200" dirty="0"/>
              <a:t> </a:t>
            </a:r>
            <a:r>
              <a:rPr lang="en-US" sz="1200" dirty="0" err="1"/>
              <a:t>pemangku</a:t>
            </a:r>
            <a:r>
              <a:rPr lang="en-US" sz="1200" dirty="0"/>
              <a:t> </a:t>
            </a:r>
            <a:r>
              <a:rPr lang="en-US" sz="1200" dirty="0" err="1"/>
              <a:t>kepentingan</a:t>
            </a:r>
            <a:r>
              <a:rPr lang="en-US" sz="1200" dirty="0"/>
              <a:t> (</a:t>
            </a:r>
            <a:r>
              <a:rPr lang="en-US" sz="1200" dirty="0" err="1"/>
              <a:t>khususnya</a:t>
            </a:r>
            <a:r>
              <a:rPr lang="en-US" sz="1200" dirty="0"/>
              <a:t> </a:t>
            </a:r>
            <a:r>
              <a:rPr lang="en-US" sz="1200" dirty="0" err="1"/>
              <a:t>masyarakat</a:t>
            </a:r>
            <a:r>
              <a:rPr lang="en-US" sz="1200" dirty="0"/>
              <a:t> </a:t>
            </a:r>
            <a:r>
              <a:rPr lang="en-US" sz="1200" dirty="0" err="1"/>
              <a:t>tertulis</a:t>
            </a:r>
            <a:r>
              <a:rPr lang="en-US" sz="1200" dirty="0"/>
              <a:t> </a:t>
            </a:r>
            <a:r>
              <a:rPr lang="en-US" sz="1200" dirty="0" err="1"/>
              <a:t>dalam</a:t>
            </a:r>
            <a:r>
              <a:rPr lang="en-US" sz="1200" dirty="0"/>
              <a:t> </a:t>
            </a:r>
            <a:r>
              <a:rPr lang="en-US" sz="1200" dirty="0" err="1"/>
              <a:t>kebijakan</a:t>
            </a:r>
            <a:r>
              <a:rPr lang="en-US" sz="1200" dirty="0"/>
              <a:t> </a:t>
            </a:r>
            <a:r>
              <a:rPr lang="en-US" sz="1200" dirty="0" err="1"/>
              <a:t>perusahaan</a:t>
            </a:r>
            <a:r>
              <a:rPr lang="en-US" sz="1200" dirty="0"/>
              <a:t> “</a:t>
            </a:r>
            <a:r>
              <a:rPr lang="en-US" sz="1200" dirty="0" err="1"/>
              <a:t>Senantiasa</a:t>
            </a:r>
            <a:r>
              <a:rPr lang="en-US" sz="1200" dirty="0"/>
              <a:t> </a:t>
            </a:r>
            <a:r>
              <a:rPr lang="en-US" sz="1200" dirty="0" err="1"/>
              <a:t>berupaya</a:t>
            </a:r>
            <a:r>
              <a:rPr lang="en-US" sz="1200" dirty="0"/>
              <a:t> </a:t>
            </a:r>
            <a:r>
              <a:rPr lang="en-US" sz="1200" dirty="0" err="1"/>
              <a:t>meningkatkan</a:t>
            </a:r>
            <a:r>
              <a:rPr lang="en-US" sz="1200" dirty="0"/>
              <a:t> program </a:t>
            </a:r>
            <a:r>
              <a:rPr lang="en-US" sz="1200" dirty="0" err="1"/>
              <a:t>untuk</a:t>
            </a:r>
            <a:r>
              <a:rPr lang="en-US" sz="1200" dirty="0"/>
              <a:t> </a:t>
            </a:r>
            <a:r>
              <a:rPr lang="en-US" sz="1200" dirty="0" err="1"/>
              <a:t>menciptkan</a:t>
            </a:r>
            <a:r>
              <a:rPr lang="en-US" sz="1200" dirty="0"/>
              <a:t> </a:t>
            </a:r>
            <a:r>
              <a:rPr lang="en-US" sz="1200" dirty="0" err="1"/>
              <a:t>hubungan</a:t>
            </a:r>
            <a:r>
              <a:rPr lang="en-US" sz="1200" dirty="0"/>
              <a:t> </a:t>
            </a:r>
            <a:r>
              <a:rPr lang="en-US" sz="1200" dirty="0" err="1"/>
              <a:t>kerjasama</a:t>
            </a:r>
            <a:r>
              <a:rPr lang="en-US" sz="1200" dirty="0"/>
              <a:t> yang </a:t>
            </a:r>
            <a:r>
              <a:rPr lang="en-US" sz="1200" dirty="0" err="1"/>
              <a:t>harmonis</a:t>
            </a:r>
            <a:r>
              <a:rPr lang="en-US" sz="1200" dirty="0"/>
              <a:t> </a:t>
            </a:r>
            <a:r>
              <a:rPr lang="en-US" sz="1200" dirty="0" err="1"/>
              <a:t>dengan</a:t>
            </a:r>
            <a:r>
              <a:rPr lang="en-US" sz="1200" dirty="0"/>
              <a:t> </a:t>
            </a:r>
            <a:r>
              <a:rPr lang="en-US" sz="1200" dirty="0" err="1"/>
              <a:t>lingkungan</a:t>
            </a:r>
            <a:r>
              <a:rPr lang="en-US" sz="1200" dirty="0"/>
              <a:t> </a:t>
            </a:r>
            <a:r>
              <a:rPr lang="en-US" sz="1200" dirty="0" err="1"/>
              <a:t>sekitar</a:t>
            </a:r>
            <a:r>
              <a:rPr lang="en-US" sz="1200" dirty="0"/>
              <a:t>. </a:t>
            </a:r>
            <a:r>
              <a:rPr lang="en-US" sz="1200" dirty="0" err="1"/>
              <a:t>Kunci</a:t>
            </a:r>
            <a:r>
              <a:rPr lang="en-US" sz="1200" dirty="0"/>
              <a:t> </a:t>
            </a:r>
            <a:r>
              <a:rPr lang="en-US" sz="1200" dirty="0" err="1"/>
              <a:t>utama</a:t>
            </a:r>
            <a:r>
              <a:rPr lang="en-US" sz="1200" dirty="0"/>
              <a:t> </a:t>
            </a:r>
            <a:r>
              <a:rPr lang="en-US" sz="1200" dirty="0" err="1"/>
              <a:t>adalah</a:t>
            </a:r>
            <a:r>
              <a:rPr lang="en-US" sz="1200" dirty="0"/>
              <a:t> </a:t>
            </a:r>
            <a:r>
              <a:rPr lang="en-US" sz="1200" dirty="0" err="1"/>
              <a:t>turut</a:t>
            </a:r>
            <a:r>
              <a:rPr lang="en-US" sz="1200" dirty="0"/>
              <a:t> </a:t>
            </a:r>
            <a:r>
              <a:rPr lang="en-US" sz="1200" dirty="0" err="1"/>
              <a:t>melibatkan</a:t>
            </a:r>
            <a:r>
              <a:rPr lang="en-US" sz="1200" dirty="0"/>
              <a:t> </a:t>
            </a:r>
            <a:r>
              <a:rPr lang="en-US" sz="1200" dirty="0" err="1"/>
              <a:t>masyarakat</a:t>
            </a:r>
            <a:r>
              <a:rPr lang="en-US" sz="1200" dirty="0"/>
              <a:t>, </a:t>
            </a:r>
            <a:r>
              <a:rPr lang="en-US" sz="1200" dirty="0" err="1"/>
              <a:t>serta</a:t>
            </a:r>
            <a:r>
              <a:rPr lang="en-US" sz="1200" dirty="0"/>
              <a:t> </a:t>
            </a:r>
            <a:r>
              <a:rPr lang="en-US" sz="1200" dirty="0" err="1"/>
              <a:t>memberikan</a:t>
            </a:r>
            <a:r>
              <a:rPr lang="en-US" sz="1200" dirty="0"/>
              <a:t> program </a:t>
            </a:r>
            <a:r>
              <a:rPr lang="en-US" sz="1200" dirty="0" err="1"/>
              <a:t>dan</a:t>
            </a:r>
            <a:r>
              <a:rPr lang="en-US" sz="1200" dirty="0"/>
              <a:t> </a:t>
            </a:r>
            <a:r>
              <a:rPr lang="en-US" sz="1200" dirty="0" err="1"/>
              <a:t>kegiatan</a:t>
            </a:r>
            <a:r>
              <a:rPr lang="en-US" sz="1200" dirty="0"/>
              <a:t> </a:t>
            </a:r>
            <a:r>
              <a:rPr lang="en-US" sz="1200" dirty="0" err="1"/>
              <a:t>seperti</a:t>
            </a:r>
            <a:r>
              <a:rPr lang="en-US" sz="1200" dirty="0"/>
              <a:t> </a:t>
            </a:r>
            <a:r>
              <a:rPr lang="en-US" sz="1200" dirty="0" err="1"/>
              <a:t>pembinaan</a:t>
            </a:r>
            <a:r>
              <a:rPr lang="en-US" sz="1200" dirty="0"/>
              <a:t> UMKM, </a:t>
            </a:r>
            <a:r>
              <a:rPr lang="en-US" sz="1200" dirty="0" err="1"/>
              <a:t>pembinaan</a:t>
            </a:r>
            <a:r>
              <a:rPr lang="en-US" sz="1200" dirty="0"/>
              <a:t> Unit </a:t>
            </a:r>
            <a:r>
              <a:rPr lang="en-US" sz="1200" dirty="0" err="1"/>
              <a:t>Pengelola</a:t>
            </a:r>
            <a:r>
              <a:rPr lang="en-US" sz="1200" dirty="0"/>
              <a:t> </a:t>
            </a:r>
            <a:r>
              <a:rPr lang="en-US" sz="1200" dirty="0" err="1"/>
              <a:t>Kebersihan</a:t>
            </a:r>
            <a:r>
              <a:rPr lang="en-US" sz="1200" dirty="0"/>
              <a:t> (UPK) </a:t>
            </a:r>
            <a:r>
              <a:rPr lang="en-US" sz="1200" dirty="0" err="1"/>
              <a:t>sehingga</a:t>
            </a:r>
            <a:r>
              <a:rPr lang="en-US" sz="1200" dirty="0"/>
              <a:t> </a:t>
            </a:r>
            <a:r>
              <a:rPr lang="en-US" sz="1200" dirty="0" err="1"/>
              <a:t>masyarakat</a:t>
            </a:r>
            <a:r>
              <a:rPr lang="en-US" sz="1200" dirty="0"/>
              <a:t> </a:t>
            </a:r>
            <a:r>
              <a:rPr lang="en-US" sz="1200" dirty="0" err="1"/>
              <a:t>turut</a:t>
            </a:r>
            <a:r>
              <a:rPr lang="en-US" sz="1200" dirty="0"/>
              <a:t> </a:t>
            </a:r>
            <a:r>
              <a:rPr lang="en-US" sz="1200" dirty="0" err="1"/>
              <a:t>peduli</a:t>
            </a:r>
            <a:r>
              <a:rPr lang="en-US" sz="1200" dirty="0"/>
              <a:t> </a:t>
            </a:r>
            <a:r>
              <a:rPr lang="en-US" sz="1200" dirty="0" err="1"/>
              <a:t>pada</a:t>
            </a:r>
            <a:r>
              <a:rPr lang="en-US" sz="1200" dirty="0"/>
              <a:t> </a:t>
            </a:r>
            <a:r>
              <a:rPr lang="en-US" sz="1200" dirty="0" err="1"/>
              <a:t>pengelolaan</a:t>
            </a:r>
            <a:r>
              <a:rPr lang="en-US" sz="1200" dirty="0"/>
              <a:t> </a:t>
            </a:r>
            <a:r>
              <a:rPr lang="en-US" sz="1200" dirty="0" err="1"/>
              <a:t>sampah</a:t>
            </a:r>
            <a:r>
              <a:rPr lang="en-US" sz="1200" dirty="0"/>
              <a:t>.</a:t>
            </a:r>
            <a:endParaRPr lang="en-US" sz="1200" b="1" dirty="0" smtClean="0"/>
          </a:p>
        </p:txBody>
      </p:sp>
      <p:sp>
        <p:nvSpPr>
          <p:cNvPr id="4" name="Rounded Rectangle 3"/>
          <p:cNvSpPr/>
          <p:nvPr/>
        </p:nvSpPr>
        <p:spPr>
          <a:xfrm>
            <a:off x="4942764" y="709683"/>
            <a:ext cx="3507474" cy="2361063"/>
          </a:xfrm>
          <a:prstGeom prst="roundRect">
            <a:avLst/>
          </a:prstGeom>
          <a:solidFill>
            <a:srgbClr val="EBA7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POLITICAL</a:t>
            </a:r>
          </a:p>
          <a:p>
            <a:pPr algn="ctr"/>
            <a:r>
              <a:rPr lang="en-US" sz="1200" dirty="0" err="1" smtClean="0"/>
              <a:t>Pemerintah</a:t>
            </a:r>
            <a:r>
              <a:rPr lang="en-US" sz="1200" dirty="0" smtClean="0"/>
              <a:t> </a:t>
            </a:r>
            <a:r>
              <a:rPr lang="en-US" sz="1200" dirty="0" err="1"/>
              <a:t>secara</a:t>
            </a:r>
            <a:r>
              <a:rPr lang="en-US" sz="1200" dirty="0"/>
              <a:t> </a:t>
            </a:r>
            <a:r>
              <a:rPr lang="en-US" sz="1200" dirty="0" err="1"/>
              <a:t>agresif</a:t>
            </a:r>
            <a:r>
              <a:rPr lang="en-US" sz="1200" dirty="0"/>
              <a:t> </a:t>
            </a:r>
            <a:r>
              <a:rPr lang="en-US" sz="1200" dirty="0" err="1"/>
              <a:t>berusaha</a:t>
            </a:r>
            <a:r>
              <a:rPr lang="en-US" sz="1200" dirty="0"/>
              <a:t> </a:t>
            </a:r>
            <a:r>
              <a:rPr lang="en-US" sz="1200" dirty="0" err="1"/>
              <a:t>untuk</a:t>
            </a:r>
            <a:r>
              <a:rPr lang="en-US" sz="1200" dirty="0"/>
              <a:t> </a:t>
            </a:r>
            <a:r>
              <a:rPr lang="en-US" sz="1200" dirty="0" err="1"/>
              <a:t>membenahi</a:t>
            </a:r>
            <a:r>
              <a:rPr lang="en-US" sz="1200" dirty="0"/>
              <a:t> </a:t>
            </a:r>
            <a:r>
              <a:rPr lang="en-US" sz="1200" dirty="0" err="1"/>
              <a:t>lingkungan</a:t>
            </a:r>
            <a:r>
              <a:rPr lang="en-US" sz="1200" dirty="0"/>
              <a:t> </a:t>
            </a:r>
            <a:r>
              <a:rPr lang="en-US" sz="1200" dirty="0" err="1"/>
              <a:t>bisnis</a:t>
            </a:r>
            <a:r>
              <a:rPr lang="en-US" sz="1200" dirty="0"/>
              <a:t> </a:t>
            </a:r>
            <a:r>
              <a:rPr lang="en-US" sz="1200" dirty="0" err="1"/>
              <a:t>dan</a:t>
            </a:r>
            <a:r>
              <a:rPr lang="en-US" sz="1200" dirty="0"/>
              <a:t> </a:t>
            </a:r>
            <a:r>
              <a:rPr lang="en-US" sz="1200" dirty="0" err="1"/>
              <a:t>investasi</a:t>
            </a:r>
            <a:r>
              <a:rPr lang="en-US" sz="1200" dirty="0"/>
              <a:t> </a:t>
            </a:r>
            <a:r>
              <a:rPr lang="en-US" sz="1200" dirty="0" err="1"/>
              <a:t>dengan</a:t>
            </a:r>
            <a:r>
              <a:rPr lang="en-US" sz="1200" dirty="0"/>
              <a:t> </a:t>
            </a:r>
            <a:r>
              <a:rPr lang="en-US" sz="1200" dirty="0" err="1"/>
              <a:t>memberikan</a:t>
            </a:r>
            <a:r>
              <a:rPr lang="en-US" sz="1200" dirty="0"/>
              <a:t> </a:t>
            </a:r>
            <a:r>
              <a:rPr lang="en-US" sz="1200" dirty="0" err="1"/>
              <a:t>kelonggaran</a:t>
            </a:r>
            <a:r>
              <a:rPr lang="en-US" sz="1200" dirty="0"/>
              <a:t> </a:t>
            </a:r>
            <a:r>
              <a:rPr lang="en-US" sz="1200" dirty="0" err="1"/>
              <a:t>peraturan</a:t>
            </a:r>
            <a:r>
              <a:rPr lang="en-US" sz="1200" dirty="0"/>
              <a:t> </a:t>
            </a:r>
            <a:r>
              <a:rPr lang="en-US" sz="1200" dirty="0" err="1"/>
              <a:t>dan</a:t>
            </a:r>
            <a:r>
              <a:rPr lang="en-US" sz="1200" dirty="0"/>
              <a:t> </a:t>
            </a:r>
            <a:r>
              <a:rPr lang="en-US" sz="1200" dirty="0" err="1"/>
              <a:t>menawarkan</a:t>
            </a:r>
            <a:r>
              <a:rPr lang="en-US" sz="1200" dirty="0"/>
              <a:t> </a:t>
            </a:r>
            <a:r>
              <a:rPr lang="en-US" sz="1200" dirty="0" err="1"/>
              <a:t>insentif</a:t>
            </a:r>
            <a:r>
              <a:rPr lang="en-US" sz="1200" dirty="0"/>
              <a:t> </a:t>
            </a:r>
            <a:r>
              <a:rPr lang="en-US" sz="1200" dirty="0" err="1"/>
              <a:t>pajak</a:t>
            </a:r>
            <a:r>
              <a:rPr lang="en-US" sz="1200" dirty="0"/>
              <a:t>. </a:t>
            </a:r>
            <a:r>
              <a:rPr lang="en-US" sz="1200" dirty="0" err="1"/>
              <a:t>Proyek</a:t>
            </a:r>
            <a:r>
              <a:rPr lang="en-US" sz="1200" dirty="0"/>
              <a:t> </a:t>
            </a:r>
            <a:r>
              <a:rPr lang="en-US" sz="1200" dirty="0" err="1"/>
              <a:t>infrastruktur</a:t>
            </a:r>
            <a:r>
              <a:rPr lang="en-US" sz="1200" dirty="0"/>
              <a:t> </a:t>
            </a:r>
            <a:r>
              <a:rPr lang="en-US" sz="1200" dirty="0" err="1"/>
              <a:t>Pemerintah</a:t>
            </a:r>
            <a:r>
              <a:rPr lang="en-US" sz="1200" dirty="0"/>
              <a:t> </a:t>
            </a:r>
            <a:r>
              <a:rPr lang="en-US" sz="1200" dirty="0" err="1"/>
              <a:t>dilanjutkan</a:t>
            </a:r>
            <a:r>
              <a:rPr lang="en-US" sz="1200" dirty="0"/>
              <a:t> </a:t>
            </a:r>
            <a:r>
              <a:rPr lang="en-US" sz="1200" dirty="0" err="1"/>
              <a:t>dengan</a:t>
            </a:r>
            <a:r>
              <a:rPr lang="en-US" sz="1200" dirty="0"/>
              <a:t> </a:t>
            </a:r>
            <a:r>
              <a:rPr lang="en-US" sz="1200" dirty="0" err="1"/>
              <a:t>pembangunan</a:t>
            </a:r>
            <a:r>
              <a:rPr lang="en-US" sz="1200" dirty="0"/>
              <a:t> </a:t>
            </a:r>
            <a:r>
              <a:rPr lang="en-US" sz="1200" dirty="0" err="1"/>
              <a:t>maupun</a:t>
            </a:r>
            <a:r>
              <a:rPr lang="en-US" sz="1200" dirty="0"/>
              <a:t> </a:t>
            </a:r>
            <a:r>
              <a:rPr lang="en-US" sz="1200" dirty="0" err="1"/>
              <a:t>perbaikan</a:t>
            </a:r>
            <a:r>
              <a:rPr lang="en-US" sz="1200" dirty="0"/>
              <a:t> </a:t>
            </a:r>
            <a:r>
              <a:rPr lang="en-US" sz="1200" dirty="0" err="1"/>
              <a:t>jalan</a:t>
            </a:r>
            <a:r>
              <a:rPr lang="en-US" sz="1200" dirty="0"/>
              <a:t>, </a:t>
            </a:r>
            <a:r>
              <a:rPr lang="en-US" sz="1200" dirty="0" err="1"/>
              <a:t>bandara</a:t>
            </a:r>
            <a:r>
              <a:rPr lang="en-US" sz="1200" dirty="0"/>
              <a:t>, </a:t>
            </a:r>
            <a:r>
              <a:rPr lang="en-US" sz="1200" dirty="0" err="1"/>
              <a:t>bendungan</a:t>
            </a:r>
            <a:r>
              <a:rPr lang="en-US" sz="1200" dirty="0"/>
              <a:t> </a:t>
            </a:r>
            <a:r>
              <a:rPr lang="en-US" sz="1200" dirty="0" err="1"/>
              <a:t>dan</a:t>
            </a:r>
            <a:r>
              <a:rPr lang="en-US" sz="1200" dirty="0"/>
              <a:t> </a:t>
            </a:r>
            <a:r>
              <a:rPr lang="en-US" sz="1200" dirty="0" err="1"/>
              <a:t>pelabuhan</a:t>
            </a:r>
            <a:r>
              <a:rPr lang="en-US" sz="1200" dirty="0"/>
              <a:t>. Hal </a:t>
            </a:r>
            <a:r>
              <a:rPr lang="en-US" sz="1200" dirty="0" err="1"/>
              <a:t>ini</a:t>
            </a:r>
            <a:r>
              <a:rPr lang="en-US" sz="1200" dirty="0"/>
              <a:t> </a:t>
            </a:r>
            <a:r>
              <a:rPr lang="en-US" sz="1200" dirty="0" err="1"/>
              <a:t>tentu</a:t>
            </a:r>
            <a:r>
              <a:rPr lang="en-US" sz="1200" dirty="0"/>
              <a:t> </a:t>
            </a:r>
            <a:r>
              <a:rPr lang="en-US" sz="1200" dirty="0" err="1"/>
              <a:t>terjadi</a:t>
            </a:r>
            <a:r>
              <a:rPr lang="en-US" sz="1200" dirty="0"/>
              <a:t> </a:t>
            </a:r>
            <a:r>
              <a:rPr lang="en-US" sz="1200" dirty="0" err="1"/>
              <a:t>peningkatan</a:t>
            </a:r>
            <a:r>
              <a:rPr lang="en-US" sz="1200" dirty="0"/>
              <a:t> </a:t>
            </a:r>
            <a:r>
              <a:rPr lang="en-US" sz="1200" dirty="0" err="1"/>
              <a:t>kebutuhan</a:t>
            </a:r>
            <a:r>
              <a:rPr lang="en-US" sz="1200" dirty="0"/>
              <a:t> semen, </a:t>
            </a:r>
            <a:r>
              <a:rPr lang="en-US" sz="1200" dirty="0" err="1"/>
              <a:t>dan</a:t>
            </a:r>
            <a:r>
              <a:rPr lang="en-US" sz="1200" dirty="0"/>
              <a:t> </a:t>
            </a:r>
            <a:r>
              <a:rPr lang="en-US" sz="1200" dirty="0" err="1"/>
              <a:t>meningkatkan</a:t>
            </a:r>
            <a:r>
              <a:rPr lang="en-US" sz="1200" dirty="0"/>
              <a:t> </a:t>
            </a:r>
            <a:r>
              <a:rPr lang="en-US" sz="1200" dirty="0" err="1"/>
              <a:t>penjualan</a:t>
            </a:r>
            <a:r>
              <a:rPr lang="en-US" sz="1200" dirty="0"/>
              <a:t> </a:t>
            </a:r>
            <a:r>
              <a:rPr lang="en-US" sz="1200" dirty="0" err="1"/>
              <a:t>pasar</a:t>
            </a:r>
            <a:r>
              <a:rPr lang="en-US" sz="1200" dirty="0"/>
              <a:t> semen Indonesia.</a:t>
            </a:r>
            <a:endParaRPr lang="en-US" sz="1200" b="1" dirty="0" smtClean="0"/>
          </a:p>
        </p:txBody>
      </p:sp>
      <p:sp>
        <p:nvSpPr>
          <p:cNvPr id="5" name="Rounded Rectangle 4"/>
          <p:cNvSpPr/>
          <p:nvPr/>
        </p:nvSpPr>
        <p:spPr>
          <a:xfrm>
            <a:off x="4901820" y="3603009"/>
            <a:ext cx="3507474" cy="2404281"/>
          </a:xfrm>
          <a:prstGeom prst="roundRect">
            <a:avLst/>
          </a:prstGeom>
          <a:solidFill>
            <a:srgbClr val="F0C3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TECHNOLOGICAL</a:t>
            </a:r>
          </a:p>
          <a:p>
            <a:pPr algn="ctr"/>
            <a:r>
              <a:rPr lang="en-US" sz="1200" dirty="0" err="1"/>
              <a:t>Pabrik</a:t>
            </a:r>
            <a:r>
              <a:rPr lang="en-US" sz="1200" dirty="0"/>
              <a:t> semen </a:t>
            </a:r>
            <a:r>
              <a:rPr lang="en-US" sz="1200" dirty="0" err="1"/>
              <a:t>sudah</a:t>
            </a:r>
            <a:r>
              <a:rPr lang="en-US" sz="1200" dirty="0"/>
              <a:t> </a:t>
            </a:r>
            <a:r>
              <a:rPr lang="en-US" sz="1200" dirty="0" err="1"/>
              <a:t>menggunakan</a:t>
            </a:r>
            <a:r>
              <a:rPr lang="en-US" sz="1200" dirty="0"/>
              <a:t> </a:t>
            </a:r>
            <a:r>
              <a:rPr lang="en-US" sz="1200" dirty="0" err="1"/>
              <a:t>teknologi</a:t>
            </a:r>
            <a:r>
              <a:rPr lang="en-US" sz="1200" dirty="0"/>
              <a:t> </a:t>
            </a:r>
            <a:r>
              <a:rPr lang="en-US" sz="1200" dirty="0" err="1"/>
              <a:t>pembuatan</a:t>
            </a:r>
            <a:r>
              <a:rPr lang="en-US" sz="1200" dirty="0"/>
              <a:t> semen yang </a:t>
            </a:r>
            <a:r>
              <a:rPr lang="en-US" sz="1200" dirty="0" err="1"/>
              <a:t>mutakhir</a:t>
            </a:r>
            <a:r>
              <a:rPr lang="en-US" sz="1200" dirty="0"/>
              <a:t> </a:t>
            </a:r>
            <a:r>
              <a:rPr lang="en-US" sz="1200" dirty="0" err="1"/>
              <a:t>dimana</a:t>
            </a:r>
            <a:r>
              <a:rPr lang="en-US" sz="1200" dirty="0"/>
              <a:t> </a:t>
            </a:r>
            <a:r>
              <a:rPr lang="en-US" sz="1200" dirty="0" err="1"/>
              <a:t>emisi</a:t>
            </a:r>
            <a:r>
              <a:rPr lang="en-US" sz="1200" dirty="0"/>
              <a:t> </a:t>
            </a:r>
            <a:r>
              <a:rPr lang="en-US" sz="1200" dirty="0" err="1"/>
              <a:t>debu</a:t>
            </a:r>
            <a:r>
              <a:rPr lang="en-US" sz="1200" dirty="0"/>
              <a:t> </a:t>
            </a:r>
            <a:r>
              <a:rPr lang="en-US" sz="1200" dirty="0" err="1"/>
              <a:t>dan</a:t>
            </a:r>
            <a:r>
              <a:rPr lang="en-US" sz="1200" dirty="0"/>
              <a:t> air </a:t>
            </a:r>
            <a:r>
              <a:rPr lang="en-US" sz="1200" dirty="0" err="1"/>
              <a:t>sudah</a:t>
            </a:r>
            <a:r>
              <a:rPr lang="en-US" sz="1200" dirty="0"/>
              <a:t> </a:t>
            </a:r>
            <a:r>
              <a:rPr lang="en-US" sz="1200" dirty="0" err="1"/>
              <a:t>bisa</a:t>
            </a:r>
            <a:r>
              <a:rPr lang="en-US" sz="1200" dirty="0"/>
              <a:t> </a:t>
            </a:r>
            <a:r>
              <a:rPr lang="en-US" sz="1200" dirty="0" err="1"/>
              <a:t>dikontrol</a:t>
            </a:r>
            <a:r>
              <a:rPr lang="en-US" sz="1200" dirty="0"/>
              <a:t> </a:t>
            </a:r>
            <a:r>
              <a:rPr lang="en-US" sz="1200" dirty="0" err="1"/>
              <a:t>sesuai</a:t>
            </a:r>
            <a:r>
              <a:rPr lang="en-US" sz="1200" dirty="0"/>
              <a:t> </a:t>
            </a:r>
            <a:r>
              <a:rPr lang="en-US" sz="1200" dirty="0" err="1"/>
              <a:t>dengan</a:t>
            </a:r>
            <a:r>
              <a:rPr lang="en-US" sz="1200" dirty="0"/>
              <a:t> </a:t>
            </a:r>
            <a:r>
              <a:rPr lang="en-US" sz="1200" dirty="0" err="1"/>
              <a:t>peraturan</a:t>
            </a:r>
            <a:r>
              <a:rPr lang="en-US" sz="1200" dirty="0"/>
              <a:t> yang </a:t>
            </a:r>
            <a:r>
              <a:rPr lang="en-US" sz="1200" dirty="0" err="1"/>
              <a:t>ada</a:t>
            </a:r>
            <a:r>
              <a:rPr lang="en-US" sz="1200" dirty="0"/>
              <a:t>, </a:t>
            </a:r>
            <a:r>
              <a:rPr lang="en-US" sz="1200" dirty="0" err="1"/>
              <a:t>penggunaan</a:t>
            </a:r>
            <a:r>
              <a:rPr lang="en-US" sz="1200" dirty="0"/>
              <a:t> </a:t>
            </a:r>
            <a:r>
              <a:rPr lang="en-US" sz="1200" dirty="0" err="1"/>
              <a:t>tenaga</a:t>
            </a:r>
            <a:r>
              <a:rPr lang="en-US" sz="1200" dirty="0"/>
              <a:t> </a:t>
            </a:r>
            <a:r>
              <a:rPr lang="en-US" sz="1200" dirty="0" err="1"/>
              <a:t>listrik</a:t>
            </a:r>
            <a:r>
              <a:rPr lang="en-US" sz="1200" dirty="0"/>
              <a:t> </a:t>
            </a:r>
            <a:r>
              <a:rPr lang="en-US" sz="1200" dirty="0" err="1"/>
              <a:t>dan</a:t>
            </a:r>
            <a:r>
              <a:rPr lang="en-US" sz="1200" dirty="0"/>
              <a:t> </a:t>
            </a:r>
            <a:r>
              <a:rPr lang="en-US" sz="1200" dirty="0" err="1"/>
              <a:t>bahan</a:t>
            </a:r>
            <a:r>
              <a:rPr lang="en-US" sz="1200" dirty="0"/>
              <a:t> </a:t>
            </a:r>
            <a:r>
              <a:rPr lang="en-US" sz="1200" dirty="0" err="1"/>
              <a:t>bakar</a:t>
            </a:r>
            <a:r>
              <a:rPr lang="en-US" sz="1200" dirty="0"/>
              <a:t> yang </a:t>
            </a:r>
            <a:r>
              <a:rPr lang="en-US" sz="1200" dirty="0" err="1"/>
              <a:t>cukup</a:t>
            </a:r>
            <a:r>
              <a:rPr lang="en-US" sz="1200" dirty="0"/>
              <a:t> </a:t>
            </a:r>
            <a:r>
              <a:rPr lang="en-US" sz="1200" dirty="0" err="1"/>
              <a:t>efisien</a:t>
            </a:r>
            <a:r>
              <a:rPr lang="en-US" sz="1200" dirty="0"/>
              <a:t> </a:t>
            </a:r>
            <a:r>
              <a:rPr lang="en-US" sz="1200" dirty="0" err="1"/>
              <a:t>bahkan</a:t>
            </a:r>
            <a:r>
              <a:rPr lang="en-US" sz="1200" dirty="0"/>
              <a:t> di </a:t>
            </a:r>
            <a:r>
              <a:rPr lang="en-US" sz="1200" dirty="0" err="1"/>
              <a:t>beberapa</a:t>
            </a:r>
            <a:r>
              <a:rPr lang="en-US" sz="1200" dirty="0"/>
              <a:t> </a:t>
            </a:r>
            <a:r>
              <a:rPr lang="en-US" sz="1200" dirty="0" err="1"/>
              <a:t>pabrik</a:t>
            </a:r>
            <a:r>
              <a:rPr lang="en-US" sz="1200" dirty="0"/>
              <a:t> </a:t>
            </a:r>
            <a:r>
              <a:rPr lang="en-US" sz="1200" dirty="0" err="1"/>
              <a:t>telah</a:t>
            </a:r>
            <a:r>
              <a:rPr lang="en-US" sz="1200" dirty="0"/>
              <a:t> </a:t>
            </a:r>
            <a:r>
              <a:rPr lang="en-US" sz="1200" dirty="0" err="1"/>
              <a:t>memanfaatkan</a:t>
            </a:r>
            <a:r>
              <a:rPr lang="en-US" sz="1200" dirty="0"/>
              <a:t> </a:t>
            </a:r>
            <a:r>
              <a:rPr lang="en-US" sz="1200" dirty="0" err="1"/>
              <a:t>limbah</a:t>
            </a:r>
            <a:r>
              <a:rPr lang="en-US" sz="1200" dirty="0"/>
              <a:t> </a:t>
            </a:r>
            <a:r>
              <a:rPr lang="en-US" sz="1200" dirty="0" err="1"/>
              <a:t>untuk</a:t>
            </a:r>
            <a:r>
              <a:rPr lang="en-US" sz="1200" dirty="0"/>
              <a:t> </a:t>
            </a:r>
            <a:r>
              <a:rPr lang="en-US" sz="1200" dirty="0" err="1"/>
              <a:t>melindungi</a:t>
            </a:r>
            <a:r>
              <a:rPr lang="en-US" sz="1200" dirty="0"/>
              <a:t> </a:t>
            </a:r>
            <a:r>
              <a:rPr lang="en-US" sz="1200" dirty="0" err="1"/>
              <a:t>lingkungan</a:t>
            </a:r>
            <a:r>
              <a:rPr lang="en-US" sz="1200" dirty="0"/>
              <a:t> </a:t>
            </a:r>
            <a:r>
              <a:rPr lang="en-US" sz="1200" dirty="0" err="1"/>
              <a:t>dan</a:t>
            </a:r>
            <a:r>
              <a:rPr lang="en-US" sz="1200" dirty="0"/>
              <a:t> </a:t>
            </a:r>
            <a:r>
              <a:rPr lang="en-US" sz="1200" dirty="0" err="1"/>
              <a:t>mendukung</a:t>
            </a:r>
            <a:r>
              <a:rPr lang="en-US" sz="1200" dirty="0"/>
              <a:t> program </a:t>
            </a:r>
            <a:r>
              <a:rPr lang="en-US" sz="1200" dirty="0" err="1"/>
              <a:t>pemerintah</a:t>
            </a:r>
            <a:r>
              <a:rPr lang="en-US" sz="1200" dirty="0"/>
              <a:t> </a:t>
            </a:r>
            <a:r>
              <a:rPr lang="en-US" sz="1200" dirty="0" err="1"/>
              <a:t>untuk</a:t>
            </a:r>
            <a:r>
              <a:rPr lang="en-US" sz="1200" dirty="0"/>
              <a:t> </a:t>
            </a:r>
            <a:r>
              <a:rPr lang="en-US" sz="1200" dirty="0" err="1"/>
              <a:t>mengurangi</a:t>
            </a:r>
            <a:r>
              <a:rPr lang="en-US" sz="1200" dirty="0"/>
              <a:t> </a:t>
            </a:r>
            <a:r>
              <a:rPr lang="en-US" sz="1200" dirty="0" err="1"/>
              <a:t>emisi</a:t>
            </a:r>
            <a:r>
              <a:rPr lang="en-US" sz="1200" dirty="0"/>
              <a:t> gas </a:t>
            </a:r>
            <a:r>
              <a:rPr lang="en-US" sz="1200" dirty="0" err="1"/>
              <a:t>rumah</a:t>
            </a:r>
            <a:r>
              <a:rPr lang="en-US" sz="1200" dirty="0"/>
              <a:t> </a:t>
            </a:r>
            <a:r>
              <a:rPr lang="en-US" sz="1200" dirty="0" err="1"/>
              <a:t>kaca</a:t>
            </a:r>
            <a:r>
              <a:rPr lang="en-US" sz="1200" dirty="0"/>
              <a:t>. </a:t>
            </a:r>
            <a:endParaRPr lang="en-US" sz="1200" b="1" dirty="0" smtClean="0"/>
          </a:p>
        </p:txBody>
      </p:sp>
    </p:spTree>
    <p:extLst>
      <p:ext uri="{BB962C8B-B14F-4D97-AF65-F5344CB8AC3E}">
        <p14:creationId xmlns:p14="http://schemas.microsoft.com/office/powerpoint/2010/main" val="3847759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Blue Dark">
      <a:dk1>
        <a:srgbClr val="FFFFFF"/>
      </a:dk1>
      <a:lt1>
        <a:srgbClr val="3F3F3F"/>
      </a:lt1>
      <a:dk2>
        <a:srgbClr val="313C41"/>
      </a:dk2>
      <a:lt2>
        <a:srgbClr val="FFFFFF"/>
      </a:lt2>
      <a:accent1>
        <a:srgbClr val="2099D8"/>
      </a:accent1>
      <a:accent2>
        <a:srgbClr val="27A6C2"/>
      </a:accent2>
      <a:accent3>
        <a:srgbClr val="5BBE77"/>
      </a:accent3>
      <a:accent4>
        <a:srgbClr val="8DC928"/>
      </a:accent4>
      <a:accent5>
        <a:srgbClr val="60C067"/>
      </a:accent5>
      <a:accent6>
        <a:srgbClr val="7F7F7F"/>
      </a:accent6>
      <a:hlink>
        <a:srgbClr val="A05024"/>
      </a:hlink>
      <a:folHlink>
        <a:srgbClr val="FEC037"/>
      </a:folHlink>
    </a:clrScheme>
    <a:fontScheme name="Custom 12">
      <a:majorFont>
        <a:latin typeface="Lato Black"/>
        <a:ea typeface=""/>
        <a:cs typeface=""/>
      </a:majorFont>
      <a:minorFont>
        <a:latin typeface="Poppi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2887</TotalTime>
  <Words>2560</Words>
  <Application>Microsoft Office PowerPoint</Application>
  <PresentationFormat>On-screen Show (4:3)</PresentationFormat>
  <Paragraphs>706</Paragraphs>
  <Slides>27</Slides>
  <Notes>1</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1_Office Theme</vt:lpstr>
      <vt:lpstr>2_Office Theme</vt:lpstr>
      <vt:lpstr>Retrospect</vt:lpstr>
      <vt:lpstr>PowerPoint Presentation</vt:lpstr>
      <vt:lpstr>Meet The Team</vt:lpstr>
      <vt:lpstr>PowerPoint Presentation</vt:lpstr>
      <vt:lpstr>PowerPoint Presentation</vt:lpstr>
      <vt:lpstr>Vission Statement Components</vt:lpstr>
      <vt:lpstr>PowerPoint Presentation</vt:lpstr>
      <vt:lpstr>Mission Statement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MATRIKS IFAS  PT INDOCEMENT TUNGGAL  PRAKARSA (Internal Factor Analysis Strategy)</vt:lpstr>
      <vt:lpstr>MATRIKS  EFAS PT INDOCEMENT TUNGGAL PRAKARSA (External Factor Analysis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Musedsmh</dc:creator>
  <cp:lastModifiedBy>Anna</cp:lastModifiedBy>
  <cp:revision>116</cp:revision>
  <dcterms:created xsi:type="dcterms:W3CDTF">2017-03-31T14:24:26Z</dcterms:created>
  <dcterms:modified xsi:type="dcterms:W3CDTF">2017-11-19T15:25:27Z</dcterms:modified>
</cp:coreProperties>
</file>