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58" r:id="rId6"/>
    <p:sldId id="264" r:id="rId7"/>
    <p:sldId id="266" r:id="rId8"/>
    <p:sldId id="267" r:id="rId9"/>
    <p:sldId id="268" r:id="rId10"/>
    <p:sldId id="269" r:id="rId11"/>
    <p:sldId id="276" r:id="rId12"/>
    <p:sldId id="270" r:id="rId13"/>
    <p:sldId id="271" r:id="rId14"/>
    <p:sldId id="265" r:id="rId15"/>
    <p:sldId id="272" r:id="rId16"/>
    <p:sldId id="273" r:id="rId17"/>
    <p:sldId id="274" r:id="rId18"/>
    <p:sldId id="275" r:id="rId19"/>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2" autoAdjust="0"/>
    <p:restoredTop sz="94660"/>
  </p:normalViewPr>
  <p:slideViewPr>
    <p:cSldViewPr snapToGrid="0">
      <p:cViewPr varScale="1">
        <p:scale>
          <a:sx n="70" d="100"/>
          <a:sy n="70" d="100"/>
        </p:scale>
        <p:origin x="24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DAED378-9E6D-4407-8DDA-DAE95CD47ED4}" type="datetimeFigureOut">
              <a:rPr lang="id-ID" smtClean="0"/>
              <a:t>27/02/2018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3713339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DAED378-9E6D-4407-8DDA-DAE95CD47ED4}" type="datetimeFigureOut">
              <a:rPr lang="id-ID" smtClean="0"/>
              <a:t>27/02/2018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68665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DAED378-9E6D-4407-8DDA-DAE95CD47ED4}" type="datetimeFigureOut">
              <a:rPr lang="id-ID" smtClean="0"/>
              <a:t>27/02/2018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249905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DAED378-9E6D-4407-8DDA-DAE95CD47ED4}" type="datetimeFigureOut">
              <a:rPr lang="id-ID" smtClean="0"/>
              <a:t>27/02/2018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1480860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AED378-9E6D-4407-8DDA-DAE95CD47ED4}" type="datetimeFigureOut">
              <a:rPr lang="id-ID" smtClean="0"/>
              <a:t>27/02/2018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1618629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DAED378-9E6D-4407-8DDA-DAE95CD47ED4}" type="datetimeFigureOut">
              <a:rPr lang="id-ID" smtClean="0"/>
              <a:t>27/02/2018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2185993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DAED378-9E6D-4407-8DDA-DAE95CD47ED4}" type="datetimeFigureOut">
              <a:rPr lang="id-ID" smtClean="0"/>
              <a:t>27/02/2018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3705313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DAED378-9E6D-4407-8DDA-DAE95CD47ED4}" type="datetimeFigureOut">
              <a:rPr lang="id-ID" smtClean="0"/>
              <a:t>27/02/2018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3829314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ED378-9E6D-4407-8DDA-DAE95CD47ED4}" type="datetimeFigureOut">
              <a:rPr lang="id-ID" smtClean="0"/>
              <a:t>27/02/2018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3149379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ED378-9E6D-4407-8DDA-DAE95CD47ED4}" type="datetimeFigureOut">
              <a:rPr lang="id-ID" smtClean="0"/>
              <a:t>27/02/2018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1763792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ED378-9E6D-4407-8DDA-DAE95CD47ED4}" type="datetimeFigureOut">
              <a:rPr lang="id-ID" smtClean="0"/>
              <a:t>27/02/2018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1400948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ED378-9E6D-4407-8DDA-DAE95CD47ED4}" type="datetimeFigureOut">
              <a:rPr lang="id-ID" smtClean="0"/>
              <a:t>27/02/2018</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D0BF9-1970-4C26-BAAD-574B130B6883}" type="slidenum">
              <a:rPr lang="id-ID" smtClean="0"/>
              <a:t>‹#›</a:t>
            </a:fld>
            <a:endParaRPr lang="id-ID"/>
          </a:p>
        </p:txBody>
      </p:sp>
    </p:spTree>
    <p:extLst>
      <p:ext uri="{BB962C8B-B14F-4D97-AF65-F5344CB8AC3E}">
        <p14:creationId xmlns:p14="http://schemas.microsoft.com/office/powerpoint/2010/main" val="3844524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OD Week-6</a:t>
            </a:r>
            <a:endParaRPr lang="id-ID" dirty="0"/>
          </a:p>
        </p:txBody>
      </p:sp>
      <p:sp>
        <p:nvSpPr>
          <p:cNvPr id="3" name="Subtitle 2"/>
          <p:cNvSpPr>
            <a:spLocks noGrp="1"/>
          </p:cNvSpPr>
          <p:nvPr>
            <p:ph type="subTitle" idx="1"/>
          </p:nvPr>
        </p:nvSpPr>
        <p:spPr/>
        <p:txBody>
          <a:bodyPr/>
          <a:lstStyle/>
          <a:p>
            <a:r>
              <a:rPr lang="id-ID" dirty="0" smtClean="0"/>
              <a:t>23 February 2016</a:t>
            </a:r>
            <a:endParaRPr lang="id-ID" dirty="0"/>
          </a:p>
        </p:txBody>
      </p:sp>
    </p:spTree>
    <p:extLst>
      <p:ext uri="{BB962C8B-B14F-4D97-AF65-F5344CB8AC3E}">
        <p14:creationId xmlns:p14="http://schemas.microsoft.com/office/powerpoint/2010/main" val="2250249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id-ID" dirty="0" smtClean="0"/>
              <a:t>A</a:t>
            </a:r>
            <a:r>
              <a:rPr lang="en-US" dirty="0" smtClean="0"/>
              <a:t> </a:t>
            </a:r>
            <a:r>
              <a:rPr lang="en-US" dirty="0"/>
              <a:t>team</a:t>
            </a:r>
            <a:r>
              <a:rPr lang="en-US" i="1" dirty="0"/>
              <a:t> </a:t>
            </a:r>
            <a:r>
              <a:rPr lang="en-US" dirty="0"/>
              <a:t>is a group </a:t>
            </a:r>
            <a:r>
              <a:rPr lang="en-US" dirty="0" smtClean="0"/>
              <a:t>of</a:t>
            </a:r>
            <a:r>
              <a:rPr lang="id-ID" dirty="0" smtClean="0"/>
              <a:t> </a:t>
            </a:r>
            <a:r>
              <a:rPr lang="en-US" dirty="0" smtClean="0"/>
              <a:t>interdependent </a:t>
            </a:r>
            <a:r>
              <a:rPr lang="en-US" dirty="0"/>
              <a:t>people </a:t>
            </a:r>
            <a:endParaRPr lang="id-ID" dirty="0" smtClean="0"/>
          </a:p>
          <a:p>
            <a:pPr marL="971550" lvl="1" indent="-514350">
              <a:buFont typeface="+mj-lt"/>
              <a:buAutoNum type="arabicPeriod"/>
            </a:pPr>
            <a:r>
              <a:rPr lang="en-US" dirty="0" smtClean="0"/>
              <a:t>sharing </a:t>
            </a:r>
            <a:r>
              <a:rPr lang="en-US" dirty="0"/>
              <a:t>a common purpose, </a:t>
            </a:r>
            <a:endParaRPr lang="id-ID" dirty="0" smtClean="0"/>
          </a:p>
          <a:p>
            <a:pPr marL="971550" lvl="1" indent="-514350">
              <a:buFont typeface="+mj-lt"/>
              <a:buAutoNum type="arabicPeriod"/>
            </a:pPr>
            <a:r>
              <a:rPr lang="en-US" dirty="0" smtClean="0"/>
              <a:t>having common</a:t>
            </a:r>
            <a:r>
              <a:rPr lang="id-ID" dirty="0" smtClean="0"/>
              <a:t> </a:t>
            </a:r>
            <a:r>
              <a:rPr lang="en-US" dirty="0" smtClean="0"/>
              <a:t>work </a:t>
            </a:r>
            <a:r>
              <a:rPr lang="en-US" dirty="0"/>
              <a:t>methods, </a:t>
            </a:r>
            <a:endParaRPr lang="id-ID" dirty="0" smtClean="0"/>
          </a:p>
          <a:p>
            <a:pPr marL="971550" lvl="1" indent="-514350">
              <a:buFont typeface="+mj-lt"/>
              <a:buAutoNum type="arabicPeriod"/>
            </a:pPr>
            <a:r>
              <a:rPr lang="en-US" dirty="0" smtClean="0"/>
              <a:t>and </a:t>
            </a:r>
            <a:r>
              <a:rPr lang="en-US" dirty="0"/>
              <a:t>holding each other </a:t>
            </a:r>
            <a:r>
              <a:rPr lang="en-US" dirty="0" smtClean="0"/>
              <a:t>accountable</a:t>
            </a:r>
            <a:endParaRPr lang="id-ID" dirty="0" smtClean="0"/>
          </a:p>
          <a:p>
            <a:pPr marL="514350" indent="-514350">
              <a:buFont typeface="+mj-lt"/>
              <a:buAutoNum type="arabicPeriod"/>
            </a:pPr>
            <a:r>
              <a:rPr lang="id-ID" dirty="0"/>
              <a:t>The OD </a:t>
            </a:r>
            <a:r>
              <a:rPr lang="id-ID" dirty="0" smtClean="0"/>
              <a:t>professional </a:t>
            </a:r>
            <a:r>
              <a:rPr lang="en-US" dirty="0" smtClean="0"/>
              <a:t>needs </a:t>
            </a:r>
            <a:r>
              <a:rPr lang="en-US" dirty="0"/>
              <a:t>to be sure to use team interventions only when </a:t>
            </a:r>
            <a:r>
              <a:rPr lang="en-US" dirty="0" smtClean="0"/>
              <a:t>there </a:t>
            </a:r>
            <a:r>
              <a:rPr lang="en-US" dirty="0"/>
              <a:t>is </a:t>
            </a:r>
            <a:r>
              <a:rPr lang="en-US" dirty="0" smtClean="0"/>
              <a:t>a</a:t>
            </a:r>
            <a:r>
              <a:rPr lang="id-ID" dirty="0"/>
              <a:t> </a:t>
            </a:r>
            <a:r>
              <a:rPr lang="en-US" dirty="0" smtClean="0"/>
              <a:t>need </a:t>
            </a:r>
            <a:r>
              <a:rPr lang="en-US" dirty="0"/>
              <a:t>for people to work together interdependently</a:t>
            </a:r>
            <a:r>
              <a:rPr lang="en-US" dirty="0" smtClean="0"/>
              <a:t>.</a:t>
            </a:r>
            <a:endParaRPr lang="id-ID" dirty="0" smtClean="0"/>
          </a:p>
          <a:p>
            <a:pPr marL="514350" indent="-514350">
              <a:buFont typeface="+mj-lt"/>
              <a:buAutoNum type="arabicPeriod"/>
            </a:pPr>
            <a:r>
              <a:rPr lang="en-US" dirty="0"/>
              <a:t>the factors affecting the outcome of team </a:t>
            </a:r>
            <a:r>
              <a:rPr lang="en-US" dirty="0" smtClean="0"/>
              <a:t>interventions:</a:t>
            </a:r>
            <a:endParaRPr lang="id-ID" dirty="0"/>
          </a:p>
          <a:p>
            <a:pPr marL="914400" lvl="1" indent="-457200">
              <a:buFont typeface="+mj-lt"/>
              <a:buAutoNum type="arabicPeriod"/>
            </a:pPr>
            <a:r>
              <a:rPr lang="id-ID" dirty="0" smtClean="0"/>
              <a:t> </a:t>
            </a:r>
            <a:r>
              <a:rPr lang="en-US" dirty="0" smtClean="0"/>
              <a:t>the </a:t>
            </a:r>
            <a:r>
              <a:rPr lang="en-US" dirty="0"/>
              <a:t>length of time allocated to the activity, </a:t>
            </a:r>
            <a:endParaRPr lang="id-ID" dirty="0" smtClean="0"/>
          </a:p>
          <a:p>
            <a:pPr marL="914400" lvl="1" indent="-457200">
              <a:buFont typeface="+mj-lt"/>
              <a:buAutoNum type="arabicPeriod"/>
            </a:pPr>
            <a:r>
              <a:rPr lang="en-US" dirty="0" smtClean="0"/>
              <a:t>the </a:t>
            </a:r>
            <a:r>
              <a:rPr lang="en-US" dirty="0"/>
              <a:t>team’s </a:t>
            </a:r>
            <a:r>
              <a:rPr lang="en-US" dirty="0" smtClean="0"/>
              <a:t>willingness</a:t>
            </a:r>
            <a:r>
              <a:rPr lang="id-ID" dirty="0" smtClean="0"/>
              <a:t> </a:t>
            </a:r>
            <a:r>
              <a:rPr lang="en-US" dirty="0" smtClean="0"/>
              <a:t>to </a:t>
            </a:r>
            <a:r>
              <a:rPr lang="en-US" dirty="0"/>
              <a:t>look at its processes, </a:t>
            </a:r>
            <a:endParaRPr lang="id-ID" dirty="0" smtClean="0"/>
          </a:p>
          <a:p>
            <a:pPr marL="914400" lvl="1" indent="-457200">
              <a:buFont typeface="+mj-lt"/>
              <a:buAutoNum type="arabicPeriod"/>
            </a:pPr>
            <a:r>
              <a:rPr lang="en-US" dirty="0" smtClean="0"/>
              <a:t>the </a:t>
            </a:r>
            <a:r>
              <a:rPr lang="en-US" dirty="0"/>
              <a:t>length of time the team has been </a:t>
            </a:r>
            <a:r>
              <a:rPr lang="en-US" dirty="0" smtClean="0"/>
              <a:t>working</a:t>
            </a:r>
            <a:r>
              <a:rPr lang="id-ID" dirty="0" smtClean="0"/>
              <a:t> </a:t>
            </a:r>
            <a:r>
              <a:rPr lang="en-US" dirty="0" smtClean="0"/>
              <a:t>together </a:t>
            </a:r>
            <a:r>
              <a:rPr lang="en-US" dirty="0"/>
              <a:t>and </a:t>
            </a:r>
            <a:endParaRPr lang="id-ID" dirty="0" smtClean="0"/>
          </a:p>
          <a:p>
            <a:pPr marL="914400" lvl="1" indent="-457200">
              <a:buFont typeface="+mj-lt"/>
              <a:buAutoNum type="arabicPeriod"/>
            </a:pPr>
            <a:r>
              <a:rPr lang="en-US" dirty="0" smtClean="0"/>
              <a:t>the </a:t>
            </a:r>
            <a:r>
              <a:rPr lang="en-US" dirty="0"/>
              <a:t>team’s permanence”</a:t>
            </a:r>
            <a:endParaRPr lang="id-ID" dirty="0"/>
          </a:p>
        </p:txBody>
      </p:sp>
    </p:spTree>
    <p:extLst>
      <p:ext uri="{BB962C8B-B14F-4D97-AF65-F5344CB8AC3E}">
        <p14:creationId xmlns:p14="http://schemas.microsoft.com/office/powerpoint/2010/main" val="2357268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TEAM BUILDING</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The objectives </a:t>
            </a:r>
            <a:r>
              <a:rPr lang="id-ID" dirty="0"/>
              <a:t>of team </a:t>
            </a:r>
            <a:r>
              <a:rPr lang="id-ID" dirty="0" smtClean="0"/>
              <a:t>building:</a:t>
            </a:r>
          </a:p>
          <a:p>
            <a:pPr marL="0" indent="0">
              <a:buNone/>
            </a:pPr>
            <a:r>
              <a:rPr lang="en-US" dirty="0"/>
              <a:t>1. Establish and/or clarify goals and objectives.</a:t>
            </a:r>
          </a:p>
          <a:p>
            <a:pPr marL="0" indent="0">
              <a:buNone/>
            </a:pPr>
            <a:r>
              <a:rPr lang="en-US" dirty="0"/>
              <a:t>2. Determine and/or clarify roles and responsibilities.</a:t>
            </a:r>
          </a:p>
          <a:p>
            <a:pPr marL="0" indent="0">
              <a:buNone/>
            </a:pPr>
            <a:r>
              <a:rPr lang="en-US" dirty="0"/>
              <a:t>3. Establish and/or clarify policies and procedures.</a:t>
            </a:r>
          </a:p>
          <a:p>
            <a:pPr marL="0" indent="0">
              <a:buNone/>
            </a:pPr>
            <a:r>
              <a:rPr lang="id-ID" dirty="0"/>
              <a:t>4. Improve interpersonal relations</a:t>
            </a:r>
            <a:r>
              <a:rPr lang="id-ID" dirty="0" smtClean="0"/>
              <a:t>.</a:t>
            </a:r>
          </a:p>
        </p:txBody>
      </p:sp>
    </p:spTree>
    <p:extLst>
      <p:ext uri="{BB962C8B-B14F-4D97-AF65-F5344CB8AC3E}">
        <p14:creationId xmlns:p14="http://schemas.microsoft.com/office/powerpoint/2010/main" val="2925847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DIALOGUE SESSIONS</a:t>
            </a:r>
            <a:endParaRPr lang="id-ID" dirty="0"/>
          </a:p>
        </p:txBody>
      </p:sp>
      <p:sp>
        <p:nvSpPr>
          <p:cNvPr id="3" name="Content Placeholder 2"/>
          <p:cNvSpPr>
            <a:spLocks noGrp="1"/>
          </p:cNvSpPr>
          <p:nvPr>
            <p:ph idx="1"/>
          </p:nvPr>
        </p:nvSpPr>
        <p:spPr/>
        <p:txBody>
          <a:bodyPr/>
          <a:lstStyle/>
          <a:p>
            <a:r>
              <a:rPr lang="id-ID" dirty="0"/>
              <a:t>a dialogue session </a:t>
            </a:r>
            <a:r>
              <a:rPr lang="id-ID" dirty="0" smtClean="0"/>
              <a:t>is:</a:t>
            </a:r>
          </a:p>
          <a:p>
            <a:pPr lvl="1"/>
            <a:r>
              <a:rPr lang="id-ID" dirty="0" smtClean="0"/>
              <a:t>a </a:t>
            </a:r>
            <a:r>
              <a:rPr lang="id-ID" dirty="0"/>
              <a:t>structured </a:t>
            </a:r>
            <a:r>
              <a:rPr lang="id-ID" dirty="0" smtClean="0"/>
              <a:t>conversation </a:t>
            </a:r>
            <a:r>
              <a:rPr lang="en-US" dirty="0" smtClean="0"/>
              <a:t>designed </a:t>
            </a:r>
            <a:endParaRPr lang="id-ID" dirty="0" smtClean="0"/>
          </a:p>
          <a:p>
            <a:pPr lvl="2"/>
            <a:r>
              <a:rPr lang="en-US" dirty="0" smtClean="0"/>
              <a:t>to </a:t>
            </a:r>
            <a:r>
              <a:rPr lang="en-US" dirty="0"/>
              <a:t>explore a topic with the potential for being conflictual, </a:t>
            </a:r>
            <a:endParaRPr lang="id-ID" dirty="0" smtClean="0"/>
          </a:p>
          <a:p>
            <a:pPr lvl="2"/>
            <a:r>
              <a:rPr lang="en-US" dirty="0" smtClean="0"/>
              <a:t>with</a:t>
            </a:r>
            <a:r>
              <a:rPr lang="id-ID" dirty="0" smtClean="0"/>
              <a:t> </a:t>
            </a:r>
            <a:r>
              <a:rPr lang="en-US" dirty="0" smtClean="0"/>
              <a:t>the </a:t>
            </a:r>
            <a:r>
              <a:rPr lang="en-US" dirty="0"/>
              <a:t>desired outcome </a:t>
            </a:r>
            <a:endParaRPr lang="id-ID" dirty="0" smtClean="0"/>
          </a:p>
          <a:p>
            <a:pPr lvl="2"/>
            <a:r>
              <a:rPr lang="en-US" dirty="0" smtClean="0"/>
              <a:t>resulting </a:t>
            </a:r>
            <a:r>
              <a:rPr lang="en-US" dirty="0"/>
              <a:t>from a deeper understanding rather </a:t>
            </a:r>
            <a:r>
              <a:rPr lang="en-US" dirty="0" smtClean="0"/>
              <a:t>than</a:t>
            </a:r>
            <a:r>
              <a:rPr lang="id-ID" dirty="0" smtClean="0"/>
              <a:t> </a:t>
            </a:r>
            <a:r>
              <a:rPr lang="en-US" dirty="0" smtClean="0"/>
              <a:t>from </a:t>
            </a:r>
            <a:r>
              <a:rPr lang="en-US" dirty="0"/>
              <a:t>persuasion (</a:t>
            </a:r>
            <a:r>
              <a:rPr lang="en-US" dirty="0" err="1"/>
              <a:t>Lindahl</a:t>
            </a:r>
            <a:r>
              <a:rPr lang="en-US" dirty="0"/>
              <a:t>, 1996). </a:t>
            </a:r>
            <a:endParaRPr lang="id-ID" dirty="0" smtClean="0"/>
          </a:p>
          <a:p>
            <a:pPr lvl="1"/>
            <a:r>
              <a:rPr lang="en-US" dirty="0" smtClean="0"/>
              <a:t>is </a:t>
            </a:r>
            <a:r>
              <a:rPr lang="en-US" dirty="0"/>
              <a:t>often used for confronting conflict that </a:t>
            </a:r>
            <a:r>
              <a:rPr lang="en-US" dirty="0" smtClean="0"/>
              <a:t>exists</a:t>
            </a:r>
            <a:r>
              <a:rPr lang="id-ID" dirty="0" smtClean="0"/>
              <a:t> within </a:t>
            </a:r>
            <a:r>
              <a:rPr lang="id-ID" dirty="0"/>
              <a:t>a group.</a:t>
            </a:r>
          </a:p>
        </p:txBody>
      </p:sp>
    </p:spTree>
    <p:extLst>
      <p:ext uri="{BB962C8B-B14F-4D97-AF65-F5344CB8AC3E}">
        <p14:creationId xmlns:p14="http://schemas.microsoft.com/office/powerpoint/2010/main" val="542522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TEAM BUILDING</a:t>
            </a:r>
            <a:endParaRPr lang="id-ID" dirty="0"/>
          </a:p>
        </p:txBody>
      </p:sp>
      <p:sp>
        <p:nvSpPr>
          <p:cNvPr id="3" name="Content Placeholder 2"/>
          <p:cNvSpPr>
            <a:spLocks noGrp="1"/>
          </p:cNvSpPr>
          <p:nvPr>
            <p:ph idx="1"/>
          </p:nvPr>
        </p:nvSpPr>
        <p:spPr/>
        <p:txBody>
          <a:bodyPr/>
          <a:lstStyle/>
          <a:p>
            <a:r>
              <a:rPr lang="en-US" dirty="0" smtClean="0"/>
              <a:t>a </a:t>
            </a:r>
            <a:r>
              <a:rPr lang="en-US" dirty="0"/>
              <a:t>core intervention for OD and </a:t>
            </a:r>
            <a:r>
              <a:rPr lang="en-US" dirty="0" smtClean="0"/>
              <a:t>continues</a:t>
            </a:r>
            <a:r>
              <a:rPr lang="id-ID" dirty="0" smtClean="0"/>
              <a:t> to </a:t>
            </a:r>
            <a:r>
              <a:rPr lang="id-ID" dirty="0"/>
              <a:t>be widely </a:t>
            </a:r>
            <a:r>
              <a:rPr lang="id-ID" dirty="0" smtClean="0"/>
              <a:t>used</a:t>
            </a:r>
          </a:p>
          <a:p>
            <a:r>
              <a:rPr lang="en-US" dirty="0"/>
              <a:t>the </a:t>
            </a:r>
            <a:r>
              <a:rPr lang="en-US" dirty="0" smtClean="0"/>
              <a:t>objectives </a:t>
            </a:r>
            <a:r>
              <a:rPr lang="en-US" dirty="0"/>
              <a:t>of team </a:t>
            </a:r>
            <a:r>
              <a:rPr lang="en-US" dirty="0" smtClean="0"/>
              <a:t>building</a:t>
            </a:r>
            <a:r>
              <a:rPr lang="id-ID" dirty="0" smtClean="0"/>
              <a:t>:</a:t>
            </a:r>
          </a:p>
          <a:p>
            <a:pPr lvl="1"/>
            <a:r>
              <a:rPr lang="en-US" dirty="0"/>
              <a:t>1. Establish and/or clarify goals and objectives.</a:t>
            </a:r>
          </a:p>
          <a:p>
            <a:pPr lvl="1"/>
            <a:r>
              <a:rPr lang="en-US" dirty="0"/>
              <a:t>2. Determine and/or clarify roles and responsibilities.</a:t>
            </a:r>
          </a:p>
          <a:p>
            <a:pPr lvl="1"/>
            <a:r>
              <a:rPr lang="en-US" dirty="0"/>
              <a:t>3. Establish and/or clarify policies and procedures.</a:t>
            </a:r>
          </a:p>
          <a:p>
            <a:pPr lvl="1"/>
            <a:r>
              <a:rPr lang="id-ID" dirty="0"/>
              <a:t>4. Improve interpersonal relations.</a:t>
            </a:r>
          </a:p>
        </p:txBody>
      </p:sp>
    </p:spTree>
    <p:extLst>
      <p:ext uri="{BB962C8B-B14F-4D97-AF65-F5344CB8AC3E}">
        <p14:creationId xmlns:p14="http://schemas.microsoft.com/office/powerpoint/2010/main" val="1440828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r>
              <a:rPr lang="id-ID" b="1" dirty="0"/>
              <a:t>BRAINSTORMING</a:t>
            </a:r>
            <a:endParaRPr lang="id-ID" dirty="0"/>
          </a:p>
        </p:txBody>
      </p:sp>
      <p:sp>
        <p:nvSpPr>
          <p:cNvPr id="3" name="Content Placeholder 2"/>
          <p:cNvSpPr>
            <a:spLocks noGrp="1"/>
          </p:cNvSpPr>
          <p:nvPr>
            <p:ph idx="1"/>
          </p:nvPr>
        </p:nvSpPr>
        <p:spPr>
          <a:xfrm>
            <a:off x="838200" y="1219200"/>
            <a:ext cx="10515600" cy="4957763"/>
          </a:xfrm>
        </p:spPr>
        <p:txBody>
          <a:bodyPr>
            <a:normAutofit fontScale="92500" lnSpcReduction="10000"/>
          </a:bodyPr>
          <a:lstStyle/>
          <a:p>
            <a:r>
              <a:rPr lang="id-ID" dirty="0" smtClean="0"/>
              <a:t>BRAINSTORMING:</a:t>
            </a:r>
          </a:p>
          <a:p>
            <a:pPr lvl="1"/>
            <a:r>
              <a:rPr lang="en-US" dirty="0" smtClean="0"/>
              <a:t>A </a:t>
            </a:r>
            <a:r>
              <a:rPr lang="en-US" dirty="0"/>
              <a:t>very common process used in teams to generate </a:t>
            </a:r>
            <a:r>
              <a:rPr lang="en-US" dirty="0" smtClean="0"/>
              <a:t>ideas</a:t>
            </a:r>
            <a:endParaRPr lang="id-ID" dirty="0" smtClean="0"/>
          </a:p>
          <a:p>
            <a:pPr lvl="1"/>
            <a:r>
              <a:rPr lang="en-US" dirty="0"/>
              <a:t>is an integral component of affinity diagrams</a:t>
            </a:r>
            <a:r>
              <a:rPr lang="en-US" dirty="0" smtClean="0"/>
              <a:t>,</a:t>
            </a:r>
            <a:endParaRPr lang="id-ID" dirty="0" smtClean="0"/>
          </a:p>
          <a:p>
            <a:pPr lvl="1"/>
            <a:r>
              <a:rPr lang="en-US" dirty="0"/>
              <a:t>is a means to generate as many ideas as possible on a </a:t>
            </a:r>
            <a:r>
              <a:rPr lang="en-US" dirty="0" smtClean="0"/>
              <a:t>specific</a:t>
            </a:r>
            <a:r>
              <a:rPr lang="id-ID" dirty="0" smtClean="0"/>
              <a:t> </a:t>
            </a:r>
            <a:r>
              <a:rPr lang="en-US" dirty="0" smtClean="0"/>
              <a:t>problem </a:t>
            </a:r>
            <a:r>
              <a:rPr lang="en-US" dirty="0"/>
              <a:t>or issue in a group </a:t>
            </a:r>
            <a:r>
              <a:rPr lang="en-US" dirty="0" smtClean="0"/>
              <a:t>setting</a:t>
            </a:r>
            <a:endParaRPr lang="id-ID" dirty="0" smtClean="0"/>
          </a:p>
          <a:p>
            <a:r>
              <a:rPr lang="id-ID" b="1" dirty="0"/>
              <a:t>Brainstorming Rules</a:t>
            </a:r>
          </a:p>
          <a:p>
            <a:pPr marL="457200" lvl="1" indent="0">
              <a:buNone/>
            </a:pPr>
            <a:r>
              <a:rPr lang="en-US" dirty="0"/>
              <a:t>1. Everyone participates in generating ideas.</a:t>
            </a:r>
          </a:p>
          <a:p>
            <a:pPr marL="457200" lvl="1" indent="0">
              <a:buNone/>
            </a:pPr>
            <a:r>
              <a:rPr lang="en-US" dirty="0"/>
              <a:t>2. Spontaneous, freewheeling responses are encouraged. Be creative!</a:t>
            </a:r>
          </a:p>
          <a:p>
            <a:pPr marL="457200" lvl="1" indent="0">
              <a:buNone/>
            </a:pPr>
            <a:r>
              <a:rPr lang="en-US" dirty="0"/>
              <a:t>3. Build on others’ ideas.</a:t>
            </a:r>
          </a:p>
          <a:p>
            <a:pPr marL="457200" lvl="1" indent="0">
              <a:buNone/>
            </a:pPr>
            <a:r>
              <a:rPr lang="en-US" dirty="0"/>
              <a:t>4. Quantity, not quality, is desired.</a:t>
            </a:r>
          </a:p>
          <a:p>
            <a:pPr marL="457200" lvl="1" indent="0">
              <a:buNone/>
            </a:pPr>
            <a:r>
              <a:rPr lang="en-US" dirty="0"/>
              <a:t>5. No discussion or critique of ideas is allowed until all ideas are</a:t>
            </a:r>
          </a:p>
          <a:p>
            <a:pPr marL="457200" lvl="1" indent="0">
              <a:buNone/>
            </a:pPr>
            <a:r>
              <a:rPr lang="id-ID" dirty="0"/>
              <a:t>listed.</a:t>
            </a:r>
          </a:p>
          <a:p>
            <a:pPr marL="457200" lvl="1" indent="0">
              <a:buNone/>
            </a:pPr>
            <a:r>
              <a:rPr lang="id-ID" dirty="0"/>
              <a:t>6. Negative nonverbal responses are discouraged.</a:t>
            </a:r>
          </a:p>
          <a:p>
            <a:pPr marL="457200" lvl="1" indent="0">
              <a:buNone/>
            </a:pPr>
            <a:r>
              <a:rPr lang="en-US" dirty="0"/>
              <a:t>7. All responses are written down on the flipchart by the facilitator</a:t>
            </a:r>
            <a:endParaRPr lang="id-ID" dirty="0"/>
          </a:p>
        </p:txBody>
      </p:sp>
    </p:spTree>
    <p:extLst>
      <p:ext uri="{BB962C8B-B14F-4D97-AF65-F5344CB8AC3E}">
        <p14:creationId xmlns:p14="http://schemas.microsoft.com/office/powerpoint/2010/main" val="2802593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noAutofit/>
          </a:bodyPr>
          <a:lstStyle/>
          <a:p>
            <a:r>
              <a:rPr lang="id-ID" sz="2800" b="1" dirty="0"/>
              <a:t>How to Conduct</a:t>
            </a:r>
            <a:br>
              <a:rPr lang="id-ID" sz="2800" b="1" dirty="0"/>
            </a:br>
            <a:endParaRPr lang="id-ID" sz="2800" dirty="0"/>
          </a:p>
        </p:txBody>
      </p:sp>
      <p:sp>
        <p:nvSpPr>
          <p:cNvPr id="3" name="Content Placeholder 2"/>
          <p:cNvSpPr>
            <a:spLocks noGrp="1"/>
          </p:cNvSpPr>
          <p:nvPr>
            <p:ph idx="1"/>
          </p:nvPr>
        </p:nvSpPr>
        <p:spPr>
          <a:xfrm>
            <a:off x="838200" y="1003300"/>
            <a:ext cx="10515600" cy="5173663"/>
          </a:xfrm>
        </p:spPr>
        <p:txBody>
          <a:bodyPr>
            <a:normAutofit fontScale="92500" lnSpcReduction="20000"/>
          </a:bodyPr>
          <a:lstStyle/>
          <a:p>
            <a:pPr marL="266700" indent="-266700">
              <a:buNone/>
            </a:pPr>
            <a:r>
              <a:rPr lang="en-US" dirty="0" smtClean="0"/>
              <a:t>1</a:t>
            </a:r>
            <a:r>
              <a:rPr lang="en-US" dirty="0"/>
              <a:t>. Choose a specific problem or issue. (This information might </a:t>
            </a:r>
            <a:r>
              <a:rPr lang="en-US" dirty="0" smtClean="0"/>
              <a:t>be</a:t>
            </a:r>
            <a:r>
              <a:rPr lang="id-ID" dirty="0" smtClean="0"/>
              <a:t> </a:t>
            </a:r>
            <a:r>
              <a:rPr lang="en-US" dirty="0" smtClean="0"/>
              <a:t>sent </a:t>
            </a:r>
            <a:r>
              <a:rPr lang="en-US" dirty="0"/>
              <a:t>to group members in advance of the meeting, although </a:t>
            </a:r>
            <a:r>
              <a:rPr lang="en-US" dirty="0" smtClean="0"/>
              <a:t>this</a:t>
            </a:r>
            <a:r>
              <a:rPr lang="id-ID" dirty="0" smtClean="0"/>
              <a:t> step </a:t>
            </a:r>
            <a:r>
              <a:rPr lang="id-ID" dirty="0"/>
              <a:t>is not necessary.)</a:t>
            </a:r>
          </a:p>
          <a:p>
            <a:pPr marL="355600" indent="-355600">
              <a:buNone/>
            </a:pPr>
            <a:r>
              <a:rPr lang="en-US" dirty="0"/>
              <a:t>2. Communicate the rules to group members. Post the rules </a:t>
            </a:r>
            <a:r>
              <a:rPr lang="en-US" dirty="0" smtClean="0"/>
              <a:t>so</a:t>
            </a:r>
            <a:r>
              <a:rPr lang="id-ID" dirty="0" smtClean="0"/>
              <a:t> </a:t>
            </a:r>
            <a:r>
              <a:rPr lang="en-US" dirty="0" smtClean="0"/>
              <a:t>they </a:t>
            </a:r>
            <a:r>
              <a:rPr lang="en-US" dirty="0"/>
              <a:t>are visible to everyone. Clarify any rules that seem unclear.</a:t>
            </a:r>
          </a:p>
          <a:p>
            <a:pPr marL="355600" indent="-355600">
              <a:buNone/>
            </a:pPr>
            <a:r>
              <a:rPr lang="en-US" dirty="0"/>
              <a:t>3. Have members spontaneously call out ideas. (If the group </a:t>
            </a:r>
            <a:r>
              <a:rPr lang="en-US" dirty="0" smtClean="0"/>
              <a:t>is</a:t>
            </a:r>
            <a:r>
              <a:rPr lang="id-ID" dirty="0" smtClean="0"/>
              <a:t> </a:t>
            </a:r>
            <a:r>
              <a:rPr lang="en-US" dirty="0" smtClean="0"/>
              <a:t>large</a:t>
            </a:r>
            <a:r>
              <a:rPr lang="en-US" dirty="0"/>
              <a:t>, have people raise their hand so they do not </a:t>
            </a:r>
            <a:r>
              <a:rPr lang="en-US" dirty="0" smtClean="0"/>
              <a:t>interrupt</a:t>
            </a:r>
            <a:r>
              <a:rPr lang="id-ID" dirty="0" smtClean="0"/>
              <a:t> each </a:t>
            </a:r>
            <a:r>
              <a:rPr lang="id-ID" dirty="0"/>
              <a:t>other.)</a:t>
            </a:r>
          </a:p>
          <a:p>
            <a:pPr marL="355600" indent="-355600">
              <a:buNone/>
            </a:pPr>
            <a:r>
              <a:rPr lang="en-US" dirty="0"/>
              <a:t>4. Record all ideas as they are stated on a flipchart, board, computer</a:t>
            </a:r>
            <a:r>
              <a:rPr lang="en-US" dirty="0" smtClean="0"/>
              <a:t>,</a:t>
            </a:r>
            <a:r>
              <a:rPr lang="id-ID" dirty="0" smtClean="0"/>
              <a:t> </a:t>
            </a:r>
            <a:r>
              <a:rPr lang="en-US" dirty="0" smtClean="0"/>
              <a:t>or </a:t>
            </a:r>
            <a:r>
              <a:rPr lang="en-US" dirty="0"/>
              <a:t>overhead so that everyone can see them.</a:t>
            </a:r>
          </a:p>
          <a:p>
            <a:pPr marL="355600" indent="-355600">
              <a:buNone/>
            </a:pPr>
            <a:r>
              <a:rPr lang="en-US" dirty="0"/>
              <a:t>5. Be prepared to throw out a few idea starters if the group </a:t>
            </a:r>
            <a:r>
              <a:rPr lang="en-US" dirty="0" smtClean="0"/>
              <a:t>has</a:t>
            </a:r>
            <a:r>
              <a:rPr lang="id-ID" dirty="0" smtClean="0"/>
              <a:t> </a:t>
            </a:r>
            <a:r>
              <a:rPr lang="en-US" dirty="0" smtClean="0"/>
              <a:t>trouble </a:t>
            </a:r>
            <a:r>
              <a:rPr lang="en-US" dirty="0"/>
              <a:t>getting started or gets stuck.</a:t>
            </a:r>
          </a:p>
          <a:p>
            <a:pPr marL="355600" indent="-355600">
              <a:buNone/>
            </a:pPr>
            <a:r>
              <a:rPr lang="en-US" dirty="0"/>
              <a:t>6. End the brainstorming when it appears that the group has </a:t>
            </a:r>
            <a:r>
              <a:rPr lang="en-US" dirty="0" smtClean="0"/>
              <a:t>run</a:t>
            </a:r>
            <a:r>
              <a:rPr lang="id-ID" dirty="0" smtClean="0"/>
              <a:t> </a:t>
            </a:r>
            <a:r>
              <a:rPr lang="en-US" dirty="0" smtClean="0"/>
              <a:t>out </a:t>
            </a:r>
            <a:r>
              <a:rPr lang="en-US" dirty="0"/>
              <a:t>of </a:t>
            </a:r>
            <a:r>
              <a:rPr lang="id-ID" dirty="0" smtClean="0"/>
              <a:t> </a:t>
            </a:r>
            <a:r>
              <a:rPr lang="en-US" dirty="0" smtClean="0"/>
              <a:t>ideas</a:t>
            </a:r>
            <a:r>
              <a:rPr lang="en-US" dirty="0"/>
              <a:t>. But be patient—just because the group is </a:t>
            </a:r>
            <a:r>
              <a:rPr lang="en-US" dirty="0" smtClean="0"/>
              <a:t>silent</a:t>
            </a:r>
            <a:r>
              <a:rPr lang="id-ID" dirty="0" smtClean="0"/>
              <a:t> </a:t>
            </a:r>
            <a:r>
              <a:rPr lang="en-US" dirty="0" smtClean="0"/>
              <a:t>does </a:t>
            </a:r>
            <a:r>
              <a:rPr lang="en-US" dirty="0"/>
              <a:t>not mean that all the ideas have been communicated</a:t>
            </a:r>
            <a:r>
              <a:rPr lang="en-US" dirty="0" smtClean="0"/>
              <a:t>.</a:t>
            </a:r>
            <a:r>
              <a:rPr lang="id-ID" dirty="0" smtClean="0"/>
              <a:t> </a:t>
            </a:r>
            <a:r>
              <a:rPr lang="en-US" dirty="0" smtClean="0"/>
              <a:t>Some </a:t>
            </a:r>
            <a:r>
              <a:rPr lang="en-US" dirty="0"/>
              <a:t>people may need more time to think</a:t>
            </a:r>
            <a:endParaRPr lang="id-ID" dirty="0"/>
          </a:p>
        </p:txBody>
      </p:sp>
    </p:spTree>
    <p:extLst>
      <p:ext uri="{BB962C8B-B14F-4D97-AF65-F5344CB8AC3E}">
        <p14:creationId xmlns:p14="http://schemas.microsoft.com/office/powerpoint/2010/main" val="3535047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099"/>
          </a:xfrm>
        </p:spPr>
        <p:txBody>
          <a:bodyPr>
            <a:normAutofit fontScale="90000"/>
          </a:bodyPr>
          <a:lstStyle/>
          <a:p>
            <a:r>
              <a:rPr lang="id-ID" b="1" dirty="0" smtClean="0"/>
              <a:t>Interteam Conflict Management</a:t>
            </a:r>
            <a:endParaRPr lang="id-ID" dirty="0"/>
          </a:p>
        </p:txBody>
      </p:sp>
      <p:sp>
        <p:nvSpPr>
          <p:cNvPr id="3" name="Content Placeholder 2"/>
          <p:cNvSpPr>
            <a:spLocks noGrp="1"/>
          </p:cNvSpPr>
          <p:nvPr>
            <p:ph idx="1"/>
          </p:nvPr>
        </p:nvSpPr>
        <p:spPr>
          <a:xfrm>
            <a:off x="838200" y="673100"/>
            <a:ext cx="10515600" cy="5918200"/>
          </a:xfrm>
        </p:spPr>
        <p:txBody>
          <a:bodyPr>
            <a:normAutofit fontScale="70000" lnSpcReduction="20000"/>
          </a:bodyPr>
          <a:lstStyle/>
          <a:p>
            <a:pPr marL="0" indent="0">
              <a:buNone/>
            </a:pPr>
            <a:r>
              <a:rPr lang="id-ID" b="1" dirty="0" smtClean="0"/>
              <a:t>Mirroring </a:t>
            </a:r>
            <a:r>
              <a:rPr lang="id-ID" b="1" dirty="0"/>
              <a:t>Process</a:t>
            </a:r>
          </a:p>
          <a:p>
            <a:pPr marL="0" indent="0">
              <a:buNone/>
            </a:pPr>
            <a:r>
              <a:rPr lang="id-ID" i="1" dirty="0"/>
              <a:t>Objectives</a:t>
            </a:r>
          </a:p>
          <a:p>
            <a:pPr marL="0" indent="0">
              <a:buNone/>
            </a:pPr>
            <a:r>
              <a:rPr lang="en-US" dirty="0"/>
              <a:t>1. To develop better mutual relationships between </a:t>
            </a:r>
            <a:r>
              <a:rPr lang="en-US" dirty="0" smtClean="0"/>
              <a:t>teams</a:t>
            </a:r>
            <a:r>
              <a:rPr lang="id-ID" dirty="0" smtClean="0"/>
              <a:t> </a:t>
            </a:r>
          </a:p>
          <a:p>
            <a:pPr marL="0" indent="0">
              <a:buNone/>
            </a:pPr>
            <a:r>
              <a:rPr lang="en-US" dirty="0" smtClean="0"/>
              <a:t>2</a:t>
            </a:r>
            <a:r>
              <a:rPr lang="en-US" dirty="0"/>
              <a:t>. To explore the perceptions teams or work groups have of </a:t>
            </a:r>
            <a:r>
              <a:rPr lang="en-US" dirty="0" smtClean="0"/>
              <a:t>each</a:t>
            </a:r>
            <a:r>
              <a:rPr lang="id-ID" dirty="0" smtClean="0"/>
              <a:t> other</a:t>
            </a:r>
            <a:endParaRPr lang="id-ID" dirty="0"/>
          </a:p>
          <a:p>
            <a:pPr marL="0" indent="0">
              <a:buNone/>
            </a:pPr>
            <a:r>
              <a:rPr lang="en-US" dirty="0"/>
              <a:t>3. To develop plans for improving the </a:t>
            </a:r>
            <a:r>
              <a:rPr lang="en-US" dirty="0" smtClean="0"/>
              <a:t>relationships</a:t>
            </a:r>
            <a:r>
              <a:rPr lang="id-ID" dirty="0" smtClean="0"/>
              <a:t> </a:t>
            </a:r>
          </a:p>
          <a:p>
            <a:pPr marL="0" indent="0">
              <a:buNone/>
            </a:pPr>
            <a:r>
              <a:rPr lang="id-ID" i="1" dirty="0" smtClean="0"/>
              <a:t>Steps</a:t>
            </a:r>
            <a:endParaRPr lang="id-ID" i="1" dirty="0"/>
          </a:p>
          <a:p>
            <a:pPr marL="266700" indent="-266700">
              <a:buNone/>
            </a:pPr>
            <a:r>
              <a:rPr lang="en-US" dirty="0"/>
              <a:t>1. The large group develops a list of ground rules to </a:t>
            </a:r>
            <a:r>
              <a:rPr lang="en-US" dirty="0" smtClean="0"/>
              <a:t>support</a:t>
            </a:r>
            <a:r>
              <a:rPr lang="id-ID" dirty="0" smtClean="0"/>
              <a:t> </a:t>
            </a:r>
            <a:r>
              <a:rPr lang="en-US" dirty="0" smtClean="0"/>
              <a:t>openness </a:t>
            </a:r>
            <a:r>
              <a:rPr lang="en-US" dirty="0"/>
              <a:t>in feedback and discussion.</a:t>
            </a:r>
          </a:p>
          <a:p>
            <a:pPr marL="266700" indent="-266700">
              <a:buNone/>
            </a:pPr>
            <a:r>
              <a:rPr lang="en-US" dirty="0"/>
              <a:t>2. Each group is assigned to a separate room, with a flipchart </a:t>
            </a:r>
            <a:r>
              <a:rPr lang="en-US" dirty="0" smtClean="0"/>
              <a:t>and</a:t>
            </a:r>
            <a:r>
              <a:rPr lang="id-ID" dirty="0" smtClean="0"/>
              <a:t> </a:t>
            </a:r>
            <a:r>
              <a:rPr lang="en-US" dirty="0" smtClean="0"/>
              <a:t>markers</a:t>
            </a:r>
            <a:r>
              <a:rPr lang="en-US" dirty="0"/>
              <a:t>. An OD professional moves between the two groups.</a:t>
            </a:r>
          </a:p>
          <a:p>
            <a:pPr marL="266700" indent="-266700">
              <a:buNone/>
            </a:pPr>
            <a:r>
              <a:rPr lang="en-US" dirty="0"/>
              <a:t>3. Each group is to answer the following questions as </a:t>
            </a:r>
            <a:r>
              <a:rPr lang="en-US" dirty="0" smtClean="0"/>
              <a:t>completely</a:t>
            </a:r>
            <a:r>
              <a:rPr lang="id-ID" dirty="0" smtClean="0"/>
              <a:t> </a:t>
            </a:r>
            <a:r>
              <a:rPr lang="en-US" dirty="0" smtClean="0"/>
              <a:t>and </a:t>
            </a:r>
            <a:r>
              <a:rPr lang="en-US" dirty="0"/>
              <a:t>honestly as possible on the flipchart paper:</a:t>
            </a:r>
          </a:p>
          <a:p>
            <a:pPr marL="723900" lvl="1" indent="-266700">
              <a:buNone/>
            </a:pPr>
            <a:r>
              <a:rPr lang="en-US" dirty="0"/>
              <a:t> “What qualities or attributes best describe our group?”</a:t>
            </a:r>
          </a:p>
          <a:p>
            <a:pPr marL="723900" lvl="1" indent="-266700">
              <a:buNone/>
            </a:pPr>
            <a:r>
              <a:rPr lang="en-US" dirty="0"/>
              <a:t> “What qualities or attributes best describe the other group?”</a:t>
            </a:r>
          </a:p>
          <a:p>
            <a:pPr marL="723900" lvl="1" indent="-266700">
              <a:buNone/>
            </a:pPr>
            <a:r>
              <a:rPr lang="en-US" dirty="0"/>
              <a:t> “How do we think the other group will describe us?”</a:t>
            </a:r>
          </a:p>
          <a:p>
            <a:pPr marL="266700" indent="-266700">
              <a:buNone/>
            </a:pPr>
            <a:r>
              <a:rPr lang="en-US" dirty="0"/>
              <a:t>4. The two groups are brought together with their flipchart pages</a:t>
            </a:r>
            <a:r>
              <a:rPr lang="en-US" dirty="0" smtClean="0"/>
              <a:t>.</a:t>
            </a:r>
            <a:r>
              <a:rPr lang="id-ID" dirty="0" smtClean="0"/>
              <a:t> </a:t>
            </a:r>
            <a:r>
              <a:rPr lang="en-US" i="1" dirty="0" smtClean="0"/>
              <a:t>One </a:t>
            </a:r>
            <a:r>
              <a:rPr lang="en-US" dirty="0"/>
              <a:t>person from each group presents the results. Those </a:t>
            </a:r>
            <a:r>
              <a:rPr lang="en-US" dirty="0" smtClean="0"/>
              <a:t>from</a:t>
            </a:r>
            <a:r>
              <a:rPr lang="id-ID" dirty="0" smtClean="0"/>
              <a:t> </a:t>
            </a:r>
            <a:r>
              <a:rPr lang="en-US" dirty="0" smtClean="0"/>
              <a:t>the </a:t>
            </a:r>
            <a:r>
              <a:rPr lang="en-US" dirty="0"/>
              <a:t>other group can ask questions for clarification only. </a:t>
            </a:r>
            <a:r>
              <a:rPr lang="en-US" dirty="0" smtClean="0"/>
              <a:t>They</a:t>
            </a:r>
            <a:r>
              <a:rPr lang="id-ID" dirty="0" smtClean="0"/>
              <a:t> </a:t>
            </a:r>
            <a:r>
              <a:rPr lang="en-US" dirty="0" smtClean="0"/>
              <a:t>cannot </a:t>
            </a:r>
            <a:r>
              <a:rPr lang="en-US" dirty="0"/>
              <a:t>justify, accuse, defend, or make any other kind </a:t>
            </a:r>
            <a:r>
              <a:rPr lang="en-US" dirty="0" smtClean="0"/>
              <a:t>of</a:t>
            </a:r>
            <a:r>
              <a:rPr lang="id-ID" dirty="0" smtClean="0"/>
              <a:t> statement</a:t>
            </a:r>
            <a:r>
              <a:rPr lang="id-ID" dirty="0"/>
              <a:t>.</a:t>
            </a:r>
          </a:p>
          <a:p>
            <a:pPr marL="266700" indent="-266700">
              <a:buNone/>
            </a:pPr>
            <a:r>
              <a:rPr lang="en-US" dirty="0"/>
              <a:t>5. The two groups then return to their own rooms. At this point</a:t>
            </a:r>
            <a:r>
              <a:rPr lang="en-US" dirty="0" smtClean="0"/>
              <a:t>,</a:t>
            </a:r>
            <a:r>
              <a:rPr lang="id-ID" dirty="0" smtClean="0"/>
              <a:t> </a:t>
            </a:r>
            <a:r>
              <a:rPr lang="en-US" dirty="0" smtClean="0"/>
              <a:t>a </a:t>
            </a:r>
            <a:r>
              <a:rPr lang="en-US" dirty="0"/>
              <a:t>number of misunderstandings or discrepancies should </a:t>
            </a:r>
            <a:r>
              <a:rPr lang="en-US" dirty="0" smtClean="0"/>
              <a:t>have</a:t>
            </a:r>
            <a:r>
              <a:rPr lang="id-ID" dirty="0" smtClean="0"/>
              <a:t> surfaced</a:t>
            </a:r>
            <a:r>
              <a:rPr lang="id-ID" dirty="0"/>
              <a:t>.</a:t>
            </a:r>
            <a:endParaRPr lang="id-ID" dirty="0" smtClean="0"/>
          </a:p>
          <a:p>
            <a:pPr marL="266700" indent="-266700">
              <a:buNone/>
            </a:pPr>
            <a:endParaRPr lang="id-ID" dirty="0"/>
          </a:p>
        </p:txBody>
      </p:sp>
    </p:spTree>
    <p:extLst>
      <p:ext uri="{BB962C8B-B14F-4D97-AF65-F5344CB8AC3E}">
        <p14:creationId xmlns:p14="http://schemas.microsoft.com/office/powerpoint/2010/main" val="3992249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marL="355600" indent="-355600">
              <a:buNone/>
            </a:pPr>
            <a:r>
              <a:rPr lang="en-US" dirty="0"/>
              <a:t>6. The two groups then analyze and review reasons for differences</a:t>
            </a:r>
            <a:r>
              <a:rPr lang="en-US" dirty="0" smtClean="0"/>
              <a:t>.</a:t>
            </a:r>
            <a:r>
              <a:rPr lang="id-ID" dirty="0" smtClean="0"/>
              <a:t>      </a:t>
            </a:r>
            <a:r>
              <a:rPr lang="en-US" dirty="0" smtClean="0"/>
              <a:t>The </a:t>
            </a:r>
            <a:r>
              <a:rPr lang="en-US" dirty="0"/>
              <a:t>emphasis is on solving the problems and </a:t>
            </a:r>
            <a:r>
              <a:rPr lang="en-US" dirty="0" smtClean="0"/>
              <a:t>reducing</a:t>
            </a:r>
            <a:r>
              <a:rPr lang="id-ID" dirty="0" smtClean="0"/>
              <a:t> </a:t>
            </a:r>
            <a:r>
              <a:rPr lang="en-US" dirty="0" smtClean="0"/>
              <a:t>the misunderstandings</a:t>
            </a:r>
            <a:r>
              <a:rPr lang="en-US" dirty="0"/>
              <a:t>. The groups are not to ask whether </a:t>
            </a:r>
            <a:r>
              <a:rPr lang="en-US" dirty="0" smtClean="0"/>
              <a:t>the</a:t>
            </a:r>
            <a:r>
              <a:rPr lang="id-ID" dirty="0" smtClean="0"/>
              <a:t> </a:t>
            </a:r>
            <a:r>
              <a:rPr lang="en-US" dirty="0" smtClean="0"/>
              <a:t>perception </a:t>
            </a:r>
            <a:r>
              <a:rPr lang="en-US" dirty="0"/>
              <a:t>is right or wrong but, rather, “How did these </a:t>
            </a:r>
            <a:r>
              <a:rPr lang="en-US" dirty="0" smtClean="0"/>
              <a:t>perceptions</a:t>
            </a:r>
            <a:r>
              <a:rPr lang="id-ID" dirty="0" smtClean="0"/>
              <a:t> </a:t>
            </a:r>
            <a:r>
              <a:rPr lang="en-US" dirty="0" smtClean="0"/>
              <a:t>occur</a:t>
            </a:r>
            <a:r>
              <a:rPr lang="en-US" dirty="0"/>
              <a:t>? What actions on our part have contributed </a:t>
            </a:r>
            <a:r>
              <a:rPr lang="en-US" dirty="0" smtClean="0"/>
              <a:t>to</a:t>
            </a:r>
            <a:r>
              <a:rPr lang="id-ID" dirty="0" smtClean="0"/>
              <a:t> </a:t>
            </a:r>
            <a:r>
              <a:rPr lang="en-US" dirty="0" smtClean="0"/>
              <a:t>these </a:t>
            </a:r>
            <a:r>
              <a:rPr lang="en-US" dirty="0"/>
              <a:t>perceptions?” The group then works on what they can </a:t>
            </a:r>
            <a:r>
              <a:rPr lang="en-US" dirty="0" smtClean="0"/>
              <a:t>do</a:t>
            </a:r>
            <a:r>
              <a:rPr lang="id-ID" dirty="0" smtClean="0"/>
              <a:t> </a:t>
            </a:r>
            <a:r>
              <a:rPr lang="en-US" dirty="0" smtClean="0"/>
              <a:t>now </a:t>
            </a:r>
            <a:r>
              <a:rPr lang="en-US" dirty="0"/>
              <a:t>to close the gap.</a:t>
            </a:r>
          </a:p>
          <a:p>
            <a:pPr marL="355600" indent="-355600">
              <a:buNone/>
            </a:pPr>
            <a:r>
              <a:rPr lang="en-US" dirty="0"/>
              <a:t>7. The two groups get together again and share their analyses </a:t>
            </a:r>
            <a:r>
              <a:rPr lang="en-US" dirty="0" smtClean="0"/>
              <a:t>and</a:t>
            </a:r>
            <a:r>
              <a:rPr lang="id-ID" dirty="0" smtClean="0"/>
              <a:t> </a:t>
            </a:r>
            <a:r>
              <a:rPr lang="en-US" dirty="0" smtClean="0"/>
              <a:t>possible </a:t>
            </a:r>
            <a:r>
              <a:rPr lang="en-US" dirty="0"/>
              <a:t>solutions. Free, open discussion is encouraged, </a:t>
            </a:r>
            <a:r>
              <a:rPr lang="en-US" dirty="0" smtClean="0"/>
              <a:t>focusing</a:t>
            </a:r>
            <a:r>
              <a:rPr lang="id-ID" dirty="0" smtClean="0"/>
              <a:t> </a:t>
            </a:r>
            <a:r>
              <a:rPr lang="en-US" dirty="0" smtClean="0"/>
              <a:t>on </a:t>
            </a:r>
            <a:r>
              <a:rPr lang="en-US" dirty="0"/>
              <a:t>the development of a list of remaining areas of </a:t>
            </a:r>
            <a:r>
              <a:rPr lang="en-US" dirty="0" smtClean="0"/>
              <a:t>friction</a:t>
            </a:r>
            <a:r>
              <a:rPr lang="id-ID" dirty="0" smtClean="0"/>
              <a:t> or </a:t>
            </a:r>
            <a:r>
              <a:rPr lang="id-ID" dirty="0"/>
              <a:t>disagreement</a:t>
            </a:r>
            <a:r>
              <a:rPr lang="id-ID" dirty="0" smtClean="0"/>
              <a:t>.</a:t>
            </a:r>
          </a:p>
          <a:p>
            <a:pPr marL="355600" indent="-355600">
              <a:buNone/>
            </a:pPr>
            <a:r>
              <a:rPr lang="en-US" dirty="0"/>
              <a:t>8. The two groups work together then to develop specific </a:t>
            </a:r>
            <a:r>
              <a:rPr lang="en-US" dirty="0" smtClean="0"/>
              <a:t>action</a:t>
            </a:r>
            <a:r>
              <a:rPr lang="id-ID" dirty="0" smtClean="0"/>
              <a:t> </a:t>
            </a:r>
            <a:r>
              <a:rPr lang="en-US" dirty="0" smtClean="0"/>
              <a:t>steps </a:t>
            </a:r>
            <a:r>
              <a:rPr lang="en-US" dirty="0"/>
              <a:t>to solve specific problems and to improve relationships.</a:t>
            </a:r>
          </a:p>
          <a:p>
            <a:pPr marL="355600" indent="-355600">
              <a:buNone/>
            </a:pPr>
            <a:r>
              <a:rPr lang="en-US" dirty="0"/>
              <a:t>9. A follow-up meeting is scheduled to report on actions implemented</a:t>
            </a:r>
            <a:r>
              <a:rPr lang="en-US" dirty="0" smtClean="0"/>
              <a:t>,</a:t>
            </a:r>
            <a:r>
              <a:rPr lang="id-ID" dirty="0" smtClean="0"/>
              <a:t> </a:t>
            </a:r>
            <a:r>
              <a:rPr lang="en-US" dirty="0" smtClean="0"/>
              <a:t>identify </a:t>
            </a:r>
            <a:r>
              <a:rPr lang="en-US" dirty="0"/>
              <a:t>further problems, and formulate </a:t>
            </a:r>
            <a:r>
              <a:rPr lang="en-US" dirty="0" smtClean="0"/>
              <a:t>additional</a:t>
            </a:r>
            <a:r>
              <a:rPr lang="id-ID" dirty="0" smtClean="0"/>
              <a:t> action </a:t>
            </a:r>
            <a:r>
              <a:rPr lang="id-ID" dirty="0"/>
              <a:t>steps.</a:t>
            </a:r>
            <a:endParaRPr lang="id-ID" dirty="0"/>
          </a:p>
        </p:txBody>
      </p:sp>
    </p:spTree>
    <p:extLst>
      <p:ext uri="{BB962C8B-B14F-4D97-AF65-F5344CB8AC3E}">
        <p14:creationId xmlns:p14="http://schemas.microsoft.com/office/powerpoint/2010/main" val="5109731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Strategic Alignment Assessment</a:t>
            </a:r>
            <a:endParaRPr lang="id-ID" dirty="0"/>
          </a:p>
        </p:txBody>
      </p:sp>
      <p:sp>
        <p:nvSpPr>
          <p:cNvPr id="3" name="Content Placeholder 2"/>
          <p:cNvSpPr>
            <a:spLocks noGrp="1"/>
          </p:cNvSpPr>
          <p:nvPr>
            <p:ph idx="1"/>
          </p:nvPr>
        </p:nvSpPr>
        <p:spPr/>
        <p:txBody>
          <a:bodyPr>
            <a:normAutofit lnSpcReduction="10000"/>
          </a:bodyPr>
          <a:lstStyle/>
          <a:p>
            <a:r>
              <a:rPr lang="en-US" dirty="0"/>
              <a:t>any part of an organization must </a:t>
            </a:r>
            <a:r>
              <a:rPr lang="en-US" dirty="0" smtClean="0"/>
              <a:t>be</a:t>
            </a:r>
            <a:r>
              <a:rPr lang="id-ID" dirty="0" smtClean="0"/>
              <a:t> </a:t>
            </a:r>
            <a:r>
              <a:rPr lang="en-US" dirty="0" smtClean="0"/>
              <a:t>aligned </a:t>
            </a:r>
            <a:r>
              <a:rPr lang="en-US" dirty="0"/>
              <a:t>(consistent with) the organization itself to be </a:t>
            </a:r>
            <a:r>
              <a:rPr lang="en-US" dirty="0" smtClean="0"/>
              <a:t>effective</a:t>
            </a:r>
            <a:endParaRPr lang="id-ID" dirty="0" smtClean="0"/>
          </a:p>
          <a:p>
            <a:r>
              <a:rPr lang="en-US" dirty="0"/>
              <a:t>any team must share with the organization certain </a:t>
            </a:r>
            <a:r>
              <a:rPr lang="en-US" dirty="0" smtClean="0"/>
              <a:t>components</a:t>
            </a:r>
            <a:r>
              <a:rPr lang="id-ID" dirty="0" smtClean="0"/>
              <a:t>:</a:t>
            </a:r>
          </a:p>
          <a:p>
            <a:pPr lvl="1"/>
            <a:r>
              <a:rPr lang="en-US" dirty="0"/>
              <a:t>are vision, values, and purpose; strategy</a:t>
            </a:r>
            <a:r>
              <a:rPr lang="en-US" dirty="0" smtClean="0"/>
              <a:t>;</a:t>
            </a:r>
            <a:r>
              <a:rPr lang="id-ID" dirty="0" smtClean="0"/>
              <a:t> </a:t>
            </a:r>
            <a:r>
              <a:rPr lang="en-US" dirty="0" smtClean="0"/>
              <a:t>culture</a:t>
            </a:r>
            <a:r>
              <a:rPr lang="en-US" dirty="0"/>
              <a:t>; rewards; structure; practices; systems; and </a:t>
            </a:r>
            <a:r>
              <a:rPr lang="en-US" dirty="0" smtClean="0"/>
              <a:t>behaviors</a:t>
            </a:r>
            <a:endParaRPr lang="id-ID" dirty="0" smtClean="0"/>
          </a:p>
          <a:p>
            <a:r>
              <a:rPr lang="en-US" dirty="0"/>
              <a:t>the task of the OD professional is to work with the team </a:t>
            </a:r>
            <a:r>
              <a:rPr lang="en-US" dirty="0" smtClean="0"/>
              <a:t>to</a:t>
            </a:r>
            <a:r>
              <a:rPr lang="id-ID" dirty="0" smtClean="0"/>
              <a:t> </a:t>
            </a:r>
            <a:r>
              <a:rPr lang="en-US" dirty="0" smtClean="0"/>
              <a:t>determine </a:t>
            </a:r>
            <a:r>
              <a:rPr lang="en-US" dirty="0"/>
              <a:t>any discrepancies in any of these areas between the team </a:t>
            </a:r>
            <a:r>
              <a:rPr lang="en-US" dirty="0" smtClean="0"/>
              <a:t>and</a:t>
            </a:r>
            <a:r>
              <a:rPr lang="id-ID" dirty="0" smtClean="0"/>
              <a:t> the organization</a:t>
            </a:r>
          </a:p>
          <a:p>
            <a:r>
              <a:rPr lang="en-US" dirty="0"/>
              <a:t>call for adjustments in the </a:t>
            </a:r>
            <a:r>
              <a:rPr lang="en-US" dirty="0" smtClean="0"/>
              <a:t>components</a:t>
            </a:r>
            <a:r>
              <a:rPr lang="id-ID" dirty="0" smtClean="0"/>
              <a:t> </a:t>
            </a:r>
            <a:r>
              <a:rPr lang="en-US" dirty="0" smtClean="0"/>
              <a:t>of </a:t>
            </a:r>
            <a:r>
              <a:rPr lang="en-US" dirty="0"/>
              <a:t>the team that are not in sync with those components in </a:t>
            </a:r>
            <a:r>
              <a:rPr lang="en-US" dirty="0" smtClean="0"/>
              <a:t>the</a:t>
            </a:r>
            <a:r>
              <a:rPr lang="id-ID" dirty="0" smtClean="0"/>
              <a:t> organization </a:t>
            </a:r>
            <a:r>
              <a:rPr lang="en-US" dirty="0"/>
              <a:t>to bring it into alignment with </a:t>
            </a:r>
            <a:r>
              <a:rPr lang="en-US" dirty="0" smtClean="0"/>
              <a:t>the</a:t>
            </a:r>
            <a:r>
              <a:rPr lang="id-ID" dirty="0" smtClean="0"/>
              <a:t> team</a:t>
            </a:r>
            <a:endParaRPr lang="id-ID" dirty="0"/>
          </a:p>
        </p:txBody>
      </p:sp>
    </p:spTree>
    <p:extLst>
      <p:ext uri="{BB962C8B-B14F-4D97-AF65-F5344CB8AC3E}">
        <p14:creationId xmlns:p14="http://schemas.microsoft.com/office/powerpoint/2010/main" val="404997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5175"/>
          </a:xfrm>
        </p:spPr>
        <p:txBody>
          <a:bodyPr/>
          <a:lstStyle/>
          <a:p>
            <a:r>
              <a:rPr lang="id-ID" dirty="0" smtClean="0"/>
              <a:t>Ringkasan minggu lalu (W5)</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Implementation : Individual level</a:t>
            </a:r>
          </a:p>
          <a:p>
            <a:pPr marL="514350" indent="-514350">
              <a:buFont typeface="+mj-lt"/>
              <a:buAutoNum type="arabicPeriod"/>
            </a:pPr>
            <a:endParaRPr lang="id-ID" dirty="0" smtClean="0"/>
          </a:p>
          <a:p>
            <a:pPr marL="514350" indent="-514350">
              <a:buFont typeface="+mj-lt"/>
              <a:buAutoNum type="arabicPeriod"/>
            </a:pPr>
            <a:endParaRPr lang="id-ID" dirty="0"/>
          </a:p>
        </p:txBody>
      </p:sp>
    </p:spTree>
    <p:extLst>
      <p:ext uri="{BB962C8B-B14F-4D97-AF65-F5344CB8AC3E}">
        <p14:creationId xmlns:p14="http://schemas.microsoft.com/office/powerpoint/2010/main" val="2262105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1975"/>
          </a:xfrm>
          <a:ln>
            <a:solidFill>
              <a:srgbClr val="FFC000"/>
            </a:solidFill>
          </a:ln>
        </p:spPr>
        <p:txBody>
          <a:bodyPr>
            <a:normAutofit fontScale="90000"/>
          </a:bodyPr>
          <a:lstStyle/>
          <a:p>
            <a:pPr algn="ctr"/>
            <a:r>
              <a:rPr lang="id-ID" dirty="0" smtClean="0"/>
              <a:t>IMPLEMENTASI LEVEL INDIVIDU</a:t>
            </a:r>
            <a:endParaRPr lang="id-ID" dirty="0"/>
          </a:p>
        </p:txBody>
      </p:sp>
      <p:sp>
        <p:nvSpPr>
          <p:cNvPr id="3" name="Content Placeholder 2"/>
          <p:cNvSpPr>
            <a:spLocks noGrp="1"/>
          </p:cNvSpPr>
          <p:nvPr>
            <p:ph sz="half" idx="1"/>
          </p:nvPr>
        </p:nvSpPr>
        <p:spPr>
          <a:xfrm>
            <a:off x="838200" y="1016000"/>
            <a:ext cx="5181600" cy="5160963"/>
          </a:xfrm>
          <a:ln>
            <a:solidFill>
              <a:srgbClr val="FFC000"/>
            </a:solidFill>
          </a:ln>
        </p:spPr>
        <p:txBody>
          <a:bodyPr>
            <a:normAutofit fontScale="77500" lnSpcReduction="20000"/>
          </a:bodyPr>
          <a:lstStyle/>
          <a:p>
            <a:pPr marL="514350" indent="-514350">
              <a:buFont typeface="+mj-lt"/>
              <a:buAutoNum type="arabicPeriod"/>
            </a:pPr>
            <a:r>
              <a:rPr lang="id-ID" dirty="0" smtClean="0">
                <a:solidFill>
                  <a:srgbClr val="00B0F0"/>
                </a:solidFill>
              </a:rPr>
              <a:t>Coaching</a:t>
            </a:r>
          </a:p>
          <a:p>
            <a:pPr marL="514350" indent="-514350">
              <a:buFont typeface="+mj-lt"/>
              <a:buAutoNum type="arabicPeriod"/>
            </a:pPr>
            <a:r>
              <a:rPr lang="id-ID" dirty="0" smtClean="0">
                <a:solidFill>
                  <a:srgbClr val="00B0F0"/>
                </a:solidFill>
              </a:rPr>
              <a:t>Mentoring</a:t>
            </a:r>
          </a:p>
          <a:p>
            <a:pPr marL="514350" indent="-514350">
              <a:buFont typeface="+mj-lt"/>
              <a:buAutoNum type="arabicPeriod"/>
            </a:pPr>
            <a:r>
              <a:rPr lang="id-ID" dirty="0" smtClean="0">
                <a:solidFill>
                  <a:srgbClr val="00B0F0"/>
                </a:solidFill>
              </a:rPr>
              <a:t>Self-awareness tools: Johari Window, MBTI, DiSC</a:t>
            </a:r>
          </a:p>
          <a:p>
            <a:pPr marL="514350" indent="-514350">
              <a:buFont typeface="+mj-lt"/>
              <a:buAutoNum type="arabicPeriod"/>
            </a:pPr>
            <a:r>
              <a:rPr lang="id-ID" dirty="0" smtClean="0"/>
              <a:t>Reflection : </a:t>
            </a:r>
          </a:p>
          <a:p>
            <a:pPr marL="514350" indent="-514350">
              <a:buFont typeface="+mj-lt"/>
              <a:buAutoNum type="arabicPeriod"/>
            </a:pPr>
            <a:r>
              <a:rPr lang="id-ID" dirty="0" smtClean="0">
                <a:solidFill>
                  <a:srgbClr val="00B0F0"/>
                </a:solidFill>
              </a:rPr>
              <a:t>Training, education, and development.</a:t>
            </a:r>
          </a:p>
          <a:p>
            <a:pPr marL="514350" indent="-514350">
              <a:buFont typeface="+mj-lt"/>
              <a:buAutoNum type="arabicPeriod"/>
            </a:pPr>
            <a:r>
              <a:rPr lang="id-ID" dirty="0" smtClean="0">
                <a:solidFill>
                  <a:srgbClr val="00B0F0"/>
                </a:solidFill>
              </a:rPr>
              <a:t>Leadership development</a:t>
            </a:r>
          </a:p>
          <a:p>
            <a:pPr marL="514350" indent="-514350">
              <a:buFont typeface="+mj-lt"/>
              <a:buAutoNum type="arabicPeriod"/>
            </a:pPr>
            <a:r>
              <a:rPr lang="id-ID" dirty="0" smtClean="0">
                <a:solidFill>
                  <a:srgbClr val="00B0F0"/>
                </a:solidFill>
              </a:rPr>
              <a:t>Multurater (360-degree) feedback</a:t>
            </a:r>
          </a:p>
          <a:p>
            <a:pPr marL="514350" indent="-514350">
              <a:buFont typeface="+mj-lt"/>
              <a:buAutoNum type="arabicPeriod"/>
            </a:pPr>
            <a:r>
              <a:rPr lang="id-ID" dirty="0" smtClean="0">
                <a:solidFill>
                  <a:srgbClr val="00B0F0"/>
                </a:solidFill>
              </a:rPr>
              <a:t>Job design : cara mengorganisasikan sekumpulan tugas.</a:t>
            </a:r>
          </a:p>
          <a:p>
            <a:pPr marL="971550" lvl="1" indent="-514350">
              <a:buFont typeface="+mj-lt"/>
              <a:buAutoNum type="arabicPeriod"/>
            </a:pPr>
            <a:r>
              <a:rPr lang="id-ID" dirty="0" smtClean="0">
                <a:solidFill>
                  <a:srgbClr val="00B0F0"/>
                </a:solidFill>
              </a:rPr>
              <a:t>Job rotation</a:t>
            </a:r>
          </a:p>
          <a:p>
            <a:pPr marL="971550" lvl="1" indent="-514350">
              <a:buFont typeface="+mj-lt"/>
              <a:buAutoNum type="arabicPeriod"/>
            </a:pPr>
            <a:r>
              <a:rPr lang="id-ID" dirty="0" smtClean="0">
                <a:solidFill>
                  <a:srgbClr val="00B0F0"/>
                </a:solidFill>
              </a:rPr>
              <a:t>Job enlargment</a:t>
            </a:r>
          </a:p>
          <a:p>
            <a:pPr marL="971550" lvl="1" indent="-514350">
              <a:buFont typeface="+mj-lt"/>
              <a:buAutoNum type="arabicPeriod"/>
            </a:pPr>
            <a:r>
              <a:rPr lang="id-ID" dirty="0" smtClean="0">
                <a:solidFill>
                  <a:srgbClr val="00B0F0"/>
                </a:solidFill>
              </a:rPr>
              <a:t>Job enrichment</a:t>
            </a:r>
          </a:p>
          <a:p>
            <a:pPr marL="971550" lvl="1" indent="-514350">
              <a:buFont typeface="+mj-lt"/>
              <a:buAutoNum type="arabicPeriod"/>
            </a:pPr>
            <a:r>
              <a:rPr lang="id-ID" dirty="0" smtClean="0">
                <a:solidFill>
                  <a:srgbClr val="00B0F0"/>
                </a:solidFill>
              </a:rPr>
              <a:t>Work break</a:t>
            </a:r>
          </a:p>
        </p:txBody>
      </p:sp>
      <p:sp>
        <p:nvSpPr>
          <p:cNvPr id="4" name="Content Placeholder 3"/>
          <p:cNvSpPr>
            <a:spLocks noGrp="1"/>
          </p:cNvSpPr>
          <p:nvPr>
            <p:ph sz="half" idx="2"/>
          </p:nvPr>
        </p:nvSpPr>
        <p:spPr>
          <a:xfrm>
            <a:off x="6172200" y="1016000"/>
            <a:ext cx="5181600" cy="5160963"/>
          </a:xfrm>
          <a:ln>
            <a:solidFill>
              <a:srgbClr val="FFC000"/>
            </a:solidFill>
          </a:ln>
        </p:spPr>
        <p:txBody>
          <a:bodyPr>
            <a:normAutofit fontScale="77500" lnSpcReduction="20000"/>
          </a:bodyPr>
          <a:lstStyle/>
          <a:p>
            <a:pPr marL="514350" indent="-514350">
              <a:buFont typeface="+mj-lt"/>
              <a:buAutoNum type="arabicPeriod" startAt="9"/>
            </a:pPr>
            <a:r>
              <a:rPr lang="id-ID" dirty="0" smtClean="0">
                <a:solidFill>
                  <a:srgbClr val="00B0F0"/>
                </a:solidFill>
              </a:rPr>
              <a:t>Job description (job title, position start date, job location, contact information, number of position available, number of hours per week, required year of experience, required degree of formal education, required license, certificate, starting salary, benefit, report to...) </a:t>
            </a:r>
          </a:p>
          <a:p>
            <a:pPr marL="514350" indent="-514350">
              <a:buFont typeface="+mj-lt"/>
              <a:buAutoNum type="arabicPeriod" startAt="9"/>
            </a:pPr>
            <a:r>
              <a:rPr lang="id-ID" dirty="0" smtClean="0">
                <a:solidFill>
                  <a:srgbClr val="00B0F0"/>
                </a:solidFill>
              </a:rPr>
              <a:t>Responsibility Charting (SCRI, RACI...)</a:t>
            </a:r>
          </a:p>
          <a:p>
            <a:pPr marL="514350" indent="-514350">
              <a:buFont typeface="+mj-lt"/>
              <a:buAutoNum type="arabicPeriod" startAt="9"/>
            </a:pPr>
            <a:r>
              <a:rPr lang="id-ID" dirty="0" smtClean="0">
                <a:solidFill>
                  <a:srgbClr val="00B0F0"/>
                </a:solidFill>
              </a:rPr>
              <a:t>Polices Manual</a:t>
            </a:r>
          </a:p>
          <a:p>
            <a:pPr marL="514350" indent="-514350">
              <a:buFont typeface="+mj-lt"/>
              <a:buAutoNum type="arabicPeriod" startAt="9"/>
            </a:pPr>
            <a:r>
              <a:rPr lang="id-ID" dirty="0" smtClean="0">
                <a:solidFill>
                  <a:srgbClr val="00B0F0"/>
                </a:solidFill>
              </a:rPr>
              <a:t>Value Clarification and Value Integration</a:t>
            </a:r>
          </a:p>
          <a:p>
            <a:pPr marL="514350" indent="-514350">
              <a:buFont typeface="+mj-lt"/>
              <a:buAutoNum type="arabicPeriod" startAt="9"/>
            </a:pPr>
            <a:r>
              <a:rPr lang="id-ID" dirty="0" smtClean="0">
                <a:solidFill>
                  <a:srgbClr val="00B0F0"/>
                </a:solidFill>
              </a:rPr>
              <a:t>Conflict Management</a:t>
            </a:r>
          </a:p>
          <a:p>
            <a:pPr marL="514350" indent="-514350">
              <a:buFont typeface="+mj-lt"/>
              <a:buAutoNum type="arabicPeriod" startAt="9"/>
            </a:pPr>
            <a:r>
              <a:rPr lang="id-ID" dirty="0" smtClean="0"/>
              <a:t>Action Learning</a:t>
            </a:r>
          </a:p>
          <a:p>
            <a:pPr marL="514350" indent="-514350">
              <a:buFont typeface="+mj-lt"/>
              <a:buAutoNum type="arabicPeriod" startAt="9"/>
            </a:pPr>
            <a:r>
              <a:rPr lang="id-ID" dirty="0" smtClean="0"/>
              <a:t>Connecting Assessment Result to Specific Interventions</a:t>
            </a:r>
          </a:p>
          <a:p>
            <a:endParaRPr lang="id-ID" dirty="0"/>
          </a:p>
        </p:txBody>
      </p:sp>
    </p:spTree>
    <p:extLst>
      <p:ext uri="{BB962C8B-B14F-4D97-AF65-F5344CB8AC3E}">
        <p14:creationId xmlns:p14="http://schemas.microsoft.com/office/powerpoint/2010/main" val="3343234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exercise</a:t>
            </a:r>
            <a:endParaRPr lang="id-ID" dirty="0"/>
          </a:p>
        </p:txBody>
      </p:sp>
      <p:sp>
        <p:nvSpPr>
          <p:cNvPr id="3" name="Content Placeholder 2"/>
          <p:cNvSpPr>
            <a:spLocks noGrp="1"/>
          </p:cNvSpPr>
          <p:nvPr>
            <p:ph idx="1"/>
          </p:nvPr>
        </p:nvSpPr>
        <p:spPr/>
        <p:txBody>
          <a:bodyPr/>
          <a:lstStyle/>
          <a:p>
            <a:r>
              <a:rPr lang="id-ID" dirty="0" smtClean="0"/>
              <a:t>Buat Kartu Tanggung Jawab (Responsibility Chart)</a:t>
            </a:r>
          </a:p>
          <a:p>
            <a:r>
              <a:rPr lang="id-ID" dirty="0" smtClean="0"/>
              <a:t>Buat Lembar Kerja Klarifikasi Nilai</a:t>
            </a:r>
          </a:p>
          <a:p>
            <a:endParaRPr lang="id-ID" dirty="0"/>
          </a:p>
        </p:txBody>
      </p:sp>
    </p:spTree>
    <p:extLst>
      <p:ext uri="{BB962C8B-B14F-4D97-AF65-F5344CB8AC3E}">
        <p14:creationId xmlns:p14="http://schemas.microsoft.com/office/powerpoint/2010/main" val="3313993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1503133" y="3028388"/>
            <a:ext cx="6522557" cy="792279"/>
          </a:xfrm>
        </p:spPr>
        <p:txBody>
          <a:bodyPr>
            <a:noAutofit/>
          </a:bodyPr>
          <a:lstStyle/>
          <a:p>
            <a:pPr algn="ctr"/>
            <a:r>
              <a:rPr lang="id-ID" sz="2800" b="1" i="1" dirty="0"/>
              <a:t>Organization Development Process Model</a:t>
            </a:r>
            <a:endParaRPr lang="id-ID" sz="2800" dirty="0"/>
          </a:p>
        </p:txBody>
      </p:sp>
      <p:pic>
        <p:nvPicPr>
          <p:cNvPr id="3" name="Picture 2"/>
          <p:cNvPicPr>
            <a:picLocks noChangeAspect="1"/>
          </p:cNvPicPr>
          <p:nvPr/>
        </p:nvPicPr>
        <p:blipFill>
          <a:blip r:embed="rId2"/>
          <a:stretch>
            <a:fillRect/>
          </a:stretch>
        </p:blipFill>
        <p:spPr>
          <a:xfrm>
            <a:off x="2215515" y="192931"/>
            <a:ext cx="7347770" cy="6492875"/>
          </a:xfrm>
          <a:prstGeom prst="rect">
            <a:avLst/>
          </a:prstGeom>
        </p:spPr>
      </p:pic>
      <p:sp>
        <p:nvSpPr>
          <p:cNvPr id="4" name="TextBox 3"/>
          <p:cNvSpPr txBox="1"/>
          <p:nvPr/>
        </p:nvSpPr>
        <p:spPr>
          <a:xfrm>
            <a:off x="3451760" y="2444560"/>
            <a:ext cx="486888" cy="307777"/>
          </a:xfrm>
          <a:prstGeom prst="rect">
            <a:avLst/>
          </a:prstGeom>
          <a:noFill/>
        </p:spPr>
        <p:txBody>
          <a:bodyPr wrap="square" rtlCol="0">
            <a:spAutoFit/>
          </a:bodyPr>
          <a:lstStyle/>
          <a:p>
            <a:r>
              <a:rPr lang="id-ID" sz="1400" dirty="0" smtClean="0">
                <a:solidFill>
                  <a:srgbClr val="FF0000"/>
                </a:solidFill>
              </a:rPr>
              <a:t>W1.</a:t>
            </a:r>
            <a:endParaRPr lang="id-ID" sz="1400" dirty="0">
              <a:solidFill>
                <a:srgbClr val="FF0000"/>
              </a:solidFill>
            </a:endParaRPr>
          </a:p>
        </p:txBody>
      </p:sp>
      <p:sp>
        <p:nvSpPr>
          <p:cNvPr id="5" name="TextBox 4"/>
          <p:cNvSpPr txBox="1"/>
          <p:nvPr/>
        </p:nvSpPr>
        <p:spPr>
          <a:xfrm>
            <a:off x="5088352" y="2444560"/>
            <a:ext cx="486888" cy="307777"/>
          </a:xfrm>
          <a:prstGeom prst="rect">
            <a:avLst/>
          </a:prstGeom>
          <a:noFill/>
        </p:spPr>
        <p:txBody>
          <a:bodyPr wrap="square" rtlCol="0">
            <a:spAutoFit/>
          </a:bodyPr>
          <a:lstStyle/>
          <a:p>
            <a:r>
              <a:rPr lang="id-ID" sz="1400" dirty="0" smtClean="0">
                <a:solidFill>
                  <a:srgbClr val="FF0000"/>
                </a:solidFill>
              </a:rPr>
              <a:t>W2</a:t>
            </a:r>
            <a:endParaRPr lang="id-ID" sz="1400" dirty="0">
              <a:solidFill>
                <a:srgbClr val="FF0000"/>
              </a:solidFill>
            </a:endParaRPr>
          </a:p>
        </p:txBody>
      </p:sp>
      <p:sp>
        <p:nvSpPr>
          <p:cNvPr id="7" name="TextBox 6"/>
          <p:cNvSpPr txBox="1"/>
          <p:nvPr/>
        </p:nvSpPr>
        <p:spPr>
          <a:xfrm>
            <a:off x="5438137" y="3010401"/>
            <a:ext cx="486888" cy="307777"/>
          </a:xfrm>
          <a:prstGeom prst="rect">
            <a:avLst/>
          </a:prstGeom>
          <a:noFill/>
        </p:spPr>
        <p:txBody>
          <a:bodyPr wrap="square" rtlCol="0">
            <a:spAutoFit/>
          </a:bodyPr>
          <a:lstStyle/>
          <a:p>
            <a:r>
              <a:rPr lang="id-ID" sz="1400" dirty="0" smtClean="0">
                <a:solidFill>
                  <a:srgbClr val="FF0000"/>
                </a:solidFill>
              </a:rPr>
              <a:t>W3</a:t>
            </a:r>
            <a:endParaRPr lang="id-ID" sz="1400" dirty="0">
              <a:solidFill>
                <a:srgbClr val="FF0000"/>
              </a:solidFill>
            </a:endParaRPr>
          </a:p>
        </p:txBody>
      </p:sp>
      <p:sp>
        <p:nvSpPr>
          <p:cNvPr id="8" name="TextBox 7"/>
          <p:cNvSpPr txBox="1"/>
          <p:nvPr/>
        </p:nvSpPr>
        <p:spPr>
          <a:xfrm>
            <a:off x="5791045" y="3590097"/>
            <a:ext cx="486888" cy="307777"/>
          </a:xfrm>
          <a:prstGeom prst="rect">
            <a:avLst/>
          </a:prstGeom>
          <a:noFill/>
        </p:spPr>
        <p:txBody>
          <a:bodyPr wrap="square" rtlCol="0">
            <a:spAutoFit/>
          </a:bodyPr>
          <a:lstStyle/>
          <a:p>
            <a:r>
              <a:rPr lang="id-ID" sz="1400" dirty="0" smtClean="0">
                <a:solidFill>
                  <a:srgbClr val="FF0000"/>
                </a:solidFill>
              </a:rPr>
              <a:t>W4</a:t>
            </a:r>
            <a:endParaRPr lang="id-ID" sz="1400" dirty="0">
              <a:solidFill>
                <a:srgbClr val="FF0000"/>
              </a:solidFill>
            </a:endParaRPr>
          </a:p>
        </p:txBody>
      </p:sp>
      <p:sp>
        <p:nvSpPr>
          <p:cNvPr id="9" name="TextBox 8"/>
          <p:cNvSpPr txBox="1"/>
          <p:nvPr/>
        </p:nvSpPr>
        <p:spPr>
          <a:xfrm>
            <a:off x="6277933" y="1452955"/>
            <a:ext cx="486888" cy="307777"/>
          </a:xfrm>
          <a:prstGeom prst="rect">
            <a:avLst/>
          </a:prstGeom>
          <a:noFill/>
        </p:spPr>
        <p:txBody>
          <a:bodyPr wrap="square" rtlCol="0">
            <a:spAutoFit/>
          </a:bodyPr>
          <a:lstStyle/>
          <a:p>
            <a:r>
              <a:rPr lang="id-ID" sz="1400" dirty="0" smtClean="0">
                <a:solidFill>
                  <a:srgbClr val="FF0000"/>
                </a:solidFill>
              </a:rPr>
              <a:t>W5</a:t>
            </a:r>
            <a:endParaRPr lang="id-ID" sz="1400" dirty="0">
              <a:solidFill>
                <a:srgbClr val="FF0000"/>
              </a:solidFill>
            </a:endParaRPr>
          </a:p>
        </p:txBody>
      </p:sp>
      <p:sp>
        <p:nvSpPr>
          <p:cNvPr id="10" name="TextBox 9"/>
          <p:cNvSpPr txBox="1"/>
          <p:nvPr/>
        </p:nvSpPr>
        <p:spPr>
          <a:xfrm>
            <a:off x="7845475" y="2324533"/>
            <a:ext cx="486888" cy="307777"/>
          </a:xfrm>
          <a:prstGeom prst="rect">
            <a:avLst/>
          </a:prstGeom>
          <a:noFill/>
        </p:spPr>
        <p:txBody>
          <a:bodyPr wrap="square" rtlCol="0">
            <a:spAutoFit/>
          </a:bodyPr>
          <a:lstStyle/>
          <a:p>
            <a:r>
              <a:rPr lang="id-ID" sz="1400" dirty="0" smtClean="0">
                <a:solidFill>
                  <a:srgbClr val="FF0000"/>
                </a:solidFill>
              </a:rPr>
              <a:t>W9</a:t>
            </a:r>
            <a:endParaRPr lang="id-ID" sz="1400" dirty="0">
              <a:solidFill>
                <a:srgbClr val="FF0000"/>
              </a:solidFill>
            </a:endParaRPr>
          </a:p>
        </p:txBody>
      </p:sp>
      <p:sp>
        <p:nvSpPr>
          <p:cNvPr id="12" name="TextBox 11"/>
          <p:cNvSpPr txBox="1"/>
          <p:nvPr/>
        </p:nvSpPr>
        <p:spPr>
          <a:xfrm>
            <a:off x="6788571" y="1818453"/>
            <a:ext cx="486888" cy="307777"/>
          </a:xfrm>
          <a:prstGeom prst="rect">
            <a:avLst/>
          </a:prstGeom>
          <a:noFill/>
        </p:spPr>
        <p:txBody>
          <a:bodyPr wrap="square" rtlCol="0">
            <a:spAutoFit/>
          </a:bodyPr>
          <a:lstStyle/>
          <a:p>
            <a:r>
              <a:rPr lang="id-ID" sz="1400" dirty="0" smtClean="0">
                <a:solidFill>
                  <a:srgbClr val="FF0000"/>
                </a:solidFill>
              </a:rPr>
              <a:t>W6</a:t>
            </a:r>
            <a:endParaRPr lang="id-ID" sz="1400" dirty="0">
              <a:solidFill>
                <a:srgbClr val="FF0000"/>
              </a:solidFill>
            </a:endParaRPr>
          </a:p>
        </p:txBody>
      </p:sp>
      <p:sp>
        <p:nvSpPr>
          <p:cNvPr id="13" name="TextBox 12"/>
          <p:cNvSpPr txBox="1"/>
          <p:nvPr/>
        </p:nvSpPr>
        <p:spPr>
          <a:xfrm>
            <a:off x="8597423" y="2856512"/>
            <a:ext cx="550224" cy="307777"/>
          </a:xfrm>
          <a:prstGeom prst="rect">
            <a:avLst/>
          </a:prstGeom>
          <a:noFill/>
        </p:spPr>
        <p:txBody>
          <a:bodyPr wrap="square" rtlCol="0">
            <a:spAutoFit/>
          </a:bodyPr>
          <a:lstStyle/>
          <a:p>
            <a:r>
              <a:rPr lang="id-ID" sz="1400" dirty="0" smtClean="0">
                <a:solidFill>
                  <a:srgbClr val="FF0000"/>
                </a:solidFill>
              </a:rPr>
              <a:t>W10</a:t>
            </a:r>
            <a:endParaRPr lang="id-ID" sz="1400" dirty="0">
              <a:solidFill>
                <a:srgbClr val="FF0000"/>
              </a:solidFill>
            </a:endParaRPr>
          </a:p>
        </p:txBody>
      </p:sp>
      <p:sp>
        <p:nvSpPr>
          <p:cNvPr id="14" name="TextBox 13"/>
          <p:cNvSpPr txBox="1"/>
          <p:nvPr/>
        </p:nvSpPr>
        <p:spPr>
          <a:xfrm>
            <a:off x="9293121" y="3164289"/>
            <a:ext cx="540328" cy="307777"/>
          </a:xfrm>
          <a:prstGeom prst="rect">
            <a:avLst/>
          </a:prstGeom>
          <a:noFill/>
        </p:spPr>
        <p:txBody>
          <a:bodyPr wrap="square" rtlCol="0">
            <a:spAutoFit/>
          </a:bodyPr>
          <a:lstStyle/>
          <a:p>
            <a:r>
              <a:rPr lang="id-ID" sz="1400" dirty="0" smtClean="0">
                <a:solidFill>
                  <a:srgbClr val="FF0000"/>
                </a:solidFill>
              </a:rPr>
              <a:t>W11</a:t>
            </a:r>
            <a:endParaRPr lang="id-ID" sz="1400" dirty="0">
              <a:solidFill>
                <a:srgbClr val="FF0000"/>
              </a:solidFill>
            </a:endParaRPr>
          </a:p>
        </p:txBody>
      </p:sp>
      <p:sp>
        <p:nvSpPr>
          <p:cNvPr id="15" name="TextBox 14"/>
          <p:cNvSpPr txBox="1"/>
          <p:nvPr/>
        </p:nvSpPr>
        <p:spPr>
          <a:xfrm>
            <a:off x="8886884" y="6053575"/>
            <a:ext cx="585850" cy="307777"/>
          </a:xfrm>
          <a:prstGeom prst="rect">
            <a:avLst/>
          </a:prstGeom>
          <a:noFill/>
        </p:spPr>
        <p:txBody>
          <a:bodyPr wrap="square" rtlCol="0">
            <a:spAutoFit/>
          </a:bodyPr>
          <a:lstStyle/>
          <a:p>
            <a:r>
              <a:rPr lang="id-ID" sz="1400" dirty="0" smtClean="0">
                <a:solidFill>
                  <a:srgbClr val="FF0000"/>
                </a:solidFill>
              </a:rPr>
              <a:t>W14</a:t>
            </a:r>
            <a:endParaRPr lang="id-ID" sz="1400" dirty="0">
              <a:solidFill>
                <a:srgbClr val="FF0000"/>
              </a:solidFill>
            </a:endParaRPr>
          </a:p>
        </p:txBody>
      </p:sp>
      <p:sp>
        <p:nvSpPr>
          <p:cNvPr id="16" name="Right Brace 15"/>
          <p:cNvSpPr/>
          <p:nvPr/>
        </p:nvSpPr>
        <p:spPr>
          <a:xfrm>
            <a:off x="7612083" y="2185064"/>
            <a:ext cx="225631" cy="579147"/>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7" name="TextBox 16"/>
          <p:cNvSpPr txBox="1"/>
          <p:nvPr/>
        </p:nvSpPr>
        <p:spPr>
          <a:xfrm>
            <a:off x="8371790" y="4378099"/>
            <a:ext cx="540328" cy="307777"/>
          </a:xfrm>
          <a:prstGeom prst="rect">
            <a:avLst/>
          </a:prstGeom>
          <a:noFill/>
        </p:spPr>
        <p:txBody>
          <a:bodyPr wrap="square" rtlCol="0">
            <a:spAutoFit/>
          </a:bodyPr>
          <a:lstStyle/>
          <a:p>
            <a:r>
              <a:rPr lang="id-ID" sz="1400" dirty="0" smtClean="0">
                <a:solidFill>
                  <a:srgbClr val="FF0000"/>
                </a:solidFill>
              </a:rPr>
              <a:t>W12</a:t>
            </a:r>
            <a:endParaRPr lang="id-ID" sz="1400" dirty="0">
              <a:solidFill>
                <a:srgbClr val="FF0000"/>
              </a:solidFill>
            </a:endParaRPr>
          </a:p>
        </p:txBody>
      </p:sp>
      <p:sp>
        <p:nvSpPr>
          <p:cNvPr id="18" name="TextBox 17"/>
          <p:cNvSpPr txBox="1"/>
          <p:nvPr/>
        </p:nvSpPr>
        <p:spPr>
          <a:xfrm>
            <a:off x="8601381" y="4917978"/>
            <a:ext cx="601683" cy="307777"/>
          </a:xfrm>
          <a:prstGeom prst="rect">
            <a:avLst/>
          </a:prstGeom>
          <a:noFill/>
        </p:spPr>
        <p:txBody>
          <a:bodyPr wrap="square" rtlCol="0">
            <a:spAutoFit/>
          </a:bodyPr>
          <a:lstStyle/>
          <a:p>
            <a:r>
              <a:rPr lang="id-ID" sz="1400" dirty="0" smtClean="0">
                <a:solidFill>
                  <a:srgbClr val="FF0000"/>
                </a:solidFill>
              </a:rPr>
              <a:t>W13</a:t>
            </a:r>
            <a:endParaRPr lang="id-ID" sz="1400" dirty="0">
              <a:solidFill>
                <a:srgbClr val="FF0000"/>
              </a:solidFill>
            </a:endParaRPr>
          </a:p>
        </p:txBody>
      </p:sp>
    </p:spTree>
    <p:extLst>
      <p:ext uri="{BB962C8B-B14F-4D97-AF65-F5344CB8AC3E}">
        <p14:creationId xmlns:p14="http://schemas.microsoft.com/office/powerpoint/2010/main" val="692379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Implementasi pada level Team </a:t>
            </a:r>
            <a:endParaRPr lang="id-ID" dirty="0"/>
          </a:p>
        </p:txBody>
      </p:sp>
      <p:sp>
        <p:nvSpPr>
          <p:cNvPr id="3" name="Content Placeholder 2"/>
          <p:cNvSpPr>
            <a:spLocks noGrp="1"/>
          </p:cNvSpPr>
          <p:nvPr>
            <p:ph idx="1"/>
          </p:nvPr>
        </p:nvSpPr>
        <p:spPr/>
        <p:txBody>
          <a:bodyPr/>
          <a:lstStyle/>
          <a:p>
            <a:r>
              <a:rPr lang="id-ID" dirty="0" smtClean="0"/>
              <a:t>Sesi dialog</a:t>
            </a:r>
          </a:p>
          <a:p>
            <a:r>
              <a:rPr lang="id-ID" dirty="0" smtClean="0"/>
              <a:t>Team building</a:t>
            </a:r>
          </a:p>
          <a:p>
            <a:r>
              <a:rPr lang="id-ID" dirty="0" smtClean="0"/>
              <a:t>Process Consultation</a:t>
            </a:r>
          </a:p>
          <a:p>
            <a:r>
              <a:rPr lang="id-ID" dirty="0" smtClean="0"/>
              <a:t>Meeting Falitation</a:t>
            </a:r>
          </a:p>
          <a:p>
            <a:r>
              <a:rPr lang="id-ID" dirty="0" smtClean="0"/>
              <a:t>Fishbowl</a:t>
            </a:r>
          </a:p>
          <a:p>
            <a:r>
              <a:rPr lang="id-ID" dirty="0" smtClean="0"/>
              <a:t>Brainstorming</a:t>
            </a:r>
          </a:p>
          <a:p>
            <a:r>
              <a:rPr lang="id-ID" dirty="0" smtClean="0"/>
              <a:t>Interteam Conflict Management</a:t>
            </a:r>
          </a:p>
          <a:p>
            <a:r>
              <a:rPr lang="id-ID" dirty="0" smtClean="0"/>
              <a:t>Strategic Alignment Assessment</a:t>
            </a:r>
            <a:endParaRPr lang="id-ID" dirty="0"/>
          </a:p>
        </p:txBody>
      </p:sp>
    </p:spTree>
    <p:extLst>
      <p:ext uri="{BB962C8B-B14F-4D97-AF65-F5344CB8AC3E}">
        <p14:creationId xmlns:p14="http://schemas.microsoft.com/office/powerpoint/2010/main" val="559470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7030A0"/>
            </a:solidFill>
          </a:ln>
        </p:spPr>
        <p:txBody>
          <a:bodyPr>
            <a:normAutofit/>
          </a:bodyPr>
          <a:lstStyle/>
          <a:p>
            <a:r>
              <a:rPr lang="id-ID" b="1" dirty="0" smtClean="0"/>
              <a:t>Week-7 : Phase-5 </a:t>
            </a:r>
            <a:br>
              <a:rPr lang="id-ID" b="1" dirty="0" smtClean="0"/>
            </a:br>
            <a:r>
              <a:rPr lang="id-ID" b="1" dirty="0" smtClean="0"/>
              <a:t>Implementation: Team </a:t>
            </a:r>
            <a:r>
              <a:rPr lang="id-ID" b="1" dirty="0"/>
              <a:t>and Interteam Levels</a:t>
            </a:r>
            <a:endParaRPr lang="id-ID" dirty="0"/>
          </a:p>
        </p:txBody>
      </p:sp>
      <p:sp>
        <p:nvSpPr>
          <p:cNvPr id="3" name="Content Placeholder 2"/>
          <p:cNvSpPr>
            <a:spLocks noGrp="1"/>
          </p:cNvSpPr>
          <p:nvPr>
            <p:ph idx="1"/>
          </p:nvPr>
        </p:nvSpPr>
        <p:spPr>
          <a:ln>
            <a:solidFill>
              <a:srgbClr val="7030A0"/>
            </a:solidFill>
          </a:ln>
        </p:spPr>
        <p:txBody>
          <a:bodyPr>
            <a:normAutofit fontScale="85000" lnSpcReduction="20000"/>
          </a:bodyPr>
          <a:lstStyle/>
          <a:p>
            <a:pPr marL="0" indent="0">
              <a:buNone/>
            </a:pPr>
            <a:r>
              <a:rPr lang="id-ID" b="1" dirty="0"/>
              <a:t>CHAPTER OUTLINE</a:t>
            </a:r>
          </a:p>
          <a:p>
            <a:pPr marL="514350" indent="-514350">
              <a:buFont typeface="+mj-lt"/>
              <a:buAutoNum type="arabicPeriod"/>
            </a:pPr>
            <a:r>
              <a:rPr lang="id-ID" dirty="0"/>
              <a:t>Dialogue Sessions</a:t>
            </a:r>
          </a:p>
          <a:p>
            <a:pPr marL="514350" indent="-514350">
              <a:buFont typeface="+mj-lt"/>
              <a:buAutoNum type="arabicPeriod"/>
            </a:pPr>
            <a:r>
              <a:rPr lang="id-ID" dirty="0"/>
              <a:t>Team Building</a:t>
            </a:r>
          </a:p>
          <a:p>
            <a:pPr marL="514350" indent="-514350">
              <a:buFont typeface="+mj-lt"/>
              <a:buAutoNum type="arabicPeriod"/>
            </a:pPr>
            <a:r>
              <a:rPr lang="id-ID" dirty="0"/>
              <a:t>Process Consultation</a:t>
            </a:r>
          </a:p>
          <a:p>
            <a:pPr marL="514350" indent="-514350">
              <a:buFont typeface="+mj-lt"/>
              <a:buAutoNum type="arabicPeriod"/>
            </a:pPr>
            <a:r>
              <a:rPr lang="id-ID" dirty="0"/>
              <a:t>Meeting Facilitation</a:t>
            </a:r>
          </a:p>
          <a:p>
            <a:pPr marL="514350" indent="-514350">
              <a:buFont typeface="+mj-lt"/>
              <a:buAutoNum type="arabicPeriod"/>
            </a:pPr>
            <a:r>
              <a:rPr lang="id-ID" dirty="0"/>
              <a:t>Fishbowls</a:t>
            </a:r>
          </a:p>
          <a:p>
            <a:pPr marL="514350" indent="-514350">
              <a:buFont typeface="+mj-lt"/>
              <a:buAutoNum type="arabicPeriod"/>
            </a:pPr>
            <a:r>
              <a:rPr lang="id-ID" dirty="0"/>
              <a:t>Brainstorming</a:t>
            </a:r>
          </a:p>
          <a:p>
            <a:pPr marL="514350" indent="-514350">
              <a:buFont typeface="+mj-lt"/>
              <a:buAutoNum type="arabicPeriod"/>
            </a:pPr>
            <a:r>
              <a:rPr lang="id-ID" dirty="0"/>
              <a:t>Interteam Conflict Management</a:t>
            </a:r>
          </a:p>
          <a:p>
            <a:pPr marL="514350" indent="-514350">
              <a:buFont typeface="+mj-lt"/>
              <a:buAutoNum type="arabicPeriod"/>
            </a:pPr>
            <a:r>
              <a:rPr lang="id-ID" dirty="0"/>
              <a:t>Strategic Alignment Assessment</a:t>
            </a:r>
          </a:p>
          <a:p>
            <a:pPr marL="514350" indent="-514350">
              <a:buFont typeface="+mj-lt"/>
              <a:buAutoNum type="arabicPeriod"/>
            </a:pPr>
            <a:r>
              <a:rPr lang="id-ID" dirty="0"/>
              <a:t>Chapter Summary</a:t>
            </a:r>
          </a:p>
          <a:p>
            <a:pPr marL="514350" indent="-514350">
              <a:buFont typeface="+mj-lt"/>
              <a:buAutoNum type="arabicPeriod"/>
            </a:pPr>
            <a:r>
              <a:rPr lang="en-US" dirty="0"/>
              <a:t>Questions for Discussion or Self-Reflection</a:t>
            </a:r>
            <a:endParaRPr lang="id-ID" dirty="0"/>
          </a:p>
        </p:txBody>
      </p:sp>
    </p:spTree>
    <p:extLst>
      <p:ext uri="{BB962C8B-B14F-4D97-AF65-F5344CB8AC3E}">
        <p14:creationId xmlns:p14="http://schemas.microsoft.com/office/powerpoint/2010/main" val="332027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71501" y="274517"/>
            <a:ext cx="7086600" cy="6316783"/>
          </a:xfrm>
          <a:prstGeom prst="rect">
            <a:avLst/>
          </a:prstGeom>
        </p:spPr>
      </p:pic>
    </p:spTree>
    <p:extLst>
      <p:ext uri="{BB962C8B-B14F-4D97-AF65-F5344CB8AC3E}">
        <p14:creationId xmlns:p14="http://schemas.microsoft.com/office/powerpoint/2010/main" val="351610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Overview </a:t>
            </a:r>
            <a:endParaRPr lang="id-ID"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This level of intervention </a:t>
            </a:r>
            <a:r>
              <a:rPr lang="en-US" dirty="0" smtClean="0"/>
              <a:t>includes</a:t>
            </a:r>
            <a:r>
              <a:rPr lang="id-ID" dirty="0"/>
              <a:t> </a:t>
            </a:r>
            <a:endParaRPr lang="id-ID" dirty="0" smtClean="0"/>
          </a:p>
          <a:p>
            <a:pPr marL="457200" indent="-457200">
              <a:buFont typeface="+mj-lt"/>
              <a:buAutoNum type="arabicPeriod"/>
            </a:pPr>
            <a:r>
              <a:rPr lang="en-US" dirty="0" smtClean="0"/>
              <a:t>interventions to</a:t>
            </a:r>
            <a:r>
              <a:rPr lang="id-ID" dirty="0" smtClean="0"/>
              <a:t> </a:t>
            </a:r>
            <a:r>
              <a:rPr lang="en-US" dirty="0" smtClean="0"/>
              <a:t>strengthen teams or formal groups and improve the relationships</a:t>
            </a:r>
            <a:r>
              <a:rPr lang="id-ID" dirty="0" smtClean="0"/>
              <a:t> </a:t>
            </a:r>
            <a:r>
              <a:rPr lang="en-US" dirty="0" smtClean="0"/>
              <a:t>between teams or groups. </a:t>
            </a:r>
            <a:endParaRPr lang="id-ID" dirty="0" smtClean="0"/>
          </a:p>
          <a:p>
            <a:pPr marL="457200" indent="-457200">
              <a:buFont typeface="+mj-lt"/>
              <a:buAutoNum type="arabicPeriod"/>
            </a:pPr>
            <a:r>
              <a:rPr lang="en-US" dirty="0" smtClean="0"/>
              <a:t>dialogue </a:t>
            </a:r>
            <a:r>
              <a:rPr lang="en-US" dirty="0"/>
              <a:t>sessions</a:t>
            </a:r>
            <a:r>
              <a:rPr lang="en-US" dirty="0" smtClean="0"/>
              <a:t>,</a:t>
            </a:r>
            <a:r>
              <a:rPr lang="id-ID" dirty="0" smtClean="0"/>
              <a:t> </a:t>
            </a:r>
          </a:p>
          <a:p>
            <a:pPr marL="457200" indent="-457200">
              <a:buFont typeface="+mj-lt"/>
              <a:buAutoNum type="arabicPeriod"/>
            </a:pPr>
            <a:r>
              <a:rPr lang="en-US" dirty="0" smtClean="0"/>
              <a:t>team </a:t>
            </a:r>
            <a:r>
              <a:rPr lang="en-US" dirty="0"/>
              <a:t>building (the most common OD intervention), </a:t>
            </a:r>
            <a:endParaRPr lang="id-ID" dirty="0" smtClean="0"/>
          </a:p>
          <a:p>
            <a:pPr marL="457200" indent="-457200">
              <a:buFont typeface="+mj-lt"/>
              <a:buAutoNum type="arabicPeriod"/>
            </a:pPr>
            <a:r>
              <a:rPr lang="en-US" dirty="0" smtClean="0"/>
              <a:t>process </a:t>
            </a:r>
            <a:r>
              <a:rPr lang="en-US" dirty="0"/>
              <a:t>consultation</a:t>
            </a:r>
            <a:r>
              <a:rPr lang="en-US" dirty="0" smtClean="0"/>
              <a:t>,</a:t>
            </a:r>
            <a:r>
              <a:rPr lang="id-ID" dirty="0" smtClean="0"/>
              <a:t> </a:t>
            </a:r>
          </a:p>
          <a:p>
            <a:pPr marL="457200" indent="-457200">
              <a:buFont typeface="+mj-lt"/>
              <a:buAutoNum type="arabicPeriod"/>
            </a:pPr>
            <a:r>
              <a:rPr lang="en-US" dirty="0" smtClean="0"/>
              <a:t>team </a:t>
            </a:r>
            <a:r>
              <a:rPr lang="en-US" dirty="0"/>
              <a:t>effectiveness, </a:t>
            </a:r>
            <a:endParaRPr lang="id-ID" dirty="0" smtClean="0"/>
          </a:p>
          <a:p>
            <a:pPr marL="457200" indent="-457200">
              <a:buFont typeface="+mj-lt"/>
              <a:buAutoNum type="arabicPeriod"/>
            </a:pPr>
            <a:r>
              <a:rPr lang="en-US" dirty="0" smtClean="0"/>
              <a:t>meeting </a:t>
            </a:r>
            <a:r>
              <a:rPr lang="en-US" dirty="0"/>
              <a:t>facilitation, </a:t>
            </a:r>
            <a:endParaRPr lang="id-ID" dirty="0" smtClean="0"/>
          </a:p>
          <a:p>
            <a:pPr marL="457200" indent="-457200">
              <a:buFont typeface="+mj-lt"/>
              <a:buAutoNum type="arabicPeriod"/>
            </a:pPr>
            <a:r>
              <a:rPr lang="en-US" dirty="0" smtClean="0"/>
              <a:t>fishbowls</a:t>
            </a:r>
            <a:r>
              <a:rPr lang="en-US" dirty="0"/>
              <a:t>, </a:t>
            </a:r>
            <a:endParaRPr lang="id-ID" dirty="0" smtClean="0"/>
          </a:p>
          <a:p>
            <a:pPr marL="457200" indent="-457200">
              <a:buFont typeface="+mj-lt"/>
              <a:buAutoNum type="arabicPeriod"/>
            </a:pPr>
            <a:r>
              <a:rPr lang="en-US" dirty="0" smtClean="0"/>
              <a:t>brainstorming,</a:t>
            </a:r>
            <a:r>
              <a:rPr lang="id-ID" dirty="0" smtClean="0"/>
              <a:t> </a:t>
            </a:r>
          </a:p>
          <a:p>
            <a:pPr marL="457200" indent="-457200">
              <a:buFont typeface="+mj-lt"/>
              <a:buAutoNum type="arabicPeriod"/>
            </a:pPr>
            <a:r>
              <a:rPr lang="en-US" dirty="0" err="1" smtClean="0"/>
              <a:t>interteam</a:t>
            </a:r>
            <a:r>
              <a:rPr lang="en-US" dirty="0" smtClean="0"/>
              <a:t> </a:t>
            </a:r>
            <a:r>
              <a:rPr lang="en-US" dirty="0"/>
              <a:t>conflict management, </a:t>
            </a:r>
            <a:endParaRPr lang="id-ID" dirty="0" smtClean="0"/>
          </a:p>
          <a:p>
            <a:pPr marL="457200" indent="-457200">
              <a:buFont typeface="+mj-lt"/>
              <a:buAutoNum type="arabicPeriod"/>
            </a:pPr>
            <a:r>
              <a:rPr lang="en-US" dirty="0" smtClean="0"/>
              <a:t>strategic </a:t>
            </a:r>
            <a:r>
              <a:rPr lang="en-US" dirty="0"/>
              <a:t>alignment assessment.</a:t>
            </a:r>
            <a:endParaRPr lang="id-ID" dirty="0"/>
          </a:p>
        </p:txBody>
      </p:sp>
    </p:spTree>
    <p:extLst>
      <p:ext uri="{BB962C8B-B14F-4D97-AF65-F5344CB8AC3E}">
        <p14:creationId xmlns:p14="http://schemas.microsoft.com/office/powerpoint/2010/main" val="544870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1287</Words>
  <Application>Microsoft Office PowerPoint</Application>
  <PresentationFormat>Widescreen</PresentationFormat>
  <Paragraphs>149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OD Week-6</vt:lpstr>
      <vt:lpstr>Ringkasan minggu lalu (W5)</vt:lpstr>
      <vt:lpstr>IMPLEMENTASI LEVEL INDIVIDU</vt:lpstr>
      <vt:lpstr>exercise</vt:lpstr>
      <vt:lpstr>Organization Development Process Model</vt:lpstr>
      <vt:lpstr>Implementasi pada level Team </vt:lpstr>
      <vt:lpstr>Week-7 : Phase-5  Implementation: Team and Interteam Levels</vt:lpstr>
      <vt:lpstr>PowerPoint Presentation</vt:lpstr>
      <vt:lpstr>Overview </vt:lpstr>
      <vt:lpstr>PowerPoint Presentation</vt:lpstr>
      <vt:lpstr>TEAM BUILDING</vt:lpstr>
      <vt:lpstr>DIALOGUE SESSIONS</vt:lpstr>
      <vt:lpstr>TEAM BUILDING</vt:lpstr>
      <vt:lpstr>BRAINSTORMING</vt:lpstr>
      <vt:lpstr>How to Conduct </vt:lpstr>
      <vt:lpstr>Interteam Conflict Management</vt:lpstr>
      <vt:lpstr>PowerPoint Presentation</vt:lpstr>
      <vt:lpstr>Strategic Alignment Assessment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 Week-6</dc:title>
  <dc:creator>Sekretariat</dc:creator>
  <cp:lastModifiedBy>TEGUH WIDODO</cp:lastModifiedBy>
  <cp:revision>7</cp:revision>
  <dcterms:created xsi:type="dcterms:W3CDTF">2017-02-22T23:16:57Z</dcterms:created>
  <dcterms:modified xsi:type="dcterms:W3CDTF">2018-02-28T02:26:47Z</dcterms:modified>
</cp:coreProperties>
</file>