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350" r:id="rId2"/>
    <p:sldId id="328" r:id="rId3"/>
    <p:sldId id="329" r:id="rId4"/>
    <p:sldId id="330" r:id="rId5"/>
    <p:sldId id="331" r:id="rId6"/>
    <p:sldId id="332" r:id="rId7"/>
    <p:sldId id="333" r:id="rId8"/>
    <p:sldId id="334" r:id="rId9"/>
    <p:sldId id="335" r:id="rId10"/>
    <p:sldId id="336" r:id="rId11"/>
    <p:sldId id="337" r:id="rId12"/>
    <p:sldId id="338" r:id="rId13"/>
    <p:sldId id="351" r:id="rId14"/>
    <p:sldId id="353" r:id="rId15"/>
    <p:sldId id="341" r:id="rId16"/>
    <p:sldId id="342" r:id="rId17"/>
    <p:sldId id="343" r:id="rId18"/>
    <p:sldId id="344" r:id="rId19"/>
    <p:sldId id="345" r:id="rId20"/>
    <p:sldId id="346" r:id="rId21"/>
    <p:sldId id="347" r:id="rId22"/>
    <p:sldId id="348" r:id="rId23"/>
    <p:sldId id="34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DA0A3"/>
    <a:srgbClr val="EC7728"/>
    <a:srgbClr val="FFCCFF"/>
    <a:srgbClr val="FF00FF"/>
    <a:srgbClr val="FF66CC"/>
    <a:srgbClr val="58595B"/>
    <a:srgbClr val="80828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8027" autoAdjust="0"/>
    <p:restoredTop sz="94434" autoAdjust="0"/>
  </p:normalViewPr>
  <p:slideViewPr>
    <p:cSldViewPr snapToGrid="0">
      <p:cViewPr varScale="1">
        <p:scale>
          <a:sx n="51" d="100"/>
          <a:sy n="51" d="100"/>
        </p:scale>
        <p:origin x="-414" y="-9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5CFCBCD-DADC-4A14-A18E-2905A2F31D73}" type="datetimeFigureOut">
              <a:rPr lang="id-ID" smtClean="0"/>
              <a:pPr/>
              <a:t>21/08/2015</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9EF5756-353F-4DF7-B2E2-99AB44D85C65}" type="slidenum">
              <a:rPr lang="id-ID" smtClean="0"/>
              <a:pPr/>
              <a:t>‹#›</a:t>
            </a:fld>
            <a:endParaRPr lang="id-ID"/>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810A77-BB98-4FC8-8877-4A1901593428}" type="datetimeFigureOut">
              <a:rPr lang="en-GB" smtClean="0"/>
              <a:pPr/>
              <a:t>21/08/2015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C2197F-02D9-4FB3-A7EE-EE05CE731470}" type="slidenum">
              <a:rPr lang="en-GB" smtClean="0"/>
              <a:pPr/>
              <a:t>‹#›</a:t>
            </a:fld>
            <a:endParaRPr lang="en-GB"/>
          </a:p>
        </p:txBody>
      </p:sp>
    </p:spTree>
    <p:extLst>
      <p:ext uri="{BB962C8B-B14F-4D97-AF65-F5344CB8AC3E}">
        <p14:creationId xmlns="" xmlns:p14="http://schemas.microsoft.com/office/powerpoint/2010/main" val="29972324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C2197F-02D9-4FB3-A7EE-EE05CE731470}" type="slidenum">
              <a:rPr lang="en-GB" smtClean="0"/>
              <a:pPr/>
              <a:t>1</a:t>
            </a:fld>
            <a:endParaRPr lang="en-GB"/>
          </a:p>
        </p:txBody>
      </p:sp>
    </p:spTree>
    <p:extLst>
      <p:ext uri="{BB962C8B-B14F-4D97-AF65-F5344CB8AC3E}">
        <p14:creationId xmlns="" xmlns:p14="http://schemas.microsoft.com/office/powerpoint/2010/main" val="80608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1C2197F-02D9-4FB3-A7EE-EE05CE731470}" type="slidenum">
              <a:rPr lang="en-GB" smtClean="0"/>
              <a:pPr/>
              <a:t>13</a:t>
            </a:fld>
            <a:endParaRPr lang="en-GB"/>
          </a:p>
        </p:txBody>
      </p:sp>
    </p:spTree>
    <p:extLst>
      <p:ext uri="{BB962C8B-B14F-4D97-AF65-F5344CB8AC3E}">
        <p14:creationId xmlns="" xmlns:p14="http://schemas.microsoft.com/office/powerpoint/2010/main" val="806087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39093-A84A-4AB9-BF12-12EDF5E0DAC1}" type="slidenum">
              <a:rPr lang="en-US" smtClean="0"/>
              <a:pPr/>
              <a:t>15</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39093-A84A-4AB9-BF12-12EDF5E0DAC1}"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39093-A84A-4AB9-BF12-12EDF5E0DAC1}"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39093-A84A-4AB9-BF12-12EDF5E0DAC1}"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39093-A84A-4AB9-BF12-12EDF5E0DAC1}"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39093-A84A-4AB9-BF12-12EDF5E0DAC1}"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39093-A84A-4AB9-BF12-12EDF5E0DAC1}"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739093-A84A-4AB9-BF12-12EDF5E0DAC1}"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A0FC5B4-BDCF-47C5-B6CE-3DAD198E65C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dirty="0" smtClean="0"/>
              <a:t>EVALUASI</a:t>
            </a:r>
          </a:p>
          <a:p>
            <a:r>
              <a:rPr lang="id-ID" dirty="0" smtClean="0"/>
              <a:t>REVENUE COST PROGRAM MM</a:t>
            </a:r>
          </a:p>
          <a:p>
            <a:r>
              <a:rPr lang="id-ID" dirty="0" smtClean="0"/>
              <a:t>TW1-2015</a:t>
            </a:r>
            <a:endParaRPr lang="en-GB" dirty="0"/>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4175984" y="463824"/>
            <a:ext cx="3840032" cy="2506570"/>
          </a:xfrm>
          <a:prstGeom prst="rect">
            <a:avLst/>
          </a:prstGeom>
        </p:spPr>
      </p:pic>
      <p:pic>
        <p:nvPicPr>
          <p:cNvPr id="8" name="Picture 7"/>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0" y="6525344"/>
            <a:ext cx="12192000" cy="332656"/>
          </a:xfrm>
          <a:prstGeom prst="rect">
            <a:avLst/>
          </a:prstGeom>
        </p:spPr>
      </p:pic>
    </p:spTree>
    <p:extLst>
      <p:ext uri="{BB962C8B-B14F-4D97-AF65-F5344CB8AC3E}">
        <p14:creationId xmlns="" xmlns:p14="http://schemas.microsoft.com/office/powerpoint/2010/main" val="3721650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696798"/>
            <a:ext cx="105156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179443" cy="580286"/>
          </a:xfrm>
          <a:prstGeom prst="rect">
            <a:avLst/>
          </a:prstGeom>
        </p:spPr>
      </p:pic>
      <p:sp>
        <p:nvSpPr>
          <p:cNvPr id="8" name="Rectangle 7"/>
          <p:cNvSpPr/>
          <p:nvPr userDrawn="1"/>
        </p:nvSpPr>
        <p:spPr>
          <a:xfrm>
            <a:off x="3174715" y="0"/>
            <a:ext cx="9017285"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userDrawn="1"/>
        </p:nvSpPr>
        <p:spPr>
          <a:xfrm>
            <a:off x="1179443" y="0"/>
            <a:ext cx="2293221"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userDrawn="1"/>
        </p:nvSpPr>
        <p:spPr>
          <a:xfrm>
            <a:off x="5897868" y="6546573"/>
            <a:ext cx="396262"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636" y="6429375"/>
            <a:ext cx="12192000" cy="428625"/>
          </a:xfrm>
          <a:prstGeom prst="rect">
            <a:avLst/>
          </a:prstGeom>
        </p:spPr>
      </p:pic>
      <p:sp>
        <p:nvSpPr>
          <p:cNvPr id="12" name="TextBox 11"/>
          <p:cNvSpPr txBox="1"/>
          <p:nvPr userDrawn="1"/>
        </p:nvSpPr>
        <p:spPr>
          <a:xfrm>
            <a:off x="7811888" y="6489699"/>
            <a:ext cx="3284874"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 xmlns:p14="http://schemas.microsoft.com/office/powerpoint/2010/main" val="964649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838200" y="696797"/>
            <a:ext cx="10515600" cy="54801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179443" cy="580286"/>
          </a:xfrm>
          <a:prstGeom prst="rect">
            <a:avLst/>
          </a:prstGeom>
        </p:spPr>
      </p:pic>
      <p:sp>
        <p:nvSpPr>
          <p:cNvPr id="8" name="Rectangle 7"/>
          <p:cNvSpPr/>
          <p:nvPr userDrawn="1"/>
        </p:nvSpPr>
        <p:spPr>
          <a:xfrm>
            <a:off x="3174715" y="0"/>
            <a:ext cx="9017285"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userDrawn="1"/>
        </p:nvSpPr>
        <p:spPr>
          <a:xfrm>
            <a:off x="1179443" y="0"/>
            <a:ext cx="2293221"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userDrawn="1"/>
        </p:nvSpPr>
        <p:spPr>
          <a:xfrm>
            <a:off x="5897868" y="6546573"/>
            <a:ext cx="396262"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636" y="6429375"/>
            <a:ext cx="12192000" cy="428625"/>
          </a:xfrm>
          <a:prstGeom prst="rect">
            <a:avLst/>
          </a:prstGeom>
        </p:spPr>
      </p:pic>
      <p:sp>
        <p:nvSpPr>
          <p:cNvPr id="12" name="TextBox 11"/>
          <p:cNvSpPr txBox="1"/>
          <p:nvPr userDrawn="1"/>
        </p:nvSpPr>
        <p:spPr>
          <a:xfrm>
            <a:off x="7811888" y="6489699"/>
            <a:ext cx="3284874"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 xmlns:p14="http://schemas.microsoft.com/office/powerpoint/2010/main" val="2879762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30AC5AB-9782-4E2A-914A-9B19A6F5DF8B}" type="datetime1">
              <a:rPr lang="en-US" smtClean="0"/>
              <a:pPr/>
              <a:t>8/21/2015</a:t>
            </a:fld>
            <a:endParaRPr lang="en-US"/>
          </a:p>
        </p:txBody>
      </p:sp>
      <p:sp>
        <p:nvSpPr>
          <p:cNvPr id="10" name="Slide Number Placeholder 9"/>
          <p:cNvSpPr>
            <a:spLocks noGrp="1"/>
          </p:cNvSpPr>
          <p:nvPr>
            <p:ph type="sldNum" sz="quarter" idx="16"/>
          </p:nvPr>
        </p:nvSpPr>
        <p:spPr/>
        <p:txBody>
          <a:bodyPr rtlCol="0"/>
          <a:lstStyle/>
          <a:p>
            <a:fld id="{078A8703-CA22-4202-803A-45C4C3E80034}"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CDCDD80-9FBF-46F8-9BFC-B3239FA76223}" type="datetime1">
              <a:rPr lang="en-US" smtClean="0"/>
              <a:pPr/>
              <a:t>8/21/2015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78A8703-CA22-4202-803A-45C4C3E8003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2EB5947-CDE7-47DA-89C3-3234CBF4E806}" type="datetimeFigureOut">
              <a:rPr lang="en-US" smtClean="0"/>
              <a:pPr/>
              <a:t>8/21/2015</a:t>
            </a:fld>
            <a:endParaRPr lang="en-US"/>
          </a:p>
        </p:txBody>
      </p:sp>
      <p:sp>
        <p:nvSpPr>
          <p:cNvPr id="12" name="Slide Number Placeholder 11"/>
          <p:cNvSpPr>
            <a:spLocks noGrp="1"/>
          </p:cNvSpPr>
          <p:nvPr>
            <p:ph type="sldNum" sz="quarter" idx="16"/>
          </p:nvPr>
        </p:nvSpPr>
        <p:spPr/>
        <p:txBody>
          <a:bodyPr rtlCol="0"/>
          <a:lstStyle/>
          <a:p>
            <a:fld id="{078A8703-CA22-4202-803A-45C4C3E80034}"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45354" y="795130"/>
            <a:ext cx="10678020" cy="5634245"/>
          </a:xfrm>
        </p:spPr>
        <p:txBody>
          <a:bodyPr/>
          <a:lstStyle>
            <a:lvl1pPr marL="357188" indent="-357188">
              <a:buClr>
                <a:srgbClr val="C00000"/>
              </a:buClr>
              <a:buSzPct val="80000"/>
              <a:buFont typeface="Wingdings" panose="05000000000000000000" pitchFamily="2" charset="2"/>
              <a:buChar char="n"/>
              <a:defRPr b="1" baseline="0"/>
            </a:lvl1pPr>
            <a:lvl2pPr marL="685800" indent="-328613">
              <a:spcBef>
                <a:spcPts val="1200"/>
              </a:spcBef>
              <a:buClr>
                <a:srgbClr val="FF0000"/>
              </a:buClr>
              <a:buSzPct val="80000"/>
              <a:buFont typeface="Wingdings" panose="05000000000000000000" pitchFamily="2" charset="2"/>
              <a:buChar char="l"/>
              <a:defRPr/>
            </a:lvl2pPr>
            <a:lvl3pPr marL="1143000" indent="-228600">
              <a:buSzPct val="70000"/>
              <a:buFont typeface="Wingdings" panose="05000000000000000000" pitchFamily="2" charset="2"/>
              <a:buChar char="n"/>
              <a:defRPr sz="2200"/>
            </a:lvl3pPr>
            <a:lvl4pPr marL="1600200" indent="-228600">
              <a:buSzPct val="70000"/>
              <a:buFont typeface="Wingdings" panose="05000000000000000000" pitchFamily="2" charset="2"/>
              <a:buChar char="l"/>
              <a:defRPr/>
            </a:lvl4pPr>
            <a:lvl5pPr marL="2057400" indent="-228600">
              <a:buSzPct val="70000"/>
              <a:buFont typeface="Courier New" panose="02070309020205020404" pitchFamily="49" charset="0"/>
              <a:buChar char="o"/>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179443" cy="580286"/>
          </a:xfrm>
          <a:prstGeom prst="rect">
            <a:avLst/>
          </a:prstGeom>
        </p:spPr>
      </p:pic>
      <p:sp>
        <p:nvSpPr>
          <p:cNvPr id="8" name="Rectangle 7"/>
          <p:cNvSpPr/>
          <p:nvPr userDrawn="1"/>
        </p:nvSpPr>
        <p:spPr>
          <a:xfrm>
            <a:off x="3174715" y="0"/>
            <a:ext cx="9017285"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userDrawn="1"/>
        </p:nvSpPr>
        <p:spPr>
          <a:xfrm>
            <a:off x="1179443" y="0"/>
            <a:ext cx="2293221"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2" name="Title 1"/>
          <p:cNvSpPr>
            <a:spLocks noGrp="1"/>
          </p:cNvSpPr>
          <p:nvPr>
            <p:ph type="title"/>
          </p:nvPr>
        </p:nvSpPr>
        <p:spPr>
          <a:xfrm>
            <a:off x="3472665" y="-3744"/>
            <a:ext cx="8719334"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endParaRPr lang="en-GB" dirty="0"/>
          </a:p>
        </p:txBody>
      </p:sp>
      <p:sp>
        <p:nvSpPr>
          <p:cNvPr id="4" name="TextBox 3"/>
          <p:cNvSpPr txBox="1"/>
          <p:nvPr userDrawn="1"/>
        </p:nvSpPr>
        <p:spPr>
          <a:xfrm>
            <a:off x="0" y="611329"/>
            <a:ext cx="1858535" cy="338554"/>
          </a:xfrm>
          <a:prstGeom prst="rect">
            <a:avLst/>
          </a:prstGeom>
          <a:noFill/>
        </p:spPr>
        <p:txBody>
          <a:bodyPr wrap="square" rtlCol="0">
            <a:spAutoFit/>
          </a:bodyPr>
          <a:lstStyle/>
          <a:p>
            <a:pPr algn="ctr"/>
            <a:r>
              <a:rPr lang="en-GB" sz="1600" dirty="0" smtClean="0">
                <a:solidFill>
                  <a:schemeClr val="bg1"/>
                </a:solidFill>
              </a:rPr>
              <a:t>Telkom University</a:t>
            </a:r>
            <a:endParaRPr lang="en-GB" sz="1600" dirty="0">
              <a:solidFill>
                <a:schemeClr val="bg1"/>
              </a:solidFill>
            </a:endParaRPr>
          </a:p>
        </p:txBody>
      </p:sp>
      <p:sp>
        <p:nvSpPr>
          <p:cNvPr id="5" name="TextBox 4"/>
          <p:cNvSpPr txBox="1"/>
          <p:nvPr userDrawn="1"/>
        </p:nvSpPr>
        <p:spPr>
          <a:xfrm>
            <a:off x="5897868" y="6546573"/>
            <a:ext cx="396262"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636" y="6429375"/>
            <a:ext cx="12192000" cy="428625"/>
          </a:xfrm>
          <a:prstGeom prst="rect">
            <a:avLst/>
          </a:prstGeom>
        </p:spPr>
      </p:pic>
      <p:sp>
        <p:nvSpPr>
          <p:cNvPr id="11" name="TextBox 10"/>
          <p:cNvSpPr txBox="1"/>
          <p:nvPr userDrawn="1"/>
        </p:nvSpPr>
        <p:spPr>
          <a:xfrm>
            <a:off x="7811888" y="6489699"/>
            <a:ext cx="3284874"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 xmlns:p14="http://schemas.microsoft.com/office/powerpoint/2010/main" val="240009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179443" cy="580286"/>
          </a:xfrm>
          <a:prstGeom prst="rect">
            <a:avLst/>
          </a:prstGeom>
        </p:spPr>
      </p:pic>
      <p:sp>
        <p:nvSpPr>
          <p:cNvPr id="8" name="Rectangle 7"/>
          <p:cNvSpPr/>
          <p:nvPr userDrawn="1"/>
        </p:nvSpPr>
        <p:spPr>
          <a:xfrm>
            <a:off x="3174715" y="0"/>
            <a:ext cx="9017285"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entagon 8"/>
          <p:cNvSpPr/>
          <p:nvPr userDrawn="1"/>
        </p:nvSpPr>
        <p:spPr>
          <a:xfrm>
            <a:off x="1179443" y="0"/>
            <a:ext cx="2293221"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0" name="TextBox 9"/>
          <p:cNvSpPr txBox="1"/>
          <p:nvPr userDrawn="1"/>
        </p:nvSpPr>
        <p:spPr>
          <a:xfrm>
            <a:off x="5897868" y="6546573"/>
            <a:ext cx="396262"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1" name="Picture 10"/>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636" y="6429375"/>
            <a:ext cx="12192000" cy="428625"/>
          </a:xfrm>
          <a:prstGeom prst="rect">
            <a:avLst/>
          </a:prstGeom>
        </p:spPr>
      </p:pic>
      <p:sp>
        <p:nvSpPr>
          <p:cNvPr id="12" name="TextBox 11"/>
          <p:cNvSpPr txBox="1"/>
          <p:nvPr userDrawn="1"/>
        </p:nvSpPr>
        <p:spPr>
          <a:xfrm>
            <a:off x="7811888" y="6489699"/>
            <a:ext cx="3284874"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 xmlns:p14="http://schemas.microsoft.com/office/powerpoint/2010/main" val="406923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758987"/>
            <a:ext cx="51816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758987"/>
            <a:ext cx="5181600" cy="54179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8" name="Picture 7"/>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179443" cy="580286"/>
          </a:xfrm>
          <a:prstGeom prst="rect">
            <a:avLst/>
          </a:prstGeom>
        </p:spPr>
      </p:pic>
      <p:sp>
        <p:nvSpPr>
          <p:cNvPr id="9" name="Rectangle 8"/>
          <p:cNvSpPr/>
          <p:nvPr userDrawn="1"/>
        </p:nvSpPr>
        <p:spPr>
          <a:xfrm>
            <a:off x="3174715" y="0"/>
            <a:ext cx="9017285"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userDrawn="1"/>
        </p:nvSpPr>
        <p:spPr>
          <a:xfrm>
            <a:off x="1179443" y="0"/>
            <a:ext cx="2293221"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userDrawn="1"/>
        </p:nvSpPr>
        <p:spPr>
          <a:xfrm>
            <a:off x="5897868" y="6546573"/>
            <a:ext cx="396262"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636" y="6429375"/>
            <a:ext cx="12192000" cy="428625"/>
          </a:xfrm>
          <a:prstGeom prst="rect">
            <a:avLst/>
          </a:prstGeom>
        </p:spPr>
      </p:pic>
      <p:sp>
        <p:nvSpPr>
          <p:cNvPr id="13" name="TextBox 12"/>
          <p:cNvSpPr txBox="1"/>
          <p:nvPr userDrawn="1"/>
        </p:nvSpPr>
        <p:spPr>
          <a:xfrm>
            <a:off x="7811888" y="6489699"/>
            <a:ext cx="3284874"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 xmlns:p14="http://schemas.microsoft.com/office/powerpoint/2010/main" val="3399060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74628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1687397"/>
            <a:ext cx="5157787" cy="4502266"/>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6172200" y="74628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1687397"/>
            <a:ext cx="5183188" cy="4502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pic>
        <p:nvPicPr>
          <p:cNvPr id="10" name="Picture 9"/>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179443" cy="580286"/>
          </a:xfrm>
          <a:prstGeom prst="rect">
            <a:avLst/>
          </a:prstGeom>
        </p:spPr>
      </p:pic>
      <p:sp>
        <p:nvSpPr>
          <p:cNvPr id="11" name="Rectangle 10"/>
          <p:cNvSpPr/>
          <p:nvPr userDrawn="1"/>
        </p:nvSpPr>
        <p:spPr>
          <a:xfrm>
            <a:off x="3174715" y="0"/>
            <a:ext cx="9017285"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entagon 11"/>
          <p:cNvSpPr/>
          <p:nvPr userDrawn="1"/>
        </p:nvSpPr>
        <p:spPr>
          <a:xfrm>
            <a:off x="1179443" y="0"/>
            <a:ext cx="2293221"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3" name="TextBox 12"/>
          <p:cNvSpPr txBox="1"/>
          <p:nvPr userDrawn="1"/>
        </p:nvSpPr>
        <p:spPr>
          <a:xfrm>
            <a:off x="5897868" y="6546573"/>
            <a:ext cx="396262"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4" name="Picture 13"/>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636" y="6429375"/>
            <a:ext cx="12192000" cy="428625"/>
          </a:xfrm>
          <a:prstGeom prst="rect">
            <a:avLst/>
          </a:prstGeom>
        </p:spPr>
      </p:pic>
      <p:sp>
        <p:nvSpPr>
          <p:cNvPr id="15" name="TextBox 14"/>
          <p:cNvSpPr txBox="1"/>
          <p:nvPr userDrawn="1"/>
        </p:nvSpPr>
        <p:spPr>
          <a:xfrm>
            <a:off x="7811888" y="6489699"/>
            <a:ext cx="3284874"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 xmlns:p14="http://schemas.microsoft.com/office/powerpoint/2010/main" val="188587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179443" cy="580286"/>
          </a:xfrm>
          <a:prstGeom prst="rect">
            <a:avLst/>
          </a:prstGeom>
        </p:spPr>
      </p:pic>
      <p:sp>
        <p:nvSpPr>
          <p:cNvPr id="7" name="Rectangle 6"/>
          <p:cNvSpPr/>
          <p:nvPr userDrawn="1"/>
        </p:nvSpPr>
        <p:spPr>
          <a:xfrm>
            <a:off x="3174715" y="0"/>
            <a:ext cx="9017285"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Pentagon 7"/>
          <p:cNvSpPr/>
          <p:nvPr userDrawn="1"/>
        </p:nvSpPr>
        <p:spPr>
          <a:xfrm>
            <a:off x="1179443" y="0"/>
            <a:ext cx="2293221"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9" name="TextBox 8"/>
          <p:cNvSpPr txBox="1"/>
          <p:nvPr userDrawn="1"/>
        </p:nvSpPr>
        <p:spPr>
          <a:xfrm>
            <a:off x="5897868" y="6546573"/>
            <a:ext cx="396262"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636" y="6429375"/>
            <a:ext cx="12192000" cy="428625"/>
          </a:xfrm>
          <a:prstGeom prst="rect">
            <a:avLst/>
          </a:prstGeom>
        </p:spPr>
      </p:pic>
      <p:sp>
        <p:nvSpPr>
          <p:cNvPr id="11" name="TextBox 10"/>
          <p:cNvSpPr txBox="1"/>
          <p:nvPr userDrawn="1"/>
        </p:nvSpPr>
        <p:spPr>
          <a:xfrm>
            <a:off x="7811888" y="6489699"/>
            <a:ext cx="3284874"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 xmlns:p14="http://schemas.microsoft.com/office/powerpoint/2010/main" val="2133998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179443" cy="580286"/>
          </a:xfrm>
          <a:prstGeom prst="rect">
            <a:avLst/>
          </a:prstGeom>
        </p:spPr>
      </p:pic>
      <p:sp>
        <p:nvSpPr>
          <p:cNvPr id="6" name="Rectangle 5"/>
          <p:cNvSpPr/>
          <p:nvPr userDrawn="1"/>
        </p:nvSpPr>
        <p:spPr>
          <a:xfrm>
            <a:off x="3174715" y="0"/>
            <a:ext cx="9017285"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entagon 6"/>
          <p:cNvSpPr/>
          <p:nvPr userDrawn="1"/>
        </p:nvSpPr>
        <p:spPr>
          <a:xfrm>
            <a:off x="1179443" y="0"/>
            <a:ext cx="2293221"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8" name="Title 1"/>
          <p:cNvSpPr>
            <a:spLocks noGrp="1"/>
          </p:cNvSpPr>
          <p:nvPr>
            <p:ph type="title"/>
          </p:nvPr>
        </p:nvSpPr>
        <p:spPr>
          <a:xfrm>
            <a:off x="3472665" y="-3744"/>
            <a:ext cx="8719334" cy="579600"/>
          </a:xfrm>
        </p:spPr>
        <p:txBody>
          <a:bodyPr>
            <a:normAutofit/>
          </a:bodyPr>
          <a:lstStyle>
            <a:lvl1pPr>
              <a:defRPr sz="2800" b="1">
                <a:solidFill>
                  <a:schemeClr val="bg1"/>
                </a:solidFill>
                <a:effectLst>
                  <a:outerShdw blurRad="38100" dist="38100" dir="2700000" algn="tl">
                    <a:srgbClr val="000000">
                      <a:alpha val="43137"/>
                    </a:srgbClr>
                  </a:outerShdw>
                </a:effectLst>
              </a:defRPr>
            </a:lvl1pPr>
          </a:lstStyle>
          <a:p>
            <a:endParaRPr lang="en-GB" dirty="0"/>
          </a:p>
        </p:txBody>
      </p:sp>
      <p:sp>
        <p:nvSpPr>
          <p:cNvPr id="9" name="TextBox 8"/>
          <p:cNvSpPr txBox="1"/>
          <p:nvPr userDrawn="1"/>
        </p:nvSpPr>
        <p:spPr>
          <a:xfrm>
            <a:off x="5897868" y="6546573"/>
            <a:ext cx="396262"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0" name="Picture 9"/>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636" y="6429375"/>
            <a:ext cx="12192000" cy="428625"/>
          </a:xfrm>
          <a:prstGeom prst="rect">
            <a:avLst/>
          </a:prstGeom>
        </p:spPr>
      </p:pic>
      <p:sp>
        <p:nvSpPr>
          <p:cNvPr id="11" name="TextBox 10"/>
          <p:cNvSpPr txBox="1"/>
          <p:nvPr userDrawn="1"/>
        </p:nvSpPr>
        <p:spPr>
          <a:xfrm>
            <a:off x="7811888" y="6489699"/>
            <a:ext cx="3284874"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 xmlns:p14="http://schemas.microsoft.com/office/powerpoint/2010/main" val="2459718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987425"/>
            <a:ext cx="3932237" cy="488156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179443" cy="580286"/>
          </a:xfrm>
          <a:prstGeom prst="rect">
            <a:avLst/>
          </a:prstGeom>
        </p:spPr>
      </p:pic>
      <p:sp>
        <p:nvSpPr>
          <p:cNvPr id="9" name="Rectangle 8"/>
          <p:cNvSpPr/>
          <p:nvPr userDrawn="1"/>
        </p:nvSpPr>
        <p:spPr>
          <a:xfrm>
            <a:off x="3174715" y="0"/>
            <a:ext cx="9017285"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userDrawn="1"/>
        </p:nvSpPr>
        <p:spPr>
          <a:xfrm>
            <a:off x="1179443" y="0"/>
            <a:ext cx="2293221"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userDrawn="1"/>
        </p:nvSpPr>
        <p:spPr>
          <a:xfrm>
            <a:off x="5897868" y="6546573"/>
            <a:ext cx="396262"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636" y="6429375"/>
            <a:ext cx="12192000" cy="428625"/>
          </a:xfrm>
          <a:prstGeom prst="rect">
            <a:avLst/>
          </a:prstGeom>
        </p:spPr>
      </p:pic>
      <p:sp>
        <p:nvSpPr>
          <p:cNvPr id="13" name="TextBox 12"/>
          <p:cNvSpPr txBox="1"/>
          <p:nvPr userDrawn="1"/>
        </p:nvSpPr>
        <p:spPr>
          <a:xfrm>
            <a:off x="7811888" y="6489699"/>
            <a:ext cx="3284874"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 xmlns:p14="http://schemas.microsoft.com/office/powerpoint/2010/main" val="1322459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534145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987425"/>
            <a:ext cx="3932237" cy="534145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pic>
        <p:nvPicPr>
          <p:cNvPr id="8" name="Picture 7"/>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1179443" cy="580286"/>
          </a:xfrm>
          <a:prstGeom prst="rect">
            <a:avLst/>
          </a:prstGeom>
        </p:spPr>
      </p:pic>
      <p:sp>
        <p:nvSpPr>
          <p:cNvPr id="9" name="Rectangle 8"/>
          <p:cNvSpPr/>
          <p:nvPr userDrawn="1"/>
        </p:nvSpPr>
        <p:spPr>
          <a:xfrm>
            <a:off x="3174715" y="0"/>
            <a:ext cx="9017285" cy="579600"/>
          </a:xfrm>
          <a:prstGeom prst="rect">
            <a:avLst/>
          </a:prstGeom>
          <a:solidFill>
            <a:srgbClr val="808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entagon 9"/>
          <p:cNvSpPr/>
          <p:nvPr userDrawn="1"/>
        </p:nvSpPr>
        <p:spPr>
          <a:xfrm>
            <a:off x="1179443" y="0"/>
            <a:ext cx="2293221" cy="579600"/>
          </a:xfrm>
          <a:prstGeom prst="homePlate">
            <a:avLst/>
          </a:prstGeom>
          <a:solidFill>
            <a:srgbClr val="1DA0A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dirty="0" smtClean="0">
                <a:solidFill>
                  <a:srgbClr val="FF0000"/>
                </a:solidFill>
                <a:effectLst>
                  <a:outerShdw blurRad="38100" dist="38100" dir="2700000" algn="tl">
                    <a:srgbClr val="000000">
                      <a:alpha val="43137"/>
                    </a:srgbClr>
                  </a:outerShdw>
                </a:effectLst>
              </a:rPr>
              <a:t>F</a:t>
            </a:r>
            <a:r>
              <a:rPr lang="id-ID" sz="1200" b="1" dirty="0" smtClean="0">
                <a:solidFill>
                  <a:srgbClr val="FF0000"/>
                </a:solidFill>
                <a:effectLst>
                  <a:outerShdw blurRad="38100" dist="38100" dir="2700000" algn="tl">
                    <a:srgbClr val="000000">
                      <a:alpha val="43137"/>
                    </a:srgbClr>
                  </a:outerShdw>
                </a:effectLst>
              </a:rPr>
              <a:t>akultas  </a:t>
            </a:r>
            <a:r>
              <a:rPr lang="en-GB" sz="1200" b="1" dirty="0" smtClean="0">
                <a:solidFill>
                  <a:srgbClr val="FF0000"/>
                </a:solidFill>
                <a:effectLst>
                  <a:outerShdw blurRad="38100" dist="38100" dir="2700000" algn="tl">
                    <a:srgbClr val="000000">
                      <a:alpha val="43137"/>
                    </a:srgbClr>
                  </a:outerShdw>
                </a:effectLst>
              </a:rPr>
              <a:t>E</a:t>
            </a:r>
            <a:r>
              <a:rPr lang="id-ID" sz="1200" b="1" dirty="0" smtClean="0">
                <a:solidFill>
                  <a:srgbClr val="FF0000"/>
                </a:solidFill>
                <a:effectLst>
                  <a:outerShdw blurRad="38100" dist="38100" dir="2700000" algn="tl">
                    <a:srgbClr val="000000">
                      <a:alpha val="43137"/>
                    </a:srgbClr>
                  </a:outerShdw>
                </a:effectLst>
              </a:rPr>
              <a:t>konomi dan </a:t>
            </a:r>
            <a:r>
              <a:rPr lang="en-GB" sz="1200" b="1" dirty="0" smtClean="0">
                <a:solidFill>
                  <a:srgbClr val="FF0000"/>
                </a:solidFill>
                <a:effectLst>
                  <a:outerShdw blurRad="38100" dist="38100" dir="2700000" algn="tl">
                    <a:srgbClr val="000000">
                      <a:alpha val="43137"/>
                    </a:srgbClr>
                  </a:outerShdw>
                </a:effectLst>
              </a:rPr>
              <a:t>B</a:t>
            </a:r>
            <a:r>
              <a:rPr lang="id-ID" sz="1200" b="1" dirty="0" smtClean="0">
                <a:solidFill>
                  <a:srgbClr val="FF0000"/>
                </a:solidFill>
                <a:effectLst>
                  <a:outerShdw blurRad="38100" dist="38100" dir="2700000" algn="tl">
                    <a:srgbClr val="000000">
                      <a:alpha val="43137"/>
                    </a:srgbClr>
                  </a:outerShdw>
                </a:effectLst>
              </a:rPr>
              <a:t>isnis </a:t>
            </a:r>
          </a:p>
          <a:p>
            <a:pPr algn="ctr"/>
            <a:r>
              <a:rPr lang="id-ID" sz="1000" b="1" dirty="0" smtClean="0">
                <a:solidFill>
                  <a:schemeClr val="tx1"/>
                </a:solidFill>
                <a:effectLst>
                  <a:outerShdw blurRad="38100" dist="38100" dir="2700000" algn="tl">
                    <a:srgbClr val="000000">
                      <a:alpha val="43137"/>
                    </a:srgbClr>
                  </a:outerShdw>
                </a:effectLst>
              </a:rPr>
              <a:t>School</a:t>
            </a:r>
            <a:r>
              <a:rPr lang="id-ID" sz="1000" b="1" baseline="0" dirty="0" smtClean="0">
                <a:solidFill>
                  <a:schemeClr val="tx1"/>
                </a:solidFill>
                <a:effectLst>
                  <a:outerShdw blurRad="38100" dist="38100" dir="2700000" algn="tl">
                    <a:srgbClr val="000000">
                      <a:alpha val="43137"/>
                    </a:srgbClr>
                  </a:outerShdw>
                </a:effectLst>
              </a:rPr>
              <a:t> Economics and Business</a:t>
            </a:r>
            <a:endParaRPr lang="en-GB" sz="1000" b="1" dirty="0">
              <a:solidFill>
                <a:schemeClr val="tx1"/>
              </a:solidFill>
              <a:effectLst>
                <a:outerShdw blurRad="38100" dist="38100" dir="2700000" algn="tl">
                  <a:srgbClr val="000000">
                    <a:alpha val="43137"/>
                  </a:srgbClr>
                </a:outerShdw>
              </a:effectLst>
            </a:endParaRPr>
          </a:p>
        </p:txBody>
      </p:sp>
      <p:sp>
        <p:nvSpPr>
          <p:cNvPr id="11" name="TextBox 10"/>
          <p:cNvSpPr txBox="1"/>
          <p:nvPr userDrawn="1"/>
        </p:nvSpPr>
        <p:spPr>
          <a:xfrm>
            <a:off x="5897868" y="6546573"/>
            <a:ext cx="396262" cy="307777"/>
          </a:xfrm>
          <a:prstGeom prst="rect">
            <a:avLst/>
          </a:prstGeom>
          <a:noFill/>
        </p:spPr>
        <p:txBody>
          <a:bodyPr wrap="none" rtlCol="0">
            <a:spAutoFit/>
          </a:bodyPr>
          <a:lstStyle/>
          <a:p>
            <a:pPr algn="ctr"/>
            <a:fld id="{4F91E16F-9A37-4EA0-BE94-494C1E1750E7}" type="slidenum">
              <a:rPr lang="en-GB" sz="1400" smtClean="0"/>
              <a:pPr algn="ctr"/>
              <a:t>‹#›</a:t>
            </a:fld>
            <a:endParaRPr lang="en-GB" sz="1400" dirty="0"/>
          </a:p>
        </p:txBody>
      </p:sp>
      <p:pic>
        <p:nvPicPr>
          <p:cNvPr id="12" name="Picture 11"/>
          <p:cNvPicPr>
            <a:picLocks noChangeAspect="1"/>
          </p:cNvPicPr>
          <p:nvPr userDrawn="1"/>
        </p:nvPicPr>
        <p:blipFill>
          <a:blip r:embed="rId3" cstate="print">
            <a:extLst>
              <a:ext uri="{28A0092B-C50C-407E-A947-70E740481C1C}">
                <a14:useLocalDpi xmlns="" xmlns:a14="http://schemas.microsoft.com/office/drawing/2010/main" val="0"/>
              </a:ext>
            </a:extLst>
          </a:blip>
          <a:stretch>
            <a:fillRect/>
          </a:stretch>
        </p:blipFill>
        <p:spPr>
          <a:xfrm>
            <a:off x="-11636" y="6429375"/>
            <a:ext cx="12192000" cy="428625"/>
          </a:xfrm>
          <a:prstGeom prst="rect">
            <a:avLst/>
          </a:prstGeom>
        </p:spPr>
      </p:pic>
      <p:sp>
        <p:nvSpPr>
          <p:cNvPr id="13" name="TextBox 12"/>
          <p:cNvSpPr txBox="1"/>
          <p:nvPr userDrawn="1"/>
        </p:nvSpPr>
        <p:spPr>
          <a:xfrm>
            <a:off x="7811888" y="6489699"/>
            <a:ext cx="3284874" cy="307777"/>
          </a:xfrm>
          <a:prstGeom prst="rect">
            <a:avLst/>
          </a:prstGeom>
          <a:noFill/>
        </p:spPr>
        <p:txBody>
          <a:bodyPr wrap="none" rtlCol="0">
            <a:spAutoFit/>
          </a:bodyPr>
          <a:lstStyle/>
          <a:p>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Creating the great</a:t>
            </a:r>
            <a:r>
              <a:rPr lang="id-ID" sz="1400" b="1" i="1" baseline="0" dirty="0" smtClean="0">
                <a:solidFill>
                  <a:srgbClr val="FF0000"/>
                </a:solidFill>
                <a:effectLst>
                  <a:outerShdw blurRad="38100" dist="38100" dir="2700000" algn="tl">
                    <a:srgbClr val="000000">
                      <a:alpha val="43137"/>
                    </a:srgbClr>
                  </a:outerShdw>
                </a:effectLst>
                <a:latin typeface="Kristen ITC" panose="03050502040202030202" pitchFamily="66" charset="0"/>
              </a:rPr>
              <a:t> </a:t>
            </a:r>
            <a:r>
              <a:rPr lang="id-ID" sz="1400" b="1" i="1" dirty="0" smtClean="0">
                <a:solidFill>
                  <a:srgbClr val="FF0000"/>
                </a:solidFill>
                <a:effectLst>
                  <a:outerShdw blurRad="38100" dist="38100" dir="2700000" algn="tl">
                    <a:srgbClr val="000000">
                      <a:alpha val="43137"/>
                    </a:srgbClr>
                  </a:outerShdw>
                </a:effectLst>
                <a:latin typeface="Kristen ITC" panose="03050502040202030202" pitchFamily="66" charset="0"/>
              </a:rPr>
              <a:t>business leaders</a:t>
            </a:r>
            <a:endParaRPr lang="id-ID" sz="1400" b="1" i="1" dirty="0">
              <a:solidFill>
                <a:srgbClr val="FF0000"/>
              </a:solidFill>
              <a:effectLst>
                <a:outerShdw blurRad="38100" dist="38100" dir="2700000" algn="tl">
                  <a:srgbClr val="000000">
                    <a:alpha val="43137"/>
                  </a:srgbClr>
                </a:outerShdw>
              </a:effectLst>
              <a:latin typeface="Kristen ITC" panose="03050502040202030202" pitchFamily="66" charset="0"/>
            </a:endParaRPr>
          </a:p>
        </p:txBody>
      </p:sp>
    </p:spTree>
    <p:extLst>
      <p:ext uri="{BB962C8B-B14F-4D97-AF65-F5344CB8AC3E}">
        <p14:creationId xmlns="" xmlns:p14="http://schemas.microsoft.com/office/powerpoint/2010/main" val="3508742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75DB5-9276-46C8-A10C-DF702028AF66}" type="slidenum">
              <a:rPr lang="en-GB" smtClean="0"/>
              <a:pPr/>
              <a:t>‹#›</a:t>
            </a:fld>
            <a:endParaRPr lang="en-GB"/>
          </a:p>
        </p:txBody>
      </p:sp>
    </p:spTree>
    <p:extLst>
      <p:ext uri="{BB962C8B-B14F-4D97-AF65-F5344CB8AC3E}">
        <p14:creationId xmlns="" xmlns:p14="http://schemas.microsoft.com/office/powerpoint/2010/main" val="2513293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 id="2147483666"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3284376"/>
            <a:ext cx="9144000" cy="12904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d-ID" sz="3600" b="1" dirty="0" smtClean="0">
                <a:solidFill>
                  <a:srgbClr val="FF0000"/>
                </a:solidFill>
              </a:rPr>
              <a:t>Vision and Mission</a:t>
            </a:r>
          </a:p>
          <a:p>
            <a:r>
              <a:rPr lang="id-ID" sz="3600" b="1" dirty="0" smtClean="0">
                <a:solidFill>
                  <a:srgbClr val="FF0000"/>
                </a:solidFill>
                <a:effectLst>
                  <a:outerShdw blurRad="38100" dist="38100" dir="2700000" algn="tl">
                    <a:srgbClr val="000000">
                      <a:alpha val="43137"/>
                    </a:srgbClr>
                  </a:outerShdw>
                </a:effectLst>
              </a:rPr>
              <a:t>Statement</a:t>
            </a:r>
            <a:endParaRPr lang="en-GB" sz="3600" b="1" dirty="0">
              <a:solidFill>
                <a:srgbClr val="FF0000"/>
              </a:solidFill>
              <a:effectLst>
                <a:outerShdw blurRad="38100" dist="38100" dir="2700000" algn="tl">
                  <a:srgbClr val="000000">
                    <a:alpha val="43137"/>
                  </a:srgbClr>
                </a:outerShdw>
              </a:effectLst>
            </a:endParaRPr>
          </a:p>
        </p:txBody>
      </p:sp>
      <p:sp>
        <p:nvSpPr>
          <p:cNvPr id="3" name="Title 1"/>
          <p:cNvSpPr txBox="1">
            <a:spLocks/>
          </p:cNvSpPr>
          <p:nvPr/>
        </p:nvSpPr>
        <p:spPr>
          <a:xfrm>
            <a:off x="1524000" y="5292822"/>
            <a:ext cx="9144000" cy="66089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d-ID" sz="2000" b="1" dirty="0" smtClean="0"/>
              <a:t>Dosen : Drs. HA. ROMADLON, MM, CTP</a:t>
            </a:r>
            <a:endParaRPr lang="en-GB" sz="2000" b="1" dirty="0"/>
          </a:p>
        </p:txBody>
      </p:sp>
    </p:spTree>
    <p:extLst>
      <p:ext uri="{BB962C8B-B14F-4D97-AF65-F5344CB8AC3E}">
        <p14:creationId xmlns="" xmlns:p14="http://schemas.microsoft.com/office/powerpoint/2010/main" val="3086549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The Need for an Explicit Mission (Importance of Vision and Mission Statement)</a:t>
            </a:r>
            <a:endParaRPr lang="en-US" sz="2800" dirty="0"/>
          </a:p>
        </p:txBody>
      </p:sp>
      <p:sp>
        <p:nvSpPr>
          <p:cNvPr id="3" name="Content Placeholder 2"/>
          <p:cNvSpPr>
            <a:spLocks noGrp="1"/>
          </p:cNvSpPr>
          <p:nvPr>
            <p:ph sz="quarter" idx="1"/>
          </p:nvPr>
        </p:nvSpPr>
        <p:spPr>
          <a:xfrm>
            <a:off x="793419" y="1700808"/>
            <a:ext cx="10871200" cy="4032448"/>
          </a:xfrm>
        </p:spPr>
        <p:txBody>
          <a:bodyPr>
            <a:normAutofit/>
          </a:bodyPr>
          <a:lstStyle/>
          <a:p>
            <a:pPr marL="514350" lvl="0" indent="-514350">
              <a:buFont typeface="+mj-lt"/>
              <a:buAutoNum type="arabicPeriod"/>
            </a:pPr>
            <a:r>
              <a:rPr lang="en-US" sz="2400" dirty="0" smtClean="0"/>
              <a:t>Ensure unanimity of purpose the organization</a:t>
            </a:r>
          </a:p>
          <a:p>
            <a:pPr marL="514350" lvl="0" indent="-514350">
              <a:buFont typeface="+mj-lt"/>
              <a:buAutoNum type="arabicPeriod"/>
            </a:pPr>
            <a:r>
              <a:rPr lang="en-US" sz="2400" dirty="0" smtClean="0"/>
              <a:t>Provide Basis motivating</a:t>
            </a:r>
          </a:p>
          <a:p>
            <a:pPr marL="514350" lvl="0" indent="-514350">
              <a:buFont typeface="+mj-lt"/>
              <a:buAutoNum type="arabicPeriod"/>
            </a:pPr>
            <a:r>
              <a:rPr lang="en-US" sz="2400" dirty="0" smtClean="0"/>
              <a:t>Develop basis, or standard</a:t>
            </a:r>
          </a:p>
          <a:p>
            <a:pPr marL="514350" lvl="0" indent="-514350">
              <a:buFont typeface="+mj-lt"/>
              <a:buAutoNum type="arabicPeriod"/>
            </a:pPr>
            <a:r>
              <a:rPr lang="en-US" sz="2400" dirty="0" smtClean="0"/>
              <a:t>Establish general tone or organization climate</a:t>
            </a:r>
          </a:p>
          <a:p>
            <a:pPr marL="514350" lvl="0" indent="-514350">
              <a:buFont typeface="+mj-lt"/>
              <a:buAutoNum type="arabicPeriod"/>
            </a:pPr>
            <a:r>
              <a:rPr lang="en-US" sz="2400" dirty="0" smtClean="0"/>
              <a:t>To serve focal point to identify purpose and direction</a:t>
            </a:r>
          </a:p>
          <a:p>
            <a:pPr marL="514350" lvl="0" indent="-514350">
              <a:buFont typeface="+mj-lt"/>
              <a:buAutoNum type="arabicPeriod"/>
            </a:pPr>
            <a:r>
              <a:rPr lang="en-US" sz="2400" dirty="0" smtClean="0"/>
              <a:t>Translate objective and goals to work structure</a:t>
            </a:r>
          </a:p>
          <a:p>
            <a:pPr marL="514350" lvl="0" indent="-514350">
              <a:buFont typeface="+mj-lt"/>
              <a:buAutoNum type="arabicPeriod"/>
            </a:pPr>
            <a:r>
              <a:rPr lang="en-US" sz="2400" dirty="0" smtClean="0"/>
              <a:t>Translate purpose &amp; goals in such a way cost, time and performance parameter can be assessed.</a:t>
            </a:r>
          </a:p>
          <a:p>
            <a:pPr marL="514350" indent="-514350">
              <a:buFont typeface="+mj-lt"/>
              <a:buAutoNum type="arabicPeriod"/>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2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2000"/>
                                        <p:tgtEl>
                                          <p:spTgt spid="3">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8"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9" dur="2000"/>
                                        <p:tgtEl>
                                          <p:spTgt spid="3">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3"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4" dur="20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2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0" dur="2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1" dur="2000"/>
                                        <p:tgtEl>
                                          <p:spTgt spid="3">
                                            <p:txEl>
                                              <p:pRg st="4" end="4"/>
                                            </p:txEl>
                                          </p:spTgt>
                                        </p:tgtEl>
                                      </p:cBhvr>
                                    </p:animEffect>
                                  </p:childTnLst>
                                </p:cTn>
                              </p:par>
                              <p:par>
                                <p:cTn id="32" presetID="55"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2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5" dur="2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6" dur="2000"/>
                                        <p:tgtEl>
                                          <p:spTgt spid="3">
                                            <p:txEl>
                                              <p:pRg st="5" end="5"/>
                                            </p:txEl>
                                          </p:spTgt>
                                        </p:tgtEl>
                                      </p:cBhvr>
                                    </p:animEffect>
                                  </p:childTnLst>
                                </p:cTn>
                              </p:par>
                              <p:par>
                                <p:cTn id="37" presetID="55"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2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0" dur="2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Social Responsibility</a:t>
            </a:r>
            <a:endParaRPr lang="en-US" dirty="0"/>
          </a:p>
        </p:txBody>
      </p:sp>
      <p:sp>
        <p:nvSpPr>
          <p:cNvPr id="4" name="TextBox 3"/>
          <p:cNvSpPr txBox="1"/>
          <p:nvPr/>
        </p:nvSpPr>
        <p:spPr>
          <a:xfrm>
            <a:off x="623392" y="1713002"/>
            <a:ext cx="10849205" cy="400110"/>
          </a:xfrm>
          <a:prstGeom prst="rect">
            <a:avLst/>
          </a:prstGeom>
          <a:noFill/>
        </p:spPr>
        <p:txBody>
          <a:bodyPr wrap="square" rtlCol="0">
            <a:spAutoFit/>
          </a:bodyPr>
          <a:lstStyle/>
          <a:p>
            <a:pPr algn="just">
              <a:spcBef>
                <a:spcPts val="400"/>
              </a:spcBef>
              <a:spcAft>
                <a:spcPts val="400"/>
              </a:spcAft>
            </a:pPr>
            <a:r>
              <a:rPr lang="en-US" sz="2000" dirty="0" smtClean="0"/>
              <a:t>The idea that business has a duty to serve society as well as the financial interest of stockholders.</a:t>
            </a:r>
            <a:endParaRPr lang="en-US" sz="2400" dirty="0" smtClean="0"/>
          </a:p>
        </p:txBody>
      </p:sp>
      <p:sp>
        <p:nvSpPr>
          <p:cNvPr id="5" name="TextBox 4"/>
          <p:cNvSpPr txBox="1"/>
          <p:nvPr/>
        </p:nvSpPr>
        <p:spPr>
          <a:xfrm>
            <a:off x="719403" y="2455436"/>
            <a:ext cx="10657184" cy="2031325"/>
          </a:xfrm>
          <a:prstGeom prst="rect">
            <a:avLst/>
          </a:prstGeom>
          <a:noFill/>
        </p:spPr>
        <p:txBody>
          <a:bodyPr wrap="square" rtlCol="0">
            <a:spAutoFit/>
          </a:bodyPr>
          <a:lstStyle/>
          <a:p>
            <a:pPr>
              <a:lnSpc>
                <a:spcPct val="150000"/>
              </a:lnSpc>
            </a:pPr>
            <a:r>
              <a:rPr lang="en-US" dirty="0" smtClean="0"/>
              <a:t>Three principal reasons company should be concern about the CSR :</a:t>
            </a:r>
          </a:p>
          <a:p>
            <a:pPr marL="342900" indent="-342900">
              <a:lnSpc>
                <a:spcPct val="150000"/>
              </a:lnSpc>
              <a:buFont typeface="+mj-lt"/>
              <a:buAutoNum type="arabicPeriod"/>
            </a:pPr>
            <a:r>
              <a:rPr lang="en-US" dirty="0" smtClean="0"/>
              <a:t>Company’s right to exist depend on its responsiveness to the external environment.</a:t>
            </a:r>
          </a:p>
          <a:p>
            <a:pPr marL="342900" indent="-342900">
              <a:lnSpc>
                <a:spcPct val="150000"/>
              </a:lnSpc>
              <a:buFont typeface="+mj-lt"/>
              <a:buAutoNum type="arabicPeriod"/>
            </a:pPr>
            <a:r>
              <a:rPr lang="en-US" dirty="0" smtClean="0"/>
              <a:t>Government threaten increased regulation if business doesn’t evolve to meet changing social standard.</a:t>
            </a:r>
          </a:p>
          <a:p>
            <a:pPr marL="342900" indent="-342900">
              <a:lnSpc>
                <a:spcPct val="150000"/>
              </a:lnSpc>
              <a:buFont typeface="+mj-lt"/>
              <a:buAutoNum type="arabicPeriod"/>
            </a:pPr>
            <a:r>
              <a:rPr lang="en-US" dirty="0" smtClean="0"/>
              <a:t>A responsive corporate social policy may enhance a firm’s long-term viability.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2000" fill="hold"/>
                                        <p:tgtEl>
                                          <p:spTgt spid="5"/>
                                        </p:tgtEl>
                                        <p:attrNameLst>
                                          <p:attrName>ppt_w</p:attrName>
                                        </p:attrNameLst>
                                      </p:cBhvr>
                                      <p:tavLst>
                                        <p:tav tm="0">
                                          <p:val>
                                            <p:strVal val="#ppt_w*0.70"/>
                                          </p:val>
                                        </p:tav>
                                        <p:tav tm="100000">
                                          <p:val>
                                            <p:strVal val="#ppt_w"/>
                                          </p:val>
                                        </p:tav>
                                      </p:tavLst>
                                    </p:anim>
                                    <p:anim calcmode="lin" valueType="num">
                                      <p:cBhvr>
                                        <p:cTn id="13" dur="2000" fill="hold"/>
                                        <p:tgtEl>
                                          <p:spTgt spid="5"/>
                                        </p:tgtEl>
                                        <p:attrNameLst>
                                          <p:attrName>ppt_h</p:attrName>
                                        </p:attrNameLst>
                                      </p:cBhvr>
                                      <p:tavLst>
                                        <p:tav tm="0">
                                          <p:val>
                                            <p:strVal val="#ppt_h"/>
                                          </p:val>
                                        </p:tav>
                                        <p:tav tm="100000">
                                          <p:val>
                                            <p:strVal val="#ppt_h"/>
                                          </p:val>
                                        </p:tav>
                                      </p:tavLst>
                                    </p:anim>
                                    <p:animEffect transition="in" filter="fade">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CSR’s effect on the Mission</a:t>
            </a:r>
            <a:endParaRPr lang="en-US" dirty="0"/>
          </a:p>
        </p:txBody>
      </p:sp>
      <p:sp>
        <p:nvSpPr>
          <p:cNvPr id="4" name="TextBox 3"/>
          <p:cNvSpPr txBox="1"/>
          <p:nvPr/>
        </p:nvSpPr>
        <p:spPr>
          <a:xfrm>
            <a:off x="719403" y="1832044"/>
            <a:ext cx="10849205" cy="2062103"/>
          </a:xfrm>
          <a:prstGeom prst="rect">
            <a:avLst/>
          </a:prstGeom>
          <a:noFill/>
        </p:spPr>
        <p:txBody>
          <a:bodyPr wrap="square" rtlCol="0">
            <a:spAutoFit/>
          </a:bodyPr>
          <a:lstStyle/>
          <a:p>
            <a:pPr marL="173038" indent="-173038" algn="just">
              <a:spcBef>
                <a:spcPts val="400"/>
              </a:spcBef>
              <a:spcAft>
                <a:spcPts val="400"/>
              </a:spcAft>
              <a:buFont typeface="Arial" pitchFamily="34" charset="0"/>
              <a:buChar char="•"/>
            </a:pPr>
            <a:r>
              <a:rPr lang="en-US" dirty="0" smtClean="0"/>
              <a:t>The mission statement not only identify what product and service a company produce it, and what market it serves, it also embodies what the company believes.</a:t>
            </a:r>
          </a:p>
          <a:p>
            <a:pPr marL="173038" indent="-173038" algn="just">
              <a:spcBef>
                <a:spcPts val="400"/>
              </a:spcBef>
              <a:spcAft>
                <a:spcPts val="400"/>
              </a:spcAft>
              <a:buFont typeface="Arial" pitchFamily="34" charset="0"/>
              <a:buChar char="•"/>
            </a:pPr>
            <a:r>
              <a:rPr lang="en-US" dirty="0" smtClean="0"/>
              <a:t>Mission statement recognize the legitimate claims of external stakeholders include creditors, customers, suppliers, government, unions, local community and element of the general public.</a:t>
            </a:r>
          </a:p>
          <a:p>
            <a:pPr marL="173038" indent="-173038" algn="just">
              <a:spcBef>
                <a:spcPts val="400"/>
              </a:spcBef>
              <a:spcAft>
                <a:spcPts val="400"/>
              </a:spcAft>
              <a:buFont typeface="Arial" pitchFamily="34" charset="0"/>
              <a:buChar char="•"/>
            </a:pPr>
            <a:r>
              <a:rPr lang="en-US" dirty="0" smtClean="0"/>
              <a:t>Some company are in their approach to CSR, others are reactive.</a:t>
            </a:r>
          </a:p>
          <a:p>
            <a:pPr marL="173038" indent="-173038" algn="just">
              <a:spcBef>
                <a:spcPts val="400"/>
              </a:spcBef>
              <a:spcAft>
                <a:spcPts val="400"/>
              </a:spcAft>
              <a:buFont typeface="Arial" pitchFamily="34" charset="0"/>
              <a:buChar char="•"/>
            </a:pPr>
            <a:r>
              <a:rPr lang="en-US" dirty="0" smtClean="0"/>
              <a:t>Social audit attempts to measure a company’s actual social performance against the social objective.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ppt_x</p:attrName>
                                        </p:attrNameLst>
                                      </p:cBhvr>
                                      <p:tavLst>
                                        <p:tav tm="0">
                                          <p:val>
                                            <p:strVal val="#ppt_x-.2"/>
                                          </p:val>
                                        </p:tav>
                                        <p:tav tm="100000">
                                          <p:val>
                                            <p:strVal val="#ppt_x"/>
                                          </p:val>
                                        </p:tav>
                                      </p:tavLst>
                                    </p:anim>
                                    <p:anim calcmode="lin" valueType="num">
                                      <p:cBhvr>
                                        <p:cTn id="8" dur="2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0" y="3284376"/>
            <a:ext cx="9144000" cy="129042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d-ID" sz="3600" b="1" dirty="0" smtClean="0">
                <a:solidFill>
                  <a:srgbClr val="FF0000"/>
                </a:solidFill>
              </a:rPr>
              <a:t>External Environment Analysis</a:t>
            </a:r>
          </a:p>
          <a:p>
            <a:r>
              <a:rPr lang="id-ID" sz="3600" b="1" dirty="0" smtClean="0">
                <a:solidFill>
                  <a:srgbClr val="FF0000"/>
                </a:solidFill>
                <a:effectLst>
                  <a:outerShdw blurRad="38100" dist="38100" dir="2700000" algn="tl">
                    <a:srgbClr val="000000">
                      <a:alpha val="43137"/>
                    </a:srgbClr>
                  </a:outerShdw>
                </a:effectLst>
              </a:rPr>
              <a:t>(External Factor Assessment)</a:t>
            </a:r>
            <a:endParaRPr lang="en-GB" sz="3600" b="1" dirty="0">
              <a:solidFill>
                <a:srgbClr val="FF0000"/>
              </a:solidFill>
              <a:effectLst>
                <a:outerShdw blurRad="38100" dist="38100" dir="2700000" algn="tl">
                  <a:srgbClr val="000000">
                    <a:alpha val="43137"/>
                  </a:srgbClr>
                </a:outerShdw>
              </a:effectLst>
            </a:endParaRPr>
          </a:p>
        </p:txBody>
      </p:sp>
      <p:sp>
        <p:nvSpPr>
          <p:cNvPr id="3" name="Title 1"/>
          <p:cNvSpPr txBox="1">
            <a:spLocks/>
          </p:cNvSpPr>
          <p:nvPr/>
        </p:nvSpPr>
        <p:spPr>
          <a:xfrm>
            <a:off x="1524000" y="5292822"/>
            <a:ext cx="9144000" cy="660890"/>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id-ID" sz="2000" b="1" dirty="0" smtClean="0"/>
              <a:t>Dosen : Drs. HA. ROMADLON, MM, CTP</a:t>
            </a:r>
            <a:endParaRPr lang="en-GB" sz="2000" b="1" dirty="0"/>
          </a:p>
        </p:txBody>
      </p:sp>
    </p:spTree>
    <p:extLst>
      <p:ext uri="{BB962C8B-B14F-4D97-AF65-F5344CB8AC3E}">
        <p14:creationId xmlns="" xmlns:p14="http://schemas.microsoft.com/office/powerpoint/2010/main" val="3086549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External Environment Analysis</a:t>
            </a:r>
            <a:endParaRPr lang="id-ID" dirty="0"/>
          </a:p>
        </p:txBody>
      </p:sp>
      <p:sp>
        <p:nvSpPr>
          <p:cNvPr id="3" name="TextBox 2"/>
          <p:cNvSpPr txBox="1"/>
          <p:nvPr/>
        </p:nvSpPr>
        <p:spPr>
          <a:xfrm>
            <a:off x="815414" y="1988840"/>
            <a:ext cx="10561173" cy="1569660"/>
          </a:xfrm>
          <a:prstGeom prst="rect">
            <a:avLst/>
          </a:prstGeom>
          <a:noFill/>
        </p:spPr>
        <p:txBody>
          <a:bodyPr wrap="square" rtlCol="0">
            <a:spAutoFit/>
          </a:bodyPr>
          <a:lstStyle/>
          <a:p>
            <a:pPr algn="r"/>
            <a:r>
              <a:rPr lang="en-US" sz="2400" dirty="0" smtClean="0"/>
              <a:t>Sometimes is called </a:t>
            </a:r>
            <a:r>
              <a:rPr lang="en-US" sz="2400" b="1" i="1" dirty="0" smtClean="0"/>
              <a:t>Environmental Scanning</a:t>
            </a:r>
            <a:r>
              <a:rPr lang="en-US" sz="2400" dirty="0" smtClean="0"/>
              <a:t>, </a:t>
            </a:r>
            <a:r>
              <a:rPr lang="en-US" sz="2400" b="1" i="1" dirty="0" smtClean="0"/>
              <a:t>External Audit</a:t>
            </a:r>
            <a:r>
              <a:rPr lang="en-US" sz="2400" dirty="0" smtClean="0"/>
              <a:t>, or </a:t>
            </a:r>
            <a:r>
              <a:rPr lang="en-US" sz="2400" b="1" i="1" dirty="0" smtClean="0"/>
              <a:t>Industry Analysis</a:t>
            </a:r>
            <a:r>
              <a:rPr lang="en-US" sz="2400" dirty="0" smtClean="0"/>
              <a:t>, reveal key opportunity and threats confronting an organization so that managers can formulate strategies to take advantage and avoids or reduce the impact of threats.</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Company’s Environment</a:t>
            </a:r>
            <a:endParaRPr lang="en-US" dirty="0"/>
          </a:p>
        </p:txBody>
      </p:sp>
      <p:sp>
        <p:nvSpPr>
          <p:cNvPr id="7" name="Rounded Rectangle 6"/>
          <p:cNvSpPr/>
          <p:nvPr/>
        </p:nvSpPr>
        <p:spPr>
          <a:xfrm>
            <a:off x="815414" y="1628800"/>
            <a:ext cx="10561173" cy="4536504"/>
          </a:xfrm>
          <a:prstGeom prst="roundRect">
            <a:avLst/>
          </a:prstGeom>
          <a:solidFill>
            <a:schemeClr val="accent6">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9264352" y="3168363"/>
            <a:ext cx="2112235" cy="1877437"/>
          </a:xfrm>
          <a:prstGeom prst="rect">
            <a:avLst/>
          </a:prstGeom>
          <a:noFill/>
        </p:spPr>
        <p:txBody>
          <a:bodyPr wrap="square" rtlCol="0">
            <a:spAutoFit/>
          </a:bodyPr>
          <a:lstStyle/>
          <a:p>
            <a:r>
              <a:rPr lang="en-US" dirty="0" smtClean="0">
                <a:solidFill>
                  <a:schemeClr val="bg1"/>
                </a:solidFill>
              </a:rPr>
              <a:t>Remote / Macro </a:t>
            </a:r>
            <a:r>
              <a:rPr lang="en-US" dirty="0" err="1" smtClean="0">
                <a:solidFill>
                  <a:schemeClr val="bg1"/>
                </a:solidFill>
              </a:rPr>
              <a:t>Env</a:t>
            </a:r>
            <a:r>
              <a:rPr lang="en-US" dirty="0" smtClean="0">
                <a:solidFill>
                  <a:schemeClr val="bg1"/>
                </a:solidFill>
              </a:rPr>
              <a:t>’</a:t>
            </a:r>
          </a:p>
          <a:p>
            <a:pPr>
              <a:buFont typeface="Arial" pitchFamily="34" charset="0"/>
              <a:buChar char="•"/>
            </a:pPr>
            <a:r>
              <a:rPr lang="en-US" sz="1600" dirty="0" smtClean="0">
                <a:solidFill>
                  <a:schemeClr val="bg1"/>
                </a:solidFill>
              </a:rPr>
              <a:t> Economic</a:t>
            </a:r>
          </a:p>
          <a:p>
            <a:pPr>
              <a:buFont typeface="Arial" pitchFamily="34" charset="0"/>
              <a:buChar char="•"/>
            </a:pPr>
            <a:r>
              <a:rPr lang="en-US" sz="1600" dirty="0" smtClean="0">
                <a:solidFill>
                  <a:schemeClr val="bg1"/>
                </a:solidFill>
              </a:rPr>
              <a:t> Social</a:t>
            </a:r>
          </a:p>
          <a:p>
            <a:pPr>
              <a:buFont typeface="Arial" pitchFamily="34" charset="0"/>
              <a:buChar char="•"/>
            </a:pPr>
            <a:r>
              <a:rPr lang="en-US" sz="1600" dirty="0" smtClean="0">
                <a:solidFill>
                  <a:schemeClr val="bg1"/>
                </a:solidFill>
              </a:rPr>
              <a:t> Political</a:t>
            </a:r>
          </a:p>
          <a:p>
            <a:pPr>
              <a:buFont typeface="Arial" pitchFamily="34" charset="0"/>
              <a:buChar char="•"/>
            </a:pPr>
            <a:r>
              <a:rPr lang="en-US" sz="1600" dirty="0" smtClean="0">
                <a:solidFill>
                  <a:schemeClr val="bg1"/>
                </a:solidFill>
              </a:rPr>
              <a:t> Technological</a:t>
            </a:r>
          </a:p>
          <a:p>
            <a:pPr>
              <a:buFont typeface="Arial" pitchFamily="34" charset="0"/>
              <a:buChar char="•"/>
            </a:pPr>
            <a:r>
              <a:rPr lang="en-US" sz="1600" dirty="0" smtClean="0">
                <a:solidFill>
                  <a:schemeClr val="bg1"/>
                </a:solidFill>
              </a:rPr>
              <a:t> Ecological</a:t>
            </a:r>
            <a:endParaRPr lang="en-US" sz="1600" dirty="0">
              <a:solidFill>
                <a:schemeClr val="bg1"/>
              </a:solidFill>
            </a:endParaRPr>
          </a:p>
        </p:txBody>
      </p:sp>
      <p:sp>
        <p:nvSpPr>
          <p:cNvPr id="9" name="Rounded Rectangle 8"/>
          <p:cNvSpPr/>
          <p:nvPr/>
        </p:nvSpPr>
        <p:spPr>
          <a:xfrm>
            <a:off x="1199456" y="1815233"/>
            <a:ext cx="7776864" cy="4225785"/>
          </a:xfrm>
          <a:prstGeom prst="roundRect">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672064" y="3182398"/>
            <a:ext cx="2304256" cy="1600438"/>
          </a:xfrm>
          <a:prstGeom prst="rect">
            <a:avLst/>
          </a:prstGeom>
          <a:noFill/>
        </p:spPr>
        <p:txBody>
          <a:bodyPr wrap="square" rtlCol="0">
            <a:spAutoFit/>
          </a:bodyPr>
          <a:lstStyle/>
          <a:p>
            <a:r>
              <a:rPr lang="en-US" dirty="0" smtClean="0">
                <a:solidFill>
                  <a:schemeClr val="bg1"/>
                </a:solidFill>
              </a:rPr>
              <a:t>Industry </a:t>
            </a:r>
            <a:r>
              <a:rPr lang="en-US" dirty="0" err="1" smtClean="0">
                <a:solidFill>
                  <a:schemeClr val="bg1"/>
                </a:solidFill>
              </a:rPr>
              <a:t>Env</a:t>
            </a:r>
            <a:r>
              <a:rPr lang="en-US" dirty="0" smtClean="0">
                <a:solidFill>
                  <a:schemeClr val="bg1"/>
                </a:solidFill>
              </a:rPr>
              <a:t>’</a:t>
            </a:r>
          </a:p>
          <a:p>
            <a:r>
              <a:rPr lang="en-US" sz="1600" dirty="0" smtClean="0">
                <a:solidFill>
                  <a:schemeClr val="bg1"/>
                </a:solidFill>
              </a:rPr>
              <a:t>Global &amp; Domestic</a:t>
            </a:r>
          </a:p>
          <a:p>
            <a:pPr>
              <a:buFont typeface="Arial" pitchFamily="34" charset="0"/>
              <a:buChar char="•"/>
            </a:pPr>
            <a:r>
              <a:rPr lang="en-US" sz="1600" dirty="0" smtClean="0">
                <a:solidFill>
                  <a:schemeClr val="bg1"/>
                </a:solidFill>
              </a:rPr>
              <a:t> Entry Barriers</a:t>
            </a:r>
          </a:p>
          <a:p>
            <a:pPr>
              <a:buFont typeface="Arial" pitchFamily="34" charset="0"/>
              <a:buChar char="•"/>
            </a:pPr>
            <a:r>
              <a:rPr lang="en-US" sz="1600" dirty="0" smtClean="0">
                <a:solidFill>
                  <a:schemeClr val="bg1"/>
                </a:solidFill>
              </a:rPr>
              <a:t> Supplier Power</a:t>
            </a:r>
          </a:p>
          <a:p>
            <a:pPr>
              <a:buFont typeface="Arial" pitchFamily="34" charset="0"/>
              <a:buChar char="•"/>
            </a:pPr>
            <a:r>
              <a:rPr lang="en-US" sz="1600" dirty="0" smtClean="0">
                <a:solidFill>
                  <a:schemeClr val="bg1"/>
                </a:solidFill>
              </a:rPr>
              <a:t> Substitute</a:t>
            </a:r>
          </a:p>
          <a:p>
            <a:pPr>
              <a:buFont typeface="Arial" pitchFamily="34" charset="0"/>
              <a:buChar char="•"/>
            </a:pPr>
            <a:r>
              <a:rPr lang="en-US" sz="1600" dirty="0" smtClean="0">
                <a:solidFill>
                  <a:schemeClr val="bg1"/>
                </a:solidFill>
              </a:rPr>
              <a:t> Competitive Rivalry</a:t>
            </a:r>
            <a:endParaRPr lang="en-US" sz="1600" dirty="0">
              <a:solidFill>
                <a:schemeClr val="bg1"/>
              </a:solidFill>
            </a:endParaRPr>
          </a:p>
        </p:txBody>
      </p:sp>
      <p:sp>
        <p:nvSpPr>
          <p:cNvPr id="11" name="Rounded Rectangle 10"/>
          <p:cNvSpPr/>
          <p:nvPr/>
        </p:nvSpPr>
        <p:spPr>
          <a:xfrm>
            <a:off x="1487488" y="2188095"/>
            <a:ext cx="4896544" cy="3542202"/>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983765" y="3182397"/>
            <a:ext cx="2304256" cy="1600438"/>
          </a:xfrm>
          <a:prstGeom prst="rect">
            <a:avLst/>
          </a:prstGeom>
          <a:noFill/>
        </p:spPr>
        <p:txBody>
          <a:bodyPr wrap="square" rtlCol="0">
            <a:spAutoFit/>
          </a:bodyPr>
          <a:lstStyle/>
          <a:p>
            <a:r>
              <a:rPr lang="en-US" dirty="0" smtClean="0">
                <a:solidFill>
                  <a:schemeClr val="bg1"/>
                </a:solidFill>
              </a:rPr>
              <a:t>Operating </a:t>
            </a:r>
            <a:r>
              <a:rPr lang="en-US" dirty="0" err="1" smtClean="0">
                <a:solidFill>
                  <a:schemeClr val="bg1"/>
                </a:solidFill>
              </a:rPr>
              <a:t>Env</a:t>
            </a:r>
            <a:endParaRPr lang="en-US" sz="1600" dirty="0" smtClean="0">
              <a:solidFill>
                <a:schemeClr val="bg1"/>
              </a:solidFill>
            </a:endParaRPr>
          </a:p>
          <a:p>
            <a:pPr>
              <a:buFont typeface="Arial" pitchFamily="34" charset="0"/>
              <a:buChar char="•"/>
            </a:pPr>
            <a:r>
              <a:rPr lang="en-US" sz="1600" dirty="0" smtClean="0">
                <a:solidFill>
                  <a:schemeClr val="bg1"/>
                </a:solidFill>
              </a:rPr>
              <a:t> Competitor</a:t>
            </a:r>
          </a:p>
          <a:p>
            <a:pPr>
              <a:buFont typeface="Arial" pitchFamily="34" charset="0"/>
              <a:buChar char="•"/>
            </a:pPr>
            <a:r>
              <a:rPr lang="en-US" sz="1600" dirty="0" smtClean="0">
                <a:solidFill>
                  <a:schemeClr val="bg1"/>
                </a:solidFill>
              </a:rPr>
              <a:t> Creditor</a:t>
            </a:r>
          </a:p>
          <a:p>
            <a:pPr>
              <a:buFont typeface="Arial" pitchFamily="34" charset="0"/>
              <a:buChar char="•"/>
            </a:pPr>
            <a:r>
              <a:rPr lang="en-US" sz="1600" dirty="0" smtClean="0">
                <a:solidFill>
                  <a:schemeClr val="bg1"/>
                </a:solidFill>
              </a:rPr>
              <a:t> Customers</a:t>
            </a:r>
          </a:p>
          <a:p>
            <a:pPr>
              <a:buFont typeface="Arial" pitchFamily="34" charset="0"/>
              <a:buChar char="•"/>
            </a:pPr>
            <a:r>
              <a:rPr lang="en-US" sz="1600" dirty="0" smtClean="0">
                <a:solidFill>
                  <a:schemeClr val="bg1"/>
                </a:solidFill>
              </a:rPr>
              <a:t> Labor</a:t>
            </a:r>
          </a:p>
          <a:p>
            <a:pPr>
              <a:buFont typeface="Arial" pitchFamily="34" charset="0"/>
              <a:buChar char="•"/>
            </a:pPr>
            <a:r>
              <a:rPr lang="en-US" sz="1600" dirty="0" smtClean="0">
                <a:solidFill>
                  <a:schemeClr val="bg1"/>
                </a:solidFill>
              </a:rPr>
              <a:t> Supplier</a:t>
            </a:r>
            <a:endParaRPr lang="en-US" sz="1600" dirty="0">
              <a:solidFill>
                <a:schemeClr val="bg1"/>
              </a:solidFill>
            </a:endParaRPr>
          </a:p>
        </p:txBody>
      </p:sp>
      <p:sp>
        <p:nvSpPr>
          <p:cNvPr id="13" name="Rounded Rectangle 12"/>
          <p:cNvSpPr/>
          <p:nvPr/>
        </p:nvSpPr>
        <p:spPr>
          <a:xfrm>
            <a:off x="1679509" y="3244541"/>
            <a:ext cx="2112235" cy="1305022"/>
          </a:xfrm>
          <a:prstGeom prst="round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FIRM</a:t>
            </a:r>
            <a:endParaRPr lang="en-US" dirty="0"/>
          </a:p>
        </p:txBody>
      </p:sp>
      <p:sp>
        <p:nvSpPr>
          <p:cNvPr id="14" name="Slide Number Placeholder 13"/>
          <p:cNvSpPr>
            <a:spLocks noGrp="1"/>
          </p:cNvSpPr>
          <p:nvPr>
            <p:ph type="sldNum" sz="quarter" idx="4294967295"/>
          </p:nvPr>
        </p:nvSpPr>
        <p:spPr>
          <a:xfrm>
            <a:off x="0" y="1272222"/>
            <a:ext cx="711200" cy="244476"/>
          </a:xfrm>
          <a:prstGeom prst="rect">
            <a:avLst/>
          </a:prstGeom>
        </p:spPr>
        <p:txBody>
          <a:bodyPr>
            <a:normAutofit fontScale="62500" lnSpcReduction="20000"/>
          </a:bodyPr>
          <a:lstStyle/>
          <a:p>
            <a:fld id="{078A8703-CA22-4202-803A-45C4C3E80034}" type="slidenum">
              <a:rPr lang="en-US" smtClean="0"/>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000" fill="hold"/>
                                        <p:tgtEl>
                                          <p:spTgt spid="13"/>
                                        </p:tgtEl>
                                        <p:attrNameLst>
                                          <p:attrName>ppt_x</p:attrName>
                                        </p:attrNameLst>
                                      </p:cBhvr>
                                      <p:tavLst>
                                        <p:tav tm="0">
                                          <p:val>
                                            <p:strVal val="#ppt_x"/>
                                          </p:val>
                                        </p:tav>
                                        <p:tav tm="100000">
                                          <p:val>
                                            <p:strVal val="#ppt_x"/>
                                          </p:val>
                                        </p:tav>
                                      </p:tavLst>
                                    </p:anim>
                                    <p:anim calcmode="lin" valueType="num">
                                      <p:cBhvr additive="base">
                                        <p:cTn id="8"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2000" fill="hold"/>
                                        <p:tgtEl>
                                          <p:spTgt spid="7"/>
                                        </p:tgtEl>
                                        <p:attrNameLst>
                                          <p:attrName>ppt_w</p:attrName>
                                        </p:attrNameLst>
                                      </p:cBhvr>
                                      <p:tavLst>
                                        <p:tav tm="0">
                                          <p:val>
                                            <p:strVal val="#ppt_w*0.70"/>
                                          </p:val>
                                        </p:tav>
                                        <p:tav tm="100000">
                                          <p:val>
                                            <p:strVal val="#ppt_w"/>
                                          </p:val>
                                        </p:tav>
                                      </p:tavLst>
                                    </p:anim>
                                    <p:anim calcmode="lin" valueType="num">
                                      <p:cBhvr>
                                        <p:cTn id="14" dur="2000" fill="hold"/>
                                        <p:tgtEl>
                                          <p:spTgt spid="7"/>
                                        </p:tgtEl>
                                        <p:attrNameLst>
                                          <p:attrName>ppt_h</p:attrName>
                                        </p:attrNameLst>
                                      </p:cBhvr>
                                      <p:tavLst>
                                        <p:tav tm="0">
                                          <p:val>
                                            <p:strVal val="#ppt_h"/>
                                          </p:val>
                                        </p:tav>
                                        <p:tav tm="100000">
                                          <p:val>
                                            <p:strVal val="#ppt_h"/>
                                          </p:val>
                                        </p:tav>
                                      </p:tavLst>
                                    </p:anim>
                                    <p:animEffect transition="in" filter="fade">
                                      <p:cBhvr>
                                        <p:cTn id="15" dur="2000"/>
                                        <p:tgtEl>
                                          <p:spTgt spid="7"/>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2000" fill="hold"/>
                                        <p:tgtEl>
                                          <p:spTgt spid="8"/>
                                        </p:tgtEl>
                                        <p:attrNameLst>
                                          <p:attrName>ppt_w</p:attrName>
                                        </p:attrNameLst>
                                      </p:cBhvr>
                                      <p:tavLst>
                                        <p:tav tm="0">
                                          <p:val>
                                            <p:strVal val="#ppt_w*0.70"/>
                                          </p:val>
                                        </p:tav>
                                        <p:tav tm="100000">
                                          <p:val>
                                            <p:strVal val="#ppt_w"/>
                                          </p:val>
                                        </p:tav>
                                      </p:tavLst>
                                    </p:anim>
                                    <p:anim calcmode="lin" valueType="num">
                                      <p:cBhvr>
                                        <p:cTn id="19" dur="2000" fill="hold"/>
                                        <p:tgtEl>
                                          <p:spTgt spid="8"/>
                                        </p:tgtEl>
                                        <p:attrNameLst>
                                          <p:attrName>ppt_h</p:attrName>
                                        </p:attrNameLst>
                                      </p:cBhvr>
                                      <p:tavLst>
                                        <p:tav tm="0">
                                          <p:val>
                                            <p:strVal val="#ppt_h"/>
                                          </p:val>
                                        </p:tav>
                                        <p:tav tm="100000">
                                          <p:val>
                                            <p:strVal val="#ppt_h"/>
                                          </p:val>
                                        </p:tav>
                                      </p:tavLst>
                                    </p:anim>
                                    <p:animEffect transition="in" filter="fade">
                                      <p:cBhvr>
                                        <p:cTn id="20" dur="2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5" presetClass="entr" presetSubtype="1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checkerboard(across)">
                                      <p:cBhvr>
                                        <p:cTn id="25" dur="2000"/>
                                        <p:tgtEl>
                                          <p:spTgt spid="9"/>
                                        </p:tgtEl>
                                      </p:cBhvr>
                                    </p:animEffect>
                                  </p:childTnLst>
                                </p:cTn>
                              </p:par>
                              <p:par>
                                <p:cTn id="26" presetID="5" presetClass="entr" presetSubtype="1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checkerboard(across)">
                                      <p:cBhvr>
                                        <p:cTn id="28" dur="2000"/>
                                        <p:tgtEl>
                                          <p:spTgt spid="10"/>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blinds(horizontal)">
                                      <p:cBhvr>
                                        <p:cTn id="33" dur="2000"/>
                                        <p:tgtEl>
                                          <p:spTgt spid="11"/>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blinds(horizontal)">
                                      <p:cBhvr>
                                        <p:cTn id="3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P spid="9" grpId="0" animBg="1"/>
      <p:bldP spid="10" grpId="0"/>
      <p:bldP spid="11" grpId="0" animBg="1"/>
      <p:bldP spid="12" grpId="0"/>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Notable Quotes</a:t>
            </a:r>
            <a:endParaRPr lang="en-US" sz="3200" dirty="0"/>
          </a:p>
        </p:txBody>
      </p:sp>
      <p:sp>
        <p:nvSpPr>
          <p:cNvPr id="4" name="TextBox 3"/>
          <p:cNvSpPr txBox="1"/>
          <p:nvPr/>
        </p:nvSpPr>
        <p:spPr>
          <a:xfrm>
            <a:off x="623392" y="1700808"/>
            <a:ext cx="10849205" cy="1323439"/>
          </a:xfrm>
          <a:prstGeom prst="rect">
            <a:avLst/>
          </a:prstGeom>
          <a:noFill/>
        </p:spPr>
        <p:txBody>
          <a:bodyPr wrap="square" rtlCol="0">
            <a:spAutoFit/>
          </a:bodyPr>
          <a:lstStyle/>
          <a:p>
            <a:pPr algn="just"/>
            <a:r>
              <a:rPr lang="en-US" sz="2000" b="1" i="1" dirty="0" smtClean="0">
                <a:solidFill>
                  <a:schemeClr val="accent3">
                    <a:lumMod val="50000"/>
                  </a:schemeClr>
                </a:solidFill>
              </a:rPr>
              <a:t>The opportunities and threats existing in any situation always exceed the resources needed to exploit the opportunities or avoid the threats.   Thus, strategy is essentially a problem of allocating resources.  If strategy is to be successful, it must allocate superior resource against a decisive opportunity.  </a:t>
            </a:r>
            <a:r>
              <a:rPr lang="en-US" b="1" i="1" dirty="0" smtClean="0">
                <a:solidFill>
                  <a:srgbClr val="C00000"/>
                </a:solidFill>
              </a:rPr>
              <a:t>(William Cohen)</a:t>
            </a:r>
            <a:endParaRPr lang="en-US" sz="2000" b="1" i="1" dirty="0">
              <a:solidFill>
                <a:srgbClr val="C00000"/>
              </a:solidFill>
            </a:endParaRPr>
          </a:p>
        </p:txBody>
      </p:sp>
      <p:sp>
        <p:nvSpPr>
          <p:cNvPr id="5" name="TextBox 4"/>
          <p:cNvSpPr txBox="1"/>
          <p:nvPr/>
        </p:nvSpPr>
        <p:spPr>
          <a:xfrm>
            <a:off x="623392" y="3866273"/>
            <a:ext cx="10849205" cy="1015663"/>
          </a:xfrm>
          <a:prstGeom prst="rect">
            <a:avLst/>
          </a:prstGeom>
          <a:noFill/>
        </p:spPr>
        <p:txBody>
          <a:bodyPr wrap="square" rtlCol="0">
            <a:spAutoFit/>
          </a:bodyPr>
          <a:lstStyle/>
          <a:p>
            <a:pPr algn="just"/>
            <a:r>
              <a:rPr lang="en-US" sz="2000" b="1" i="1" dirty="0" smtClean="0">
                <a:solidFill>
                  <a:schemeClr val="accent3">
                    <a:lumMod val="50000"/>
                  </a:schemeClr>
                </a:solidFill>
              </a:rPr>
              <a:t>If you are not faster then your competitor, you are in a tenuous position, and if you are only half as fast, you are terminal.</a:t>
            </a:r>
          </a:p>
          <a:p>
            <a:pPr algn="just"/>
            <a:r>
              <a:rPr lang="en-US" b="1" i="1" dirty="0" smtClean="0">
                <a:solidFill>
                  <a:srgbClr val="C00000"/>
                </a:solidFill>
              </a:rPr>
              <a:t>(George Salk)</a:t>
            </a:r>
            <a:endParaRPr lang="en-US" b="1" i="1" dirty="0">
              <a:solidFill>
                <a:srgbClr val="C00000"/>
              </a:solidFill>
            </a:endParaRPr>
          </a:p>
        </p:txBody>
      </p:sp>
      <p:sp>
        <p:nvSpPr>
          <p:cNvPr id="6" name="Slide Number Placeholder 5"/>
          <p:cNvSpPr>
            <a:spLocks noGrp="1"/>
          </p:cNvSpPr>
          <p:nvPr>
            <p:ph type="sldNum" sz="quarter" idx="4294967295"/>
          </p:nvPr>
        </p:nvSpPr>
        <p:spPr>
          <a:xfrm>
            <a:off x="0" y="1272222"/>
            <a:ext cx="711200" cy="244476"/>
          </a:xfrm>
          <a:prstGeom prst="rect">
            <a:avLst/>
          </a:prstGeom>
        </p:spPr>
        <p:txBody>
          <a:bodyPr>
            <a:normAutofit fontScale="62500" lnSpcReduction="20000"/>
          </a:bodyPr>
          <a:lstStyle/>
          <a:p>
            <a:fld id="{078A8703-CA22-4202-803A-45C4C3E80034}" type="slidenum">
              <a:rPr lang="en-US" smtClean="0"/>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Thinking Strategically</a:t>
            </a:r>
            <a:endParaRPr lang="en-US" dirty="0"/>
          </a:p>
        </p:txBody>
      </p:sp>
      <p:sp>
        <p:nvSpPr>
          <p:cNvPr id="3" name="Content Placeholder 2"/>
          <p:cNvSpPr>
            <a:spLocks noGrp="1"/>
          </p:cNvSpPr>
          <p:nvPr>
            <p:ph sz="quarter" idx="1"/>
          </p:nvPr>
        </p:nvSpPr>
        <p:spPr/>
        <p:txBody>
          <a:bodyPr>
            <a:normAutofit/>
          </a:bodyPr>
          <a:lstStyle/>
          <a:p>
            <a:pPr marL="0" indent="0">
              <a:buNone/>
            </a:pPr>
            <a:r>
              <a:rPr lang="en-US" sz="2000" dirty="0" smtClean="0"/>
              <a:t>Thinking strategically about a Company’s Industry and Competitive Environment  is using tools to get clear answer to seven question :</a:t>
            </a:r>
          </a:p>
          <a:p>
            <a:pPr marL="514350" indent="-514350">
              <a:buFont typeface="+mj-lt"/>
              <a:buAutoNum type="arabicPeriod"/>
            </a:pPr>
            <a:r>
              <a:rPr lang="en-US" sz="1800" dirty="0" smtClean="0">
                <a:solidFill>
                  <a:srgbClr val="C00000"/>
                </a:solidFill>
              </a:rPr>
              <a:t>What are the industry’s strategy-shaping economic features ?</a:t>
            </a:r>
          </a:p>
          <a:p>
            <a:pPr marL="514350" indent="-514350">
              <a:buFont typeface="+mj-lt"/>
              <a:buAutoNum type="arabicPeriod"/>
            </a:pPr>
            <a:r>
              <a:rPr lang="en-US" sz="1800" dirty="0" smtClean="0">
                <a:solidFill>
                  <a:srgbClr val="C00000"/>
                </a:solidFill>
              </a:rPr>
              <a:t>What kind of competitive forces are industry members facing, and how strong is each force ?</a:t>
            </a:r>
          </a:p>
          <a:p>
            <a:pPr marL="514350" indent="-514350">
              <a:buFont typeface="+mj-lt"/>
              <a:buAutoNum type="arabicPeriod"/>
            </a:pPr>
            <a:r>
              <a:rPr lang="en-US" sz="1800" dirty="0" smtClean="0">
                <a:solidFill>
                  <a:srgbClr val="C00000"/>
                </a:solidFill>
              </a:rPr>
              <a:t>What forces are driving change in the industry, and what impact will these changes have on competitive intensity and industry profitability ?</a:t>
            </a:r>
          </a:p>
          <a:p>
            <a:pPr marL="514350" indent="-514350">
              <a:buFont typeface="+mj-lt"/>
              <a:buAutoNum type="arabicPeriod"/>
            </a:pPr>
            <a:r>
              <a:rPr lang="en-US" sz="1800" dirty="0" smtClean="0">
                <a:solidFill>
                  <a:srgbClr val="C00000"/>
                </a:solidFill>
              </a:rPr>
              <a:t>What market position do industry rivals occupy-who is strongly positioned and who is not ?</a:t>
            </a:r>
          </a:p>
          <a:p>
            <a:pPr marL="514350" indent="-514350">
              <a:buFont typeface="+mj-lt"/>
              <a:buAutoNum type="arabicPeriod"/>
            </a:pPr>
            <a:r>
              <a:rPr lang="en-US" sz="1800" dirty="0" smtClean="0">
                <a:solidFill>
                  <a:srgbClr val="C00000"/>
                </a:solidFill>
              </a:rPr>
              <a:t>What strategic moves are rivals likely to make next ?</a:t>
            </a:r>
          </a:p>
          <a:p>
            <a:pPr marL="514350" indent="-514350">
              <a:buFont typeface="+mj-lt"/>
              <a:buAutoNum type="arabicPeriod"/>
            </a:pPr>
            <a:r>
              <a:rPr lang="en-US" sz="1800" dirty="0" smtClean="0">
                <a:solidFill>
                  <a:srgbClr val="C00000"/>
                </a:solidFill>
              </a:rPr>
              <a:t>What are the key factors for future competitive success ?</a:t>
            </a:r>
          </a:p>
          <a:p>
            <a:pPr marL="514350" indent="-514350">
              <a:buFont typeface="+mj-lt"/>
              <a:buAutoNum type="arabicPeriod"/>
            </a:pPr>
            <a:r>
              <a:rPr lang="en-US" sz="1800" dirty="0" smtClean="0">
                <a:solidFill>
                  <a:srgbClr val="C00000"/>
                </a:solidFill>
              </a:rPr>
              <a:t>Does the outlook for the industry present the company with sufficiently attractive prospect for profitability ?</a:t>
            </a:r>
            <a:endParaRPr lang="en-US" sz="1800" dirty="0">
              <a:solidFill>
                <a:srgbClr val="C00000"/>
              </a:solidFill>
            </a:endParaRPr>
          </a:p>
        </p:txBody>
      </p:sp>
      <p:sp>
        <p:nvSpPr>
          <p:cNvPr id="4" name="Slide Number Placeholder 3"/>
          <p:cNvSpPr>
            <a:spLocks noGrp="1"/>
          </p:cNvSpPr>
          <p:nvPr>
            <p:ph type="sldNum" sz="quarter" idx="4294967295"/>
          </p:nvPr>
        </p:nvSpPr>
        <p:spPr>
          <a:xfrm>
            <a:off x="0" y="1272222"/>
            <a:ext cx="711200" cy="244476"/>
          </a:xfrm>
          <a:prstGeom prst="rect">
            <a:avLst/>
          </a:prstGeom>
        </p:spPr>
        <p:txBody>
          <a:bodyPr>
            <a:normAutofit fontScale="62500" lnSpcReduction="20000"/>
          </a:bodyPr>
          <a:lstStyle/>
          <a:p>
            <a:fld id="{078A8703-CA22-4202-803A-45C4C3E80034}" type="slidenum">
              <a:rPr lang="en-US" smtClean="0"/>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7"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7" presetClass="entr" presetSubtype="4"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additive="base">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1"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7" presetClass="entr" presetSubtype="4"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additive="base">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7" dur="2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7"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7" presetClass="entr" presetSubtype="4"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additive="base">
                                        <p:cTn id="38"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9"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7" presetClass="entr" presetSubtype="4" fill="hold"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7" presetClass="entr" presetSubtype="4" fill="hold" nodeType="click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additive="base">
                                        <p:cTn id="50"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1" dur="2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effectLst>
                  <a:outerShdw blurRad="38100" dist="38100" dir="2700000" algn="tl">
                    <a:srgbClr val="000000">
                      <a:alpha val="43137"/>
                    </a:srgbClr>
                  </a:outerShdw>
                </a:effectLst>
              </a:rPr>
              <a:t>Economic Forces</a:t>
            </a:r>
            <a:endParaRPr lang="en-US" sz="3200" dirty="0">
              <a:effectLst>
                <a:outerShdw blurRad="38100" dist="38100" dir="2700000" algn="tl">
                  <a:srgbClr val="000000">
                    <a:alpha val="43137"/>
                  </a:srgbClr>
                </a:outerShdw>
              </a:effectLst>
            </a:endParaRPr>
          </a:p>
        </p:txBody>
      </p:sp>
      <p:sp>
        <p:nvSpPr>
          <p:cNvPr id="3" name="Rectangle 2"/>
          <p:cNvSpPr/>
          <p:nvPr/>
        </p:nvSpPr>
        <p:spPr>
          <a:xfrm>
            <a:off x="815413" y="2132856"/>
            <a:ext cx="5472608" cy="424847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95250" indent="-95250" algn="r">
              <a:spcBef>
                <a:spcPts val="600"/>
              </a:spcBef>
              <a:buFont typeface="Arial" pitchFamily="34" charset="0"/>
              <a:buChar char="•"/>
            </a:pPr>
            <a:r>
              <a:rPr lang="en-US" sz="1600" dirty="0" smtClean="0">
                <a:solidFill>
                  <a:schemeClr val="tx1"/>
                </a:solidFill>
              </a:rPr>
              <a:t> Availability of credit</a:t>
            </a:r>
          </a:p>
          <a:p>
            <a:pPr marL="95250" indent="-95250" algn="r">
              <a:spcBef>
                <a:spcPts val="600"/>
              </a:spcBef>
              <a:buFont typeface="Arial" pitchFamily="34" charset="0"/>
              <a:buChar char="•"/>
            </a:pPr>
            <a:r>
              <a:rPr lang="en-US" sz="1600" dirty="0" smtClean="0">
                <a:solidFill>
                  <a:schemeClr val="tx1"/>
                </a:solidFill>
              </a:rPr>
              <a:t> Level of disposable income</a:t>
            </a:r>
          </a:p>
          <a:p>
            <a:pPr marL="95250" indent="-95250" algn="r">
              <a:spcBef>
                <a:spcPts val="600"/>
              </a:spcBef>
              <a:buFont typeface="Arial" pitchFamily="34" charset="0"/>
              <a:buChar char="•"/>
            </a:pPr>
            <a:r>
              <a:rPr lang="en-US" sz="1600" dirty="0" smtClean="0">
                <a:solidFill>
                  <a:schemeClr val="tx1"/>
                </a:solidFill>
              </a:rPr>
              <a:t> Interest rate</a:t>
            </a:r>
          </a:p>
          <a:p>
            <a:pPr marL="95250" indent="-95250" algn="r">
              <a:spcBef>
                <a:spcPts val="600"/>
              </a:spcBef>
              <a:buFont typeface="Arial" pitchFamily="34" charset="0"/>
              <a:buChar char="•"/>
            </a:pPr>
            <a:r>
              <a:rPr lang="en-US" sz="1600" dirty="0" smtClean="0">
                <a:solidFill>
                  <a:schemeClr val="tx1"/>
                </a:solidFill>
              </a:rPr>
              <a:t> Inflation rate</a:t>
            </a:r>
          </a:p>
          <a:p>
            <a:pPr marL="95250" indent="-95250" algn="r">
              <a:spcBef>
                <a:spcPts val="600"/>
              </a:spcBef>
              <a:buFont typeface="Arial" pitchFamily="34" charset="0"/>
              <a:buChar char="•"/>
            </a:pPr>
            <a:r>
              <a:rPr lang="en-US" sz="1600" dirty="0" smtClean="0">
                <a:solidFill>
                  <a:schemeClr val="tx1"/>
                </a:solidFill>
              </a:rPr>
              <a:t> Money market rate</a:t>
            </a:r>
          </a:p>
          <a:p>
            <a:pPr marL="95250" indent="-95250" algn="r">
              <a:spcBef>
                <a:spcPts val="600"/>
              </a:spcBef>
              <a:buFont typeface="Arial" pitchFamily="34" charset="0"/>
              <a:buChar char="•"/>
            </a:pPr>
            <a:r>
              <a:rPr lang="en-US" sz="1600" dirty="0" smtClean="0">
                <a:solidFill>
                  <a:schemeClr val="tx1"/>
                </a:solidFill>
              </a:rPr>
              <a:t> Government budget</a:t>
            </a:r>
          </a:p>
          <a:p>
            <a:pPr marL="95250" indent="-95250" algn="r">
              <a:spcBef>
                <a:spcPts val="600"/>
              </a:spcBef>
              <a:buFont typeface="Arial" pitchFamily="34" charset="0"/>
              <a:buChar char="•"/>
            </a:pPr>
            <a:r>
              <a:rPr lang="en-US" sz="1600" dirty="0" smtClean="0">
                <a:solidFill>
                  <a:schemeClr val="tx1"/>
                </a:solidFill>
              </a:rPr>
              <a:t> GDP trend</a:t>
            </a:r>
          </a:p>
          <a:p>
            <a:pPr marL="95250" indent="-95250" algn="r">
              <a:spcBef>
                <a:spcPts val="600"/>
              </a:spcBef>
              <a:buFont typeface="Arial" pitchFamily="34" charset="0"/>
              <a:buChar char="•"/>
            </a:pPr>
            <a:r>
              <a:rPr lang="en-US" sz="1600" dirty="0" smtClean="0">
                <a:solidFill>
                  <a:schemeClr val="tx1"/>
                </a:solidFill>
              </a:rPr>
              <a:t> Consumption [pattern</a:t>
            </a:r>
          </a:p>
          <a:p>
            <a:pPr marL="95250" indent="-95250" algn="r">
              <a:spcBef>
                <a:spcPts val="600"/>
              </a:spcBef>
              <a:buFont typeface="Arial" pitchFamily="34" charset="0"/>
              <a:buChar char="•"/>
            </a:pPr>
            <a:r>
              <a:rPr lang="en-US" sz="1600" dirty="0" smtClean="0">
                <a:solidFill>
                  <a:schemeClr val="tx1"/>
                </a:solidFill>
              </a:rPr>
              <a:t> Unemployment trend</a:t>
            </a:r>
          </a:p>
          <a:p>
            <a:pPr marL="95250" indent="-95250" algn="r">
              <a:spcBef>
                <a:spcPts val="600"/>
              </a:spcBef>
              <a:buFont typeface="Arial" pitchFamily="34" charset="0"/>
              <a:buChar char="•"/>
            </a:pPr>
            <a:r>
              <a:rPr lang="en-US" sz="1600" dirty="0" smtClean="0">
                <a:solidFill>
                  <a:schemeClr val="tx1"/>
                </a:solidFill>
              </a:rPr>
              <a:t> Worker productivity level</a:t>
            </a:r>
          </a:p>
          <a:p>
            <a:pPr marL="95250" indent="-95250" algn="r">
              <a:spcBef>
                <a:spcPts val="600"/>
              </a:spcBef>
              <a:buFont typeface="Arial" pitchFamily="34" charset="0"/>
              <a:buChar char="•"/>
            </a:pPr>
            <a:r>
              <a:rPr lang="en-US" sz="1600" dirty="0" smtClean="0">
                <a:solidFill>
                  <a:schemeClr val="tx1"/>
                </a:solidFill>
              </a:rPr>
              <a:t> Value of the dollar in world market</a:t>
            </a:r>
          </a:p>
          <a:p>
            <a:pPr marL="95250" indent="-95250" algn="r">
              <a:spcBef>
                <a:spcPts val="600"/>
              </a:spcBef>
              <a:buFont typeface="Arial" pitchFamily="34" charset="0"/>
              <a:buChar char="•"/>
            </a:pPr>
            <a:r>
              <a:rPr lang="en-US" sz="1600" dirty="0" smtClean="0">
                <a:solidFill>
                  <a:schemeClr val="tx1"/>
                </a:solidFill>
              </a:rPr>
              <a:t> Stock market trend</a:t>
            </a:r>
          </a:p>
          <a:p>
            <a:pPr marL="95250" indent="-95250" algn="r">
              <a:spcBef>
                <a:spcPts val="600"/>
              </a:spcBef>
              <a:buFont typeface="Arial" pitchFamily="34" charset="0"/>
              <a:buChar char="•"/>
            </a:pPr>
            <a:r>
              <a:rPr lang="en-US" sz="1600" dirty="0" smtClean="0">
                <a:solidFill>
                  <a:schemeClr val="tx1"/>
                </a:solidFill>
              </a:rPr>
              <a:t> Foreign country economic condition</a:t>
            </a:r>
            <a:endParaRPr lang="en-US" sz="1600" dirty="0">
              <a:solidFill>
                <a:schemeClr val="tx1"/>
              </a:solidFill>
            </a:endParaRPr>
          </a:p>
        </p:txBody>
      </p:sp>
      <p:sp>
        <p:nvSpPr>
          <p:cNvPr id="4" name="Rectangle 3"/>
          <p:cNvSpPr/>
          <p:nvPr/>
        </p:nvSpPr>
        <p:spPr>
          <a:xfrm>
            <a:off x="6384032" y="2132856"/>
            <a:ext cx="5472608" cy="4248472"/>
          </a:xfrm>
          <a:prstGeom prst="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spcBef>
                <a:spcPts val="600"/>
              </a:spcBef>
              <a:buFont typeface="Arial" pitchFamily="34" charset="0"/>
              <a:buChar char="•"/>
            </a:pPr>
            <a:r>
              <a:rPr lang="en-US" sz="1700" dirty="0" smtClean="0">
                <a:solidFill>
                  <a:schemeClr val="tx1"/>
                </a:solidFill>
              </a:rPr>
              <a:t> Import / export factors</a:t>
            </a:r>
          </a:p>
          <a:p>
            <a:pPr marL="95250" indent="-95250">
              <a:spcBef>
                <a:spcPts val="600"/>
              </a:spcBef>
              <a:buFont typeface="Arial" pitchFamily="34" charset="0"/>
              <a:buChar char="•"/>
            </a:pPr>
            <a:r>
              <a:rPr lang="en-US" sz="1700" dirty="0" smtClean="0">
                <a:solidFill>
                  <a:schemeClr val="tx1"/>
                </a:solidFill>
              </a:rPr>
              <a:t> Demand shift for different categories of goods and services</a:t>
            </a:r>
          </a:p>
          <a:p>
            <a:pPr marL="95250" indent="-95250">
              <a:spcBef>
                <a:spcPts val="600"/>
              </a:spcBef>
              <a:buFont typeface="Arial" pitchFamily="34" charset="0"/>
              <a:buChar char="•"/>
            </a:pPr>
            <a:r>
              <a:rPr lang="en-US" sz="1700" dirty="0" smtClean="0">
                <a:solidFill>
                  <a:schemeClr val="tx1"/>
                </a:solidFill>
              </a:rPr>
              <a:t> Income different by region and consumer groups</a:t>
            </a:r>
          </a:p>
          <a:p>
            <a:pPr marL="95250" indent="-95250">
              <a:spcBef>
                <a:spcPts val="600"/>
              </a:spcBef>
              <a:buFont typeface="Arial" pitchFamily="34" charset="0"/>
              <a:buChar char="•"/>
            </a:pPr>
            <a:r>
              <a:rPr lang="en-US" sz="1700" dirty="0" smtClean="0">
                <a:solidFill>
                  <a:schemeClr val="tx1"/>
                </a:solidFill>
              </a:rPr>
              <a:t> Price fluctuation</a:t>
            </a:r>
          </a:p>
          <a:p>
            <a:pPr marL="95250" indent="-95250">
              <a:spcBef>
                <a:spcPts val="600"/>
              </a:spcBef>
              <a:buFont typeface="Arial" pitchFamily="34" charset="0"/>
              <a:buChar char="•"/>
            </a:pPr>
            <a:r>
              <a:rPr lang="en-US" sz="1700" dirty="0" smtClean="0">
                <a:solidFill>
                  <a:schemeClr val="tx1"/>
                </a:solidFill>
              </a:rPr>
              <a:t> Export of labor and capital</a:t>
            </a:r>
          </a:p>
          <a:p>
            <a:pPr marL="95250" indent="-95250">
              <a:spcBef>
                <a:spcPts val="600"/>
              </a:spcBef>
              <a:buFont typeface="Arial" pitchFamily="34" charset="0"/>
              <a:buChar char="•"/>
            </a:pPr>
            <a:r>
              <a:rPr lang="en-US" sz="1700" dirty="0" smtClean="0">
                <a:solidFill>
                  <a:schemeClr val="tx1"/>
                </a:solidFill>
              </a:rPr>
              <a:t> Monetary policies</a:t>
            </a:r>
          </a:p>
          <a:p>
            <a:pPr marL="95250" indent="-95250">
              <a:spcBef>
                <a:spcPts val="600"/>
              </a:spcBef>
              <a:buFont typeface="Arial" pitchFamily="34" charset="0"/>
              <a:buChar char="•"/>
            </a:pPr>
            <a:r>
              <a:rPr lang="en-US" sz="1700" dirty="0" smtClean="0">
                <a:solidFill>
                  <a:schemeClr val="tx1"/>
                </a:solidFill>
              </a:rPr>
              <a:t> Fiscal policies</a:t>
            </a:r>
          </a:p>
          <a:p>
            <a:pPr marL="95250" indent="-95250">
              <a:spcBef>
                <a:spcPts val="600"/>
              </a:spcBef>
              <a:buFont typeface="Arial" pitchFamily="34" charset="0"/>
              <a:buChar char="•"/>
            </a:pPr>
            <a:r>
              <a:rPr lang="en-US" sz="1700" dirty="0" smtClean="0">
                <a:solidFill>
                  <a:schemeClr val="tx1"/>
                </a:solidFill>
              </a:rPr>
              <a:t> Tax rates</a:t>
            </a:r>
          </a:p>
          <a:p>
            <a:pPr marL="95250" indent="-95250">
              <a:spcBef>
                <a:spcPts val="600"/>
              </a:spcBef>
              <a:buFont typeface="Arial" pitchFamily="34" charset="0"/>
              <a:buChar char="•"/>
            </a:pPr>
            <a:r>
              <a:rPr lang="en-US" sz="1700" dirty="0" smtClean="0">
                <a:solidFill>
                  <a:schemeClr val="tx1"/>
                </a:solidFill>
              </a:rPr>
              <a:t> European Economic Community policies</a:t>
            </a:r>
          </a:p>
          <a:p>
            <a:pPr marL="95250" indent="-95250">
              <a:spcBef>
                <a:spcPts val="600"/>
              </a:spcBef>
              <a:buFont typeface="Arial" pitchFamily="34" charset="0"/>
              <a:buChar char="•"/>
            </a:pPr>
            <a:r>
              <a:rPr lang="en-US" sz="1700" dirty="0" smtClean="0">
                <a:solidFill>
                  <a:schemeClr val="tx1"/>
                </a:solidFill>
              </a:rPr>
              <a:t> etc</a:t>
            </a:r>
            <a:endParaRPr lang="en-US" sz="1700" dirty="0">
              <a:solidFill>
                <a:schemeClr val="tx1"/>
              </a:solidFill>
            </a:endParaRPr>
          </a:p>
        </p:txBody>
      </p:sp>
      <p:sp>
        <p:nvSpPr>
          <p:cNvPr id="5" name="TextBox 4"/>
          <p:cNvSpPr txBox="1"/>
          <p:nvPr/>
        </p:nvSpPr>
        <p:spPr>
          <a:xfrm>
            <a:off x="719403" y="1556792"/>
            <a:ext cx="3947106" cy="369332"/>
          </a:xfrm>
          <a:prstGeom prst="rect">
            <a:avLst/>
          </a:prstGeom>
          <a:noFill/>
        </p:spPr>
        <p:txBody>
          <a:bodyPr wrap="none" rtlCol="0">
            <a:spAutoFit/>
          </a:bodyPr>
          <a:lstStyle/>
          <a:p>
            <a:r>
              <a:rPr lang="en-US" b="1" i="1" dirty="0" smtClean="0"/>
              <a:t>Key Economic Variable to be Monitored</a:t>
            </a:r>
            <a:endParaRPr lang="en-US" b="1" i="1" dirty="0"/>
          </a:p>
        </p:txBody>
      </p:sp>
      <p:sp>
        <p:nvSpPr>
          <p:cNvPr id="6" name="Slide Number Placeholder 5"/>
          <p:cNvSpPr>
            <a:spLocks noGrp="1"/>
          </p:cNvSpPr>
          <p:nvPr>
            <p:ph type="sldNum" sz="quarter" idx="12"/>
          </p:nvPr>
        </p:nvSpPr>
        <p:spPr/>
        <p:txBody>
          <a:bodyPr>
            <a:normAutofit/>
          </a:bodyPr>
          <a:lstStyle/>
          <a:p>
            <a:fld id="{078A8703-CA22-4202-803A-45C4C3E80034}"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2"/>
          </p:nvPr>
        </p:nvSpPr>
        <p:spPr>
          <a:xfrm>
            <a:off x="812800" y="2871936"/>
            <a:ext cx="5181600" cy="3581400"/>
          </a:xfrm>
          <a:solidFill>
            <a:schemeClr val="bg1"/>
          </a:solidFill>
        </p:spPr>
        <p:txBody>
          <a:bodyPr>
            <a:normAutofit fontScale="92500" lnSpcReduction="20000"/>
          </a:bodyPr>
          <a:lstStyle/>
          <a:p>
            <a:pPr algn="r"/>
            <a:r>
              <a:rPr lang="en-US" sz="2400" dirty="0" smtClean="0"/>
              <a:t>Lead to more export</a:t>
            </a:r>
          </a:p>
          <a:p>
            <a:pPr algn="r"/>
            <a:r>
              <a:rPr lang="en-US" sz="2400" dirty="0" smtClean="0"/>
              <a:t>Lead to lower import</a:t>
            </a:r>
          </a:p>
          <a:p>
            <a:pPr algn="r"/>
            <a:r>
              <a:rPr lang="en-US" sz="2400" dirty="0" smtClean="0"/>
              <a:t>Make US goods cheaper to foreign country</a:t>
            </a:r>
          </a:p>
          <a:p>
            <a:pPr algn="r"/>
            <a:r>
              <a:rPr lang="en-US" sz="2400" dirty="0" smtClean="0"/>
              <a:t>Stimulate worldwide recession</a:t>
            </a:r>
          </a:p>
          <a:p>
            <a:pPr algn="r"/>
            <a:r>
              <a:rPr lang="en-US" sz="2400" dirty="0" smtClean="0"/>
              <a:t>Forces foreign firms to raise price</a:t>
            </a:r>
          </a:p>
          <a:p>
            <a:pPr algn="r"/>
            <a:r>
              <a:rPr lang="en-US" sz="2400" dirty="0" smtClean="0"/>
              <a:t>Reduce the US trade deficit</a:t>
            </a:r>
          </a:p>
          <a:p>
            <a:pPr algn="r"/>
            <a:r>
              <a:rPr lang="en-US" sz="2400" dirty="0" smtClean="0"/>
              <a:t>Encourages firms to globalize</a:t>
            </a:r>
          </a:p>
          <a:p>
            <a:pPr algn="r"/>
            <a:r>
              <a:rPr lang="en-US" sz="2400" dirty="0" smtClean="0"/>
              <a:t> Encourages foreigner to visit the United States</a:t>
            </a:r>
          </a:p>
          <a:p>
            <a:pPr algn="r"/>
            <a:endParaRPr lang="en-US" sz="2400" dirty="0"/>
          </a:p>
        </p:txBody>
      </p:sp>
      <p:sp>
        <p:nvSpPr>
          <p:cNvPr id="4" name="Content Placeholder 3"/>
          <p:cNvSpPr>
            <a:spLocks noGrp="1"/>
          </p:cNvSpPr>
          <p:nvPr>
            <p:ph sz="quarter" idx="4"/>
          </p:nvPr>
        </p:nvSpPr>
        <p:spPr>
          <a:xfrm>
            <a:off x="6400800" y="2871936"/>
            <a:ext cx="5181600" cy="3581400"/>
          </a:xfrm>
        </p:spPr>
        <p:txBody>
          <a:bodyPr>
            <a:noAutofit/>
          </a:bodyPr>
          <a:lstStyle/>
          <a:p>
            <a:r>
              <a:rPr lang="en-US" sz="2000" dirty="0" smtClean="0"/>
              <a:t>Can lead to inflation</a:t>
            </a:r>
          </a:p>
          <a:p>
            <a:r>
              <a:rPr lang="en-US" sz="2000" dirty="0" smtClean="0"/>
              <a:t>Can cause raise in oil prices</a:t>
            </a:r>
          </a:p>
          <a:p>
            <a:r>
              <a:rPr lang="en-US" sz="2000" dirty="0" smtClean="0"/>
              <a:t>Can weaken US government </a:t>
            </a:r>
          </a:p>
          <a:p>
            <a:r>
              <a:rPr lang="en-US" sz="2000" dirty="0" smtClean="0"/>
              <a:t>Make it unattractive for Americans to travel globally</a:t>
            </a:r>
          </a:p>
          <a:p>
            <a:r>
              <a:rPr lang="en-US" sz="2000" dirty="0" smtClean="0"/>
              <a:t>Can contribute to fall in stock prices in long run</a:t>
            </a:r>
            <a:endParaRPr lang="en-US" sz="2000" dirty="0"/>
          </a:p>
        </p:txBody>
      </p:sp>
      <p:sp>
        <p:nvSpPr>
          <p:cNvPr id="5" name="Text Placeholder 4"/>
          <p:cNvSpPr>
            <a:spLocks noGrp="1"/>
          </p:cNvSpPr>
          <p:nvPr>
            <p:ph type="body" sz="quarter" idx="1"/>
          </p:nvPr>
        </p:nvSpPr>
        <p:spPr>
          <a:xfrm>
            <a:off x="812800" y="2186136"/>
            <a:ext cx="5181600" cy="640080"/>
          </a:xfrm>
        </p:spPr>
        <p:txBody>
          <a:bodyPr/>
          <a:lstStyle/>
          <a:p>
            <a:r>
              <a:rPr lang="en-US" dirty="0" smtClean="0"/>
              <a:t>Advantage</a:t>
            </a:r>
            <a:endParaRPr lang="en-US" dirty="0"/>
          </a:p>
        </p:txBody>
      </p:sp>
      <p:sp>
        <p:nvSpPr>
          <p:cNvPr id="6" name="Text Placeholder 5"/>
          <p:cNvSpPr>
            <a:spLocks noGrp="1"/>
          </p:cNvSpPr>
          <p:nvPr>
            <p:ph type="body" sz="quarter" idx="3"/>
          </p:nvPr>
        </p:nvSpPr>
        <p:spPr>
          <a:xfrm>
            <a:off x="6400800" y="2186136"/>
            <a:ext cx="5181600" cy="640080"/>
          </a:xfrm>
        </p:spPr>
        <p:txBody>
          <a:bodyPr/>
          <a:lstStyle/>
          <a:p>
            <a:r>
              <a:rPr lang="en-US" dirty="0" smtClean="0"/>
              <a:t>Disadvantage</a:t>
            </a:r>
            <a:endParaRPr lang="en-US" dirty="0"/>
          </a:p>
        </p:txBody>
      </p:sp>
      <p:sp>
        <p:nvSpPr>
          <p:cNvPr id="7" name="Title 1"/>
          <p:cNvSpPr>
            <a:spLocks noGrp="1"/>
          </p:cNvSpPr>
          <p:nvPr>
            <p:ph type="title"/>
          </p:nvPr>
        </p:nvSpPr>
        <p:spPr/>
        <p:txBody>
          <a:bodyPr>
            <a:normAutofit/>
          </a:bodyPr>
          <a:lstStyle/>
          <a:p>
            <a:r>
              <a:rPr lang="en-US" sz="3200" dirty="0" smtClean="0">
                <a:effectLst>
                  <a:outerShdw blurRad="38100" dist="38100" dir="2700000" algn="tl">
                    <a:srgbClr val="000000">
                      <a:alpha val="43137"/>
                    </a:srgbClr>
                  </a:outerShdw>
                </a:effectLst>
              </a:rPr>
              <a:t>Economic Forces (</a:t>
            </a:r>
            <a:r>
              <a:rPr lang="en-US" sz="3200" dirty="0" err="1" smtClean="0">
                <a:effectLst>
                  <a:outerShdw blurRad="38100" dist="38100" dir="2700000" algn="tl">
                    <a:srgbClr val="000000">
                      <a:alpha val="43137"/>
                    </a:srgbClr>
                  </a:outerShdw>
                </a:effectLst>
              </a:rPr>
              <a:t>con’t</a:t>
            </a:r>
            <a:r>
              <a:rPr lang="en-US" sz="3200" dirty="0" smtClean="0">
                <a:effectLst>
                  <a:outerShdw blurRad="38100" dist="38100" dir="2700000" algn="tl">
                    <a:srgbClr val="000000">
                      <a:alpha val="43137"/>
                    </a:srgbClr>
                  </a:outerShdw>
                </a:effectLst>
              </a:rPr>
              <a:t>)</a:t>
            </a:r>
            <a:endParaRPr lang="en-US" sz="3200" dirty="0">
              <a:effectLst>
                <a:outerShdw blurRad="38100" dist="38100" dir="2700000" algn="tl">
                  <a:srgbClr val="000000">
                    <a:alpha val="43137"/>
                  </a:srgbClr>
                </a:outerShdw>
              </a:effectLst>
            </a:endParaRPr>
          </a:p>
        </p:txBody>
      </p:sp>
      <p:sp>
        <p:nvSpPr>
          <p:cNvPr id="8" name="TextBox 7"/>
          <p:cNvSpPr txBox="1"/>
          <p:nvPr/>
        </p:nvSpPr>
        <p:spPr>
          <a:xfrm>
            <a:off x="815414" y="1700808"/>
            <a:ext cx="5898538" cy="369332"/>
          </a:xfrm>
          <a:prstGeom prst="rect">
            <a:avLst/>
          </a:prstGeom>
          <a:noFill/>
        </p:spPr>
        <p:txBody>
          <a:bodyPr wrap="none" rtlCol="0">
            <a:spAutoFit/>
          </a:bodyPr>
          <a:lstStyle/>
          <a:p>
            <a:r>
              <a:rPr lang="en-US" b="1" i="1" dirty="0" smtClean="0"/>
              <a:t>Advantage and Disadvantage of a Weak Dollar for US Firms</a:t>
            </a:r>
            <a:endParaRPr lang="en-US" b="1" i="1" dirty="0"/>
          </a:p>
        </p:txBody>
      </p:sp>
      <p:sp>
        <p:nvSpPr>
          <p:cNvPr id="9" name="Slide Number Placeholder 8"/>
          <p:cNvSpPr>
            <a:spLocks noGrp="1"/>
          </p:cNvSpPr>
          <p:nvPr>
            <p:ph type="sldNum" sz="quarter" idx="16"/>
          </p:nvPr>
        </p:nvSpPr>
        <p:spPr/>
        <p:txBody>
          <a:bodyPr>
            <a:normAutofit/>
          </a:bodyPr>
          <a:lstStyle/>
          <a:p>
            <a:fld id="{078A8703-CA22-4202-803A-45C4C3E80034}"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 Statement</a:t>
            </a:r>
            <a:endParaRPr lang="en-US" dirty="0"/>
          </a:p>
        </p:txBody>
      </p:sp>
      <p:sp>
        <p:nvSpPr>
          <p:cNvPr id="4" name="Content Placeholder 2"/>
          <p:cNvSpPr>
            <a:spLocks noGrp="1"/>
          </p:cNvSpPr>
          <p:nvPr>
            <p:ph sz="quarter" idx="1"/>
          </p:nvPr>
        </p:nvSpPr>
        <p:spPr/>
        <p:txBody>
          <a:bodyPr>
            <a:normAutofit/>
          </a:bodyPr>
          <a:lstStyle/>
          <a:p>
            <a:pPr marL="0" indent="0" algn="just">
              <a:buNone/>
            </a:pPr>
            <a:r>
              <a:rPr lang="en-US" sz="2000" b="1" i="1" dirty="0" smtClean="0"/>
              <a:t>Vision statement should answer the basic question “What do we want to become ?” </a:t>
            </a:r>
          </a:p>
          <a:p>
            <a:pPr marL="0" indent="0" algn="just">
              <a:buNone/>
            </a:pPr>
            <a:r>
              <a:rPr lang="en-US" sz="2000" dirty="0" smtClean="0"/>
              <a:t>It should be : short, preferably one sentence,  as many  managers as possible should have input into developing the statement. </a:t>
            </a:r>
          </a:p>
          <a:p>
            <a:pPr marL="0" indent="0" algn="just">
              <a:buNone/>
            </a:pPr>
            <a:endParaRPr lang="en-US" b="1" i="1" dirty="0"/>
          </a:p>
        </p:txBody>
      </p:sp>
      <p:sp>
        <p:nvSpPr>
          <p:cNvPr id="5" name="Rectangle 4"/>
          <p:cNvSpPr/>
          <p:nvPr/>
        </p:nvSpPr>
        <p:spPr>
          <a:xfrm>
            <a:off x="719403" y="3861048"/>
            <a:ext cx="10945216" cy="1200329"/>
          </a:xfrm>
          <a:prstGeom prst="rect">
            <a:avLst/>
          </a:prstGeom>
        </p:spPr>
        <p:txBody>
          <a:bodyPr wrap="square">
            <a:spAutoFit/>
          </a:bodyPr>
          <a:lstStyle/>
          <a:p>
            <a:pPr algn="just"/>
            <a:r>
              <a:rPr lang="en-US" b="1" dirty="0" smtClean="0">
                <a:solidFill>
                  <a:schemeClr val="bg2">
                    <a:lumMod val="10000"/>
                  </a:schemeClr>
                </a:solidFill>
              </a:rPr>
              <a:t>Vision Statement Examples :</a:t>
            </a:r>
          </a:p>
          <a:p>
            <a:pPr algn="just"/>
            <a:r>
              <a:rPr lang="en-US" b="1" dirty="0" smtClean="0">
                <a:solidFill>
                  <a:schemeClr val="bg2">
                    <a:lumMod val="10000"/>
                  </a:schemeClr>
                </a:solidFill>
              </a:rPr>
              <a:t>General Motor : “to be the world leader in transportation product and related services”</a:t>
            </a:r>
          </a:p>
          <a:p>
            <a:pPr algn="just"/>
            <a:endParaRPr lang="en-US" b="1" dirty="0" smtClean="0">
              <a:solidFill>
                <a:schemeClr val="bg2">
                  <a:lumMod val="10000"/>
                </a:schemeClr>
              </a:solidFill>
            </a:endParaRPr>
          </a:p>
          <a:p>
            <a:pPr algn="just"/>
            <a:r>
              <a:rPr lang="en-US" b="1" dirty="0" smtClean="0">
                <a:solidFill>
                  <a:schemeClr val="bg2">
                    <a:lumMod val="10000"/>
                  </a:schemeClr>
                </a:solidFill>
              </a:rPr>
              <a:t>TELKOM  : “to become a leading INFOCOM player in the region”</a:t>
            </a:r>
            <a:endParaRPr lang="en-US" b="1" dirty="0">
              <a:solidFill>
                <a:schemeClr val="bg2">
                  <a:lumMod val="10000"/>
                </a:schemeClr>
              </a:solidFill>
            </a:endParaRPr>
          </a:p>
        </p:txBody>
      </p:sp>
      <p:sp>
        <p:nvSpPr>
          <p:cNvPr id="6" name="Rectangle 5"/>
          <p:cNvSpPr/>
          <p:nvPr/>
        </p:nvSpPr>
        <p:spPr>
          <a:xfrm>
            <a:off x="719403" y="2996953"/>
            <a:ext cx="10945216" cy="830997"/>
          </a:xfrm>
          <a:prstGeom prst="rect">
            <a:avLst/>
          </a:prstGeom>
        </p:spPr>
        <p:txBody>
          <a:bodyPr wrap="square">
            <a:spAutoFit/>
          </a:bodyPr>
          <a:lstStyle/>
          <a:p>
            <a:pPr algn="just"/>
            <a:r>
              <a:rPr lang="en-US" sz="2400" b="1" i="1" dirty="0" smtClean="0">
                <a:solidFill>
                  <a:schemeClr val="accent2">
                    <a:lumMod val="50000"/>
                  </a:schemeClr>
                </a:solidFill>
              </a:rPr>
              <a:t>Clear vision provide the foundation for developing a comprehensive mission statement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2000" fill="hold"/>
                                        <p:tgtEl>
                                          <p:spTgt spid="4">
                                            <p:txEl>
                                              <p:pRg st="0" end="0"/>
                                            </p:txEl>
                                          </p:spTgt>
                                        </p:tgtEl>
                                        <p:attrNameLst>
                                          <p:attrName>ppt_x</p:attrName>
                                        </p:attrNameLst>
                                      </p:cBhvr>
                                      <p:tavLst>
                                        <p:tav tm="0">
                                          <p:val>
                                            <p:strVal val="#ppt_x-.2"/>
                                          </p:val>
                                        </p:tav>
                                        <p:tav tm="100000">
                                          <p:val>
                                            <p:strVal val="#ppt_x"/>
                                          </p:val>
                                        </p:tav>
                                      </p:tavLst>
                                    </p:anim>
                                    <p:anim calcmode="lin" valueType="num">
                                      <p:cBhvr>
                                        <p:cTn id="8" dur="2000" fill="hold"/>
                                        <p:tgtEl>
                                          <p:spTgt spid="4">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4">
                                            <p:txEl>
                                              <p:pRg st="0" end="0"/>
                                            </p:txEl>
                                          </p:spTgt>
                                        </p:tgtEl>
                                      </p:cBhvr>
                                    </p:animEffect>
                                  </p:childTnLst>
                                </p:cTn>
                              </p:par>
                              <p:par>
                                <p:cTn id="10" presetID="29"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1000" fill="hold"/>
                                        <p:tgtEl>
                                          <p:spTgt spid="4">
                                            <p:txEl>
                                              <p:pRg st="1" end="1"/>
                                            </p:txEl>
                                          </p:spTgt>
                                        </p:tgtEl>
                                        <p:attrNameLst>
                                          <p:attrName>ppt_x</p:attrName>
                                        </p:attrNameLst>
                                      </p:cBhvr>
                                      <p:tavLst>
                                        <p:tav tm="0">
                                          <p:val>
                                            <p:strVal val="#ppt_x-.2"/>
                                          </p:val>
                                        </p:tav>
                                        <p:tav tm="100000">
                                          <p:val>
                                            <p:strVal val="#ppt_x"/>
                                          </p:val>
                                        </p:tav>
                                      </p:tavLst>
                                    </p:anim>
                                    <p:anim calcmode="lin" valueType="num">
                                      <p:cBhvr>
                                        <p:cTn id="13" dur="1000" fill="hold"/>
                                        <p:tgtEl>
                                          <p:spTgt spid="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ppt_w*0.70"/>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Effect transition="in" filter="fade">
                                      <p:cBhvr>
                                        <p:cTn id="21" dur="10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2000" fill="hold"/>
                                        <p:tgtEl>
                                          <p:spTgt spid="5"/>
                                        </p:tgtEl>
                                        <p:attrNameLst>
                                          <p:attrName>ppt_x</p:attrName>
                                        </p:attrNameLst>
                                      </p:cBhvr>
                                      <p:tavLst>
                                        <p:tav tm="0">
                                          <p:val>
                                            <p:strVal val="#ppt_x-.2"/>
                                          </p:val>
                                        </p:tav>
                                        <p:tav tm="100000">
                                          <p:val>
                                            <p:strVal val="#ppt_x"/>
                                          </p:val>
                                        </p:tav>
                                      </p:tavLst>
                                    </p:anim>
                                    <p:anim calcmode="lin" valueType="num">
                                      <p:cBhvr>
                                        <p:cTn id="27" dur="2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8"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effectLst>
                  <a:outerShdw blurRad="38100" dist="38100" dir="2700000" algn="tl">
                    <a:srgbClr val="000000">
                      <a:alpha val="43137"/>
                    </a:srgbClr>
                  </a:outerShdw>
                </a:effectLst>
              </a:rPr>
              <a:t>Key Social, Cultural, Demographic, and Environmental Variables. </a:t>
            </a:r>
            <a:endParaRPr lang="en-US" sz="28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812800" y="1589567"/>
            <a:ext cx="5181600" cy="4143689"/>
          </a:xfrm>
        </p:spPr>
        <p:txBody>
          <a:bodyPr>
            <a:normAutofit/>
          </a:bodyPr>
          <a:lstStyle/>
          <a:p>
            <a:r>
              <a:rPr lang="en-US" sz="2000" dirty="0" smtClean="0"/>
              <a:t>Childbearing rates</a:t>
            </a:r>
          </a:p>
          <a:p>
            <a:r>
              <a:rPr lang="en-US" sz="1800" dirty="0" smtClean="0"/>
              <a:t>Number of special interest group</a:t>
            </a:r>
          </a:p>
          <a:p>
            <a:r>
              <a:rPr lang="en-US" sz="2000" dirty="0" smtClean="0"/>
              <a:t>Number of marriage</a:t>
            </a:r>
          </a:p>
          <a:p>
            <a:r>
              <a:rPr lang="en-US" sz="2000" dirty="0" smtClean="0"/>
              <a:t>Number of divorces</a:t>
            </a:r>
          </a:p>
          <a:p>
            <a:r>
              <a:rPr lang="en-US" sz="2000" dirty="0" smtClean="0"/>
              <a:t>Number of birth</a:t>
            </a:r>
          </a:p>
          <a:p>
            <a:r>
              <a:rPr lang="en-US" sz="2000" dirty="0" smtClean="0"/>
              <a:t>Number of death</a:t>
            </a:r>
          </a:p>
          <a:p>
            <a:r>
              <a:rPr lang="en-US" sz="1800" dirty="0" smtClean="0"/>
              <a:t>Immigration and Emigration rates</a:t>
            </a:r>
          </a:p>
          <a:p>
            <a:r>
              <a:rPr lang="en-US" sz="2000" dirty="0" smtClean="0"/>
              <a:t>Social security program</a:t>
            </a:r>
          </a:p>
          <a:p>
            <a:r>
              <a:rPr lang="en-US" sz="2000" dirty="0" smtClean="0"/>
              <a:t>Life expectancy rates</a:t>
            </a:r>
          </a:p>
          <a:p>
            <a:r>
              <a:rPr lang="en-US" sz="2000" dirty="0" smtClean="0"/>
              <a:t> Per capita income</a:t>
            </a:r>
          </a:p>
          <a:p>
            <a:endParaRPr lang="en-US" sz="2000" dirty="0"/>
          </a:p>
        </p:txBody>
      </p:sp>
      <p:sp>
        <p:nvSpPr>
          <p:cNvPr id="4" name="Content Placeholder 3"/>
          <p:cNvSpPr>
            <a:spLocks noGrp="1"/>
          </p:cNvSpPr>
          <p:nvPr>
            <p:ph sz="quarter" idx="2"/>
          </p:nvPr>
        </p:nvSpPr>
        <p:spPr/>
        <p:txBody>
          <a:bodyPr>
            <a:normAutofit/>
          </a:bodyPr>
          <a:lstStyle/>
          <a:p>
            <a:r>
              <a:rPr lang="en-US" sz="2000" dirty="0" smtClean="0"/>
              <a:t>Location of retailing, manufacturing, and service business.</a:t>
            </a:r>
          </a:p>
          <a:p>
            <a:r>
              <a:rPr lang="en-US" sz="2000" dirty="0" smtClean="0"/>
              <a:t>Attitude toward business</a:t>
            </a:r>
          </a:p>
          <a:p>
            <a:r>
              <a:rPr lang="en-US" sz="2000" dirty="0" smtClean="0"/>
              <a:t>Lifestyle</a:t>
            </a:r>
          </a:p>
          <a:p>
            <a:r>
              <a:rPr lang="en-US" sz="2000" dirty="0" smtClean="0"/>
              <a:t>Traffic Congestion</a:t>
            </a:r>
          </a:p>
          <a:p>
            <a:r>
              <a:rPr lang="en-US" sz="2000" dirty="0" smtClean="0"/>
              <a:t>Inner-city environment</a:t>
            </a:r>
          </a:p>
          <a:p>
            <a:r>
              <a:rPr lang="en-US" sz="2000" dirty="0" smtClean="0"/>
              <a:t>Average disposable income</a:t>
            </a:r>
          </a:p>
          <a:p>
            <a:r>
              <a:rPr lang="en-US" sz="2000" dirty="0" smtClean="0"/>
              <a:t>Trust in government</a:t>
            </a:r>
          </a:p>
          <a:p>
            <a:r>
              <a:rPr lang="en-US" sz="2000" dirty="0" smtClean="0"/>
              <a:t>Attitude toward government</a:t>
            </a:r>
          </a:p>
          <a:p>
            <a:r>
              <a:rPr lang="en-US" sz="2000" dirty="0" smtClean="0"/>
              <a:t>Attitude toward work</a:t>
            </a:r>
          </a:p>
          <a:p>
            <a:r>
              <a:rPr lang="en-US" sz="2000" dirty="0" smtClean="0"/>
              <a:t>etc</a:t>
            </a:r>
          </a:p>
        </p:txBody>
      </p:sp>
      <p:sp>
        <p:nvSpPr>
          <p:cNvPr id="5" name="Slide Number Placeholder 4"/>
          <p:cNvSpPr>
            <a:spLocks noGrp="1"/>
          </p:cNvSpPr>
          <p:nvPr>
            <p:ph type="sldNum" sz="quarter" idx="16"/>
          </p:nvPr>
        </p:nvSpPr>
        <p:spPr/>
        <p:txBody>
          <a:bodyPr>
            <a:normAutofit/>
          </a:bodyPr>
          <a:lstStyle/>
          <a:p>
            <a:fld id="{078A8703-CA22-4202-803A-45C4C3E80034}"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effectLst>
                  <a:outerShdw blurRad="38100" dist="38100" dir="2700000" algn="tl">
                    <a:srgbClr val="000000">
                      <a:alpha val="43137"/>
                    </a:srgbClr>
                  </a:outerShdw>
                </a:effectLst>
              </a:rPr>
              <a:t>Political, Government, and Legal Variables</a:t>
            </a:r>
            <a:endParaRPr lang="en-US" sz="2800"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p:txBody>
          <a:bodyPr>
            <a:normAutofit/>
          </a:bodyPr>
          <a:lstStyle/>
          <a:p>
            <a:r>
              <a:rPr lang="en-US" sz="2000" dirty="0" smtClean="0"/>
              <a:t>Government regulation or deregulation</a:t>
            </a:r>
          </a:p>
          <a:p>
            <a:r>
              <a:rPr lang="en-US" sz="2000" dirty="0" smtClean="0"/>
              <a:t>Change in tax law</a:t>
            </a:r>
          </a:p>
          <a:p>
            <a:r>
              <a:rPr lang="en-US" sz="2000" dirty="0" smtClean="0"/>
              <a:t>Special tariffs</a:t>
            </a:r>
          </a:p>
          <a:p>
            <a:r>
              <a:rPr lang="en-US" sz="2000" dirty="0" smtClean="0"/>
              <a:t>Political action committee</a:t>
            </a:r>
          </a:p>
          <a:p>
            <a:r>
              <a:rPr lang="en-US" sz="2000" dirty="0" smtClean="0"/>
              <a:t>Voter participation rates</a:t>
            </a:r>
          </a:p>
          <a:p>
            <a:r>
              <a:rPr lang="en-US" sz="2000" dirty="0" smtClean="0"/>
              <a:t>Number, severity and location of government protests</a:t>
            </a:r>
          </a:p>
          <a:p>
            <a:r>
              <a:rPr lang="en-US" sz="2000" dirty="0" smtClean="0"/>
              <a:t>Number of patent</a:t>
            </a:r>
            <a:endParaRPr lang="en-US" sz="2000" dirty="0"/>
          </a:p>
        </p:txBody>
      </p:sp>
      <p:sp>
        <p:nvSpPr>
          <p:cNvPr id="4" name="Content Placeholder 3"/>
          <p:cNvSpPr>
            <a:spLocks noGrp="1"/>
          </p:cNvSpPr>
          <p:nvPr>
            <p:ph sz="quarter" idx="2"/>
          </p:nvPr>
        </p:nvSpPr>
        <p:spPr/>
        <p:txBody>
          <a:bodyPr>
            <a:normAutofit/>
          </a:bodyPr>
          <a:lstStyle/>
          <a:p>
            <a:r>
              <a:rPr lang="en-US" sz="2000" dirty="0" smtClean="0"/>
              <a:t>Change in patent law</a:t>
            </a:r>
          </a:p>
          <a:p>
            <a:r>
              <a:rPr lang="en-US" sz="2000" dirty="0" smtClean="0"/>
              <a:t>Environmental protection law</a:t>
            </a:r>
          </a:p>
          <a:p>
            <a:r>
              <a:rPr lang="en-US" sz="2000" dirty="0" smtClean="0"/>
              <a:t>Level of defense expenditure</a:t>
            </a:r>
          </a:p>
          <a:p>
            <a:r>
              <a:rPr lang="en-US" sz="2000" dirty="0" smtClean="0"/>
              <a:t>Legislation on equal employment</a:t>
            </a:r>
          </a:p>
          <a:p>
            <a:r>
              <a:rPr lang="en-US" sz="2000" dirty="0" smtClean="0"/>
              <a:t>Level of government subsidies</a:t>
            </a:r>
          </a:p>
          <a:p>
            <a:r>
              <a:rPr lang="en-US" sz="2000" dirty="0" smtClean="0"/>
              <a:t>Antitrust legislation</a:t>
            </a:r>
            <a:endParaRPr lang="en-US" sz="2000" dirty="0"/>
          </a:p>
        </p:txBody>
      </p:sp>
      <p:sp>
        <p:nvSpPr>
          <p:cNvPr id="5" name="Slide Number Placeholder 4"/>
          <p:cNvSpPr>
            <a:spLocks noGrp="1"/>
          </p:cNvSpPr>
          <p:nvPr>
            <p:ph type="sldNum" sz="quarter" idx="16"/>
          </p:nvPr>
        </p:nvSpPr>
        <p:spPr/>
        <p:txBody>
          <a:bodyPr>
            <a:normAutofit/>
          </a:bodyPr>
          <a:lstStyle/>
          <a:p>
            <a:fld id="{078A8703-CA22-4202-803A-45C4C3E80034}"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effectLst>
                  <a:outerShdw blurRad="38100" dist="38100" dir="2700000" algn="tl">
                    <a:srgbClr val="000000">
                      <a:alpha val="43137"/>
                    </a:srgbClr>
                  </a:outerShdw>
                </a:effectLst>
              </a:rPr>
              <a:t>Technological Forces</a:t>
            </a:r>
            <a:endParaRPr lang="en-US" sz="3600" dirty="0">
              <a:effectLst>
                <a:outerShdw blurRad="38100" dist="38100" dir="2700000" algn="tl">
                  <a:srgbClr val="000000">
                    <a:alpha val="43137"/>
                  </a:srgbClr>
                </a:outerShdw>
              </a:effectLst>
            </a:endParaRPr>
          </a:p>
        </p:txBody>
      </p:sp>
      <p:sp>
        <p:nvSpPr>
          <p:cNvPr id="3" name="TextBox 2"/>
          <p:cNvSpPr txBox="1"/>
          <p:nvPr/>
        </p:nvSpPr>
        <p:spPr>
          <a:xfrm>
            <a:off x="623392" y="1835532"/>
            <a:ext cx="10177131" cy="507831"/>
          </a:xfrm>
          <a:prstGeom prst="rect">
            <a:avLst/>
          </a:prstGeom>
          <a:noFill/>
        </p:spPr>
        <p:txBody>
          <a:bodyPr wrap="square" rtlCol="0">
            <a:spAutoFit/>
          </a:bodyPr>
          <a:lstStyle/>
          <a:p>
            <a:pPr>
              <a:lnSpc>
                <a:spcPct val="150000"/>
              </a:lnSpc>
              <a:spcBef>
                <a:spcPts val="1800"/>
              </a:spcBef>
            </a:pPr>
            <a:r>
              <a:rPr lang="en-US" b="1" i="1" dirty="0" smtClean="0"/>
              <a:t>Give the example of the impact of Wireless Technology in certain industry (five industries)</a:t>
            </a:r>
            <a:endParaRPr lang="en-US" b="1" i="1" dirty="0"/>
          </a:p>
        </p:txBody>
      </p:sp>
      <p:sp>
        <p:nvSpPr>
          <p:cNvPr id="4" name="Slide Number Placeholder 3"/>
          <p:cNvSpPr>
            <a:spLocks noGrp="1"/>
          </p:cNvSpPr>
          <p:nvPr>
            <p:ph type="sldNum" sz="quarter" idx="12"/>
          </p:nvPr>
        </p:nvSpPr>
        <p:spPr/>
        <p:txBody>
          <a:bodyPr>
            <a:normAutofit/>
          </a:bodyPr>
          <a:lstStyle/>
          <a:p>
            <a:fld id="{078A8703-CA22-4202-803A-45C4C3E80034}"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Tugas-2</a:t>
            </a:r>
            <a:endParaRPr lang="en-US" dirty="0"/>
          </a:p>
        </p:txBody>
      </p:sp>
      <p:sp>
        <p:nvSpPr>
          <p:cNvPr id="3" name="Content Placeholder 2"/>
          <p:cNvSpPr>
            <a:spLocks noGrp="1"/>
          </p:cNvSpPr>
          <p:nvPr>
            <p:ph sz="quarter" idx="1"/>
          </p:nvPr>
        </p:nvSpPr>
        <p:spPr>
          <a:xfrm>
            <a:off x="239349" y="1484784"/>
            <a:ext cx="11476440" cy="4230232"/>
          </a:xfrm>
        </p:spPr>
        <p:txBody>
          <a:bodyPr>
            <a:noAutofit/>
          </a:bodyPr>
          <a:lstStyle/>
          <a:p>
            <a:pPr marL="514350" indent="-514350">
              <a:buFont typeface="+mj-lt"/>
              <a:buAutoNum type="arabicPeriod"/>
            </a:pPr>
            <a:r>
              <a:rPr lang="en-US" sz="2400" dirty="0" err="1" smtClean="0"/>
              <a:t>Lakukan</a:t>
            </a:r>
            <a:r>
              <a:rPr lang="en-US" sz="2400" dirty="0" smtClean="0"/>
              <a:t> </a:t>
            </a:r>
            <a:r>
              <a:rPr lang="en-US" sz="2400" dirty="0" err="1" smtClean="0"/>
              <a:t>identifikasi</a:t>
            </a:r>
            <a:r>
              <a:rPr lang="en-US" sz="2400" dirty="0" smtClean="0"/>
              <a:t> </a:t>
            </a:r>
            <a:r>
              <a:rPr lang="en-US" sz="2400" dirty="0" err="1" smtClean="0"/>
              <a:t>visi</a:t>
            </a:r>
            <a:r>
              <a:rPr lang="en-US" sz="2400" dirty="0" smtClean="0"/>
              <a:t> </a:t>
            </a:r>
            <a:r>
              <a:rPr lang="en-US" sz="2400" dirty="0" err="1" smtClean="0"/>
              <a:t>dari</a:t>
            </a:r>
            <a:r>
              <a:rPr lang="en-US" sz="2400" dirty="0" smtClean="0"/>
              <a:t> </a:t>
            </a:r>
            <a:r>
              <a:rPr lang="en-US" sz="2400" dirty="0" err="1" smtClean="0"/>
              <a:t>perusahaan</a:t>
            </a:r>
            <a:r>
              <a:rPr lang="id-ID" sz="2400" dirty="0" smtClean="0"/>
              <a:t> yang menjadi tugas kelompok anda</a:t>
            </a:r>
            <a:r>
              <a:rPr lang="en-US" sz="2400" dirty="0" smtClean="0"/>
              <a:t>, </a:t>
            </a:r>
            <a:r>
              <a:rPr lang="en-US" sz="2400" dirty="0" err="1" smtClean="0"/>
              <a:t>apakah</a:t>
            </a:r>
            <a:r>
              <a:rPr lang="en-US" sz="2400" dirty="0" smtClean="0"/>
              <a:t> </a:t>
            </a:r>
            <a:r>
              <a:rPr lang="en-US" sz="2400" dirty="0" err="1" smtClean="0"/>
              <a:t>visi</a:t>
            </a:r>
            <a:r>
              <a:rPr lang="en-US" sz="2400" dirty="0" smtClean="0"/>
              <a:t> </a:t>
            </a:r>
            <a:r>
              <a:rPr lang="en-US" sz="2400" dirty="0" err="1" smtClean="0"/>
              <a:t>perusahaan</a:t>
            </a:r>
            <a:r>
              <a:rPr lang="en-US" sz="2400" dirty="0" smtClean="0"/>
              <a:t> </a:t>
            </a:r>
            <a:r>
              <a:rPr lang="en-US" sz="2400" dirty="0" err="1" smtClean="0"/>
              <a:t>tersebut</a:t>
            </a:r>
            <a:r>
              <a:rPr lang="en-US" sz="2400" dirty="0" smtClean="0"/>
              <a:t> </a:t>
            </a:r>
            <a:r>
              <a:rPr lang="en-US" sz="2400" dirty="0" err="1" smtClean="0"/>
              <a:t>telah</a:t>
            </a:r>
            <a:r>
              <a:rPr lang="en-US" sz="2400" dirty="0" smtClean="0"/>
              <a:t> </a:t>
            </a:r>
            <a:r>
              <a:rPr lang="en-US" sz="2400" dirty="0" err="1" smtClean="0"/>
              <a:t>memenuhi</a:t>
            </a:r>
            <a:r>
              <a:rPr lang="en-US" sz="2400" dirty="0" smtClean="0"/>
              <a:t> </a:t>
            </a:r>
            <a:r>
              <a:rPr lang="en-US" sz="2400" dirty="0" err="1" smtClean="0"/>
              <a:t>persyaratan</a:t>
            </a:r>
            <a:r>
              <a:rPr lang="en-US" sz="2400" dirty="0" smtClean="0"/>
              <a:t> </a:t>
            </a:r>
            <a:r>
              <a:rPr lang="en-US" sz="2400" dirty="0" err="1" smtClean="0"/>
              <a:t>atau</a:t>
            </a:r>
            <a:r>
              <a:rPr lang="en-US" sz="2400" dirty="0" smtClean="0"/>
              <a:t> </a:t>
            </a:r>
            <a:r>
              <a:rPr lang="en-US" sz="2400" dirty="0" err="1" smtClean="0"/>
              <a:t>kuslifikasi</a:t>
            </a:r>
            <a:r>
              <a:rPr lang="en-US" sz="2400" dirty="0" smtClean="0"/>
              <a:t> </a:t>
            </a:r>
            <a:r>
              <a:rPr lang="en-US" sz="2400" dirty="0" err="1" smtClean="0"/>
              <a:t>dari</a:t>
            </a:r>
            <a:r>
              <a:rPr lang="en-US" sz="2400" dirty="0" smtClean="0"/>
              <a:t> Vision Statement.</a:t>
            </a:r>
          </a:p>
          <a:p>
            <a:pPr marL="514350" indent="-514350">
              <a:buFont typeface="+mj-lt"/>
              <a:buAutoNum type="arabicPeriod"/>
            </a:pPr>
            <a:r>
              <a:rPr lang="en-US" sz="2400" dirty="0" err="1" smtClean="0"/>
              <a:t>Lakukan</a:t>
            </a:r>
            <a:r>
              <a:rPr lang="en-US" sz="2400" dirty="0" smtClean="0"/>
              <a:t> </a:t>
            </a:r>
            <a:r>
              <a:rPr lang="en-US" sz="2400" dirty="0" err="1" smtClean="0"/>
              <a:t>identifikasi</a:t>
            </a:r>
            <a:r>
              <a:rPr lang="en-US" sz="2400" dirty="0" smtClean="0"/>
              <a:t> </a:t>
            </a:r>
            <a:r>
              <a:rPr lang="en-US" sz="2400" dirty="0" err="1" smtClean="0"/>
              <a:t>misi</a:t>
            </a:r>
            <a:r>
              <a:rPr lang="en-US" sz="2400" dirty="0" smtClean="0"/>
              <a:t> </a:t>
            </a:r>
            <a:r>
              <a:rPr lang="en-US" sz="2400" dirty="0" err="1" smtClean="0"/>
              <a:t>dari</a:t>
            </a:r>
            <a:r>
              <a:rPr lang="en-US" sz="2400" dirty="0" smtClean="0"/>
              <a:t> </a:t>
            </a:r>
            <a:r>
              <a:rPr lang="en-US" sz="2400" dirty="0" err="1" smtClean="0"/>
              <a:t>perusahaan</a:t>
            </a:r>
            <a:r>
              <a:rPr lang="en-US" sz="2400" dirty="0" smtClean="0"/>
              <a:t> </a:t>
            </a:r>
            <a:r>
              <a:rPr lang="en-US" sz="2400" dirty="0" err="1" smtClean="0"/>
              <a:t>tersebut</a:t>
            </a:r>
            <a:r>
              <a:rPr lang="en-US" sz="2400" dirty="0" smtClean="0"/>
              <a:t>, </a:t>
            </a:r>
            <a:r>
              <a:rPr lang="en-US" sz="2400" dirty="0" err="1" smtClean="0"/>
              <a:t>lakukan</a:t>
            </a:r>
            <a:r>
              <a:rPr lang="en-US" sz="2400" dirty="0" smtClean="0"/>
              <a:t> </a:t>
            </a:r>
            <a:r>
              <a:rPr lang="en-US" sz="2400" dirty="0" err="1" smtClean="0"/>
              <a:t>identifikasi</a:t>
            </a:r>
            <a:r>
              <a:rPr lang="en-US" sz="2400" dirty="0" smtClean="0"/>
              <a:t> </a:t>
            </a:r>
            <a:r>
              <a:rPr lang="en-US" sz="2400" dirty="0" err="1" smtClean="0"/>
              <a:t>apakah</a:t>
            </a:r>
            <a:r>
              <a:rPr lang="en-US" sz="2400" dirty="0" smtClean="0"/>
              <a:t> </a:t>
            </a:r>
            <a:r>
              <a:rPr lang="en-US" sz="2400" dirty="0" err="1" smtClean="0"/>
              <a:t>telah</a:t>
            </a:r>
            <a:r>
              <a:rPr lang="en-US" sz="2400" dirty="0" smtClean="0"/>
              <a:t> </a:t>
            </a:r>
            <a:r>
              <a:rPr lang="en-US" sz="2400" dirty="0" err="1" smtClean="0"/>
              <a:t>memenuhi</a:t>
            </a:r>
            <a:r>
              <a:rPr lang="en-US" sz="2400" dirty="0" smtClean="0"/>
              <a:t> 9 </a:t>
            </a:r>
            <a:r>
              <a:rPr lang="en-US" sz="2400" dirty="0" err="1" smtClean="0"/>
              <a:t>komponen</a:t>
            </a:r>
            <a:r>
              <a:rPr lang="en-US" sz="2400" dirty="0" smtClean="0"/>
              <a:t> mission statement ? </a:t>
            </a:r>
            <a:r>
              <a:rPr lang="en-US" sz="2400" dirty="0" err="1" smtClean="0"/>
              <a:t>Identifikasi</a:t>
            </a:r>
            <a:r>
              <a:rPr lang="en-US" sz="2400" dirty="0" smtClean="0"/>
              <a:t> </a:t>
            </a:r>
            <a:r>
              <a:rPr lang="en-US" sz="2400" dirty="0" err="1" smtClean="0"/>
              <a:t>satu</a:t>
            </a:r>
            <a:r>
              <a:rPr lang="en-US" sz="2400" dirty="0" smtClean="0"/>
              <a:t> per </a:t>
            </a:r>
            <a:r>
              <a:rPr lang="en-US" sz="2400" dirty="0" err="1" smtClean="0"/>
              <a:t>satu</a:t>
            </a:r>
            <a:r>
              <a:rPr lang="en-US" sz="2400" dirty="0" smtClean="0"/>
              <a:t>.</a:t>
            </a:r>
            <a:endParaRPr lang="id-ID" sz="2400" dirty="0" smtClean="0"/>
          </a:p>
          <a:p>
            <a:pPr marL="514350" indent="-514350">
              <a:buFont typeface="+mj-lt"/>
              <a:buAutoNum type="arabicPeriod"/>
            </a:pPr>
            <a:r>
              <a:rPr lang="id-ID" sz="2400" dirty="0" smtClean="0"/>
              <a:t>Lakukan audit faktor2 Eksternal apa saja yang berpengaruh terhadap perusahaan tersebut jelaskan satu per satu.</a:t>
            </a:r>
            <a:endParaRPr lang="en-US" sz="2400" dirty="0" smtClean="0"/>
          </a:p>
          <a:p>
            <a:pPr marL="514350" indent="-514350">
              <a:buFont typeface="+mj-lt"/>
              <a:buAutoNum type="arabicPeriod"/>
            </a:pPr>
            <a:r>
              <a:rPr lang="id-ID" sz="2400" dirty="0" smtClean="0"/>
              <a:t>Pelaajari buku wajib chapter 3 The External Assessment lanjutan untuk didiskusikan pada pertemuan minggu depan.</a:t>
            </a: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smtClean="0"/>
          </a:p>
          <a:p>
            <a:pPr marL="514350" indent="-514350">
              <a:buFont typeface="+mj-lt"/>
              <a:buAutoNum type="arabicPeriod"/>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endParaRPr lang="en-US" dirty="0"/>
          </a:p>
        </p:txBody>
      </p:sp>
      <p:sp>
        <p:nvSpPr>
          <p:cNvPr id="3" name="Content Placeholder 2"/>
          <p:cNvSpPr>
            <a:spLocks noGrp="1"/>
          </p:cNvSpPr>
          <p:nvPr>
            <p:ph sz="quarter" idx="1"/>
          </p:nvPr>
        </p:nvSpPr>
        <p:spPr>
          <a:xfrm>
            <a:off x="793419" y="1484784"/>
            <a:ext cx="10871200" cy="1296144"/>
          </a:xfrm>
        </p:spPr>
        <p:txBody>
          <a:bodyPr>
            <a:normAutofit/>
          </a:bodyPr>
          <a:lstStyle/>
          <a:p>
            <a:pPr algn="ctr">
              <a:buNone/>
            </a:pPr>
            <a:r>
              <a:rPr lang="en-US" sz="2400" b="1" i="1" dirty="0" smtClean="0">
                <a:solidFill>
                  <a:schemeClr val="tx1">
                    <a:lumMod val="95000"/>
                    <a:lumOff val="5000"/>
                  </a:schemeClr>
                </a:solidFill>
              </a:rPr>
              <a:t>Mission statement is declaration of an organization’s reason for being</a:t>
            </a:r>
            <a:endParaRPr lang="en-US" sz="2400" b="1" i="1" dirty="0">
              <a:solidFill>
                <a:schemeClr val="tx1">
                  <a:lumMod val="95000"/>
                  <a:lumOff val="5000"/>
                </a:schemeClr>
              </a:solidFill>
            </a:endParaRPr>
          </a:p>
        </p:txBody>
      </p:sp>
      <p:sp>
        <p:nvSpPr>
          <p:cNvPr id="4" name="Rectangle 3"/>
          <p:cNvSpPr/>
          <p:nvPr/>
        </p:nvSpPr>
        <p:spPr>
          <a:xfrm>
            <a:off x="815413" y="2444696"/>
            <a:ext cx="10945216" cy="830997"/>
          </a:xfrm>
          <a:prstGeom prst="rect">
            <a:avLst/>
          </a:prstGeom>
        </p:spPr>
        <p:txBody>
          <a:bodyPr wrap="square">
            <a:spAutoFit/>
          </a:bodyPr>
          <a:lstStyle/>
          <a:p>
            <a:pPr algn="ctr"/>
            <a:r>
              <a:rPr lang="en-US" sz="2400" b="1" i="1" dirty="0" smtClean="0">
                <a:solidFill>
                  <a:schemeClr val="accent2">
                    <a:lumMod val="50000"/>
                  </a:schemeClr>
                </a:solidFill>
              </a:rPr>
              <a:t>Peter </a:t>
            </a:r>
            <a:r>
              <a:rPr lang="en-US" sz="2400" b="1" i="1" dirty="0" err="1" smtClean="0">
                <a:solidFill>
                  <a:schemeClr val="accent2">
                    <a:lumMod val="50000"/>
                  </a:schemeClr>
                </a:solidFill>
              </a:rPr>
              <a:t>Drucker</a:t>
            </a:r>
            <a:r>
              <a:rPr lang="en-US" sz="2400" b="1" i="1" dirty="0" smtClean="0">
                <a:solidFill>
                  <a:schemeClr val="accent2">
                    <a:lumMod val="50000"/>
                  </a:schemeClr>
                </a:solidFill>
              </a:rPr>
              <a:t> says that asking the question “What is our business ?”  is synonymous with asking the question “What is our mission ?” </a:t>
            </a:r>
          </a:p>
        </p:txBody>
      </p:sp>
      <p:sp>
        <p:nvSpPr>
          <p:cNvPr id="5" name="Rectangle 4"/>
          <p:cNvSpPr/>
          <p:nvPr/>
        </p:nvSpPr>
        <p:spPr>
          <a:xfrm>
            <a:off x="911424" y="3717033"/>
            <a:ext cx="10657184" cy="830997"/>
          </a:xfrm>
          <a:prstGeom prst="rect">
            <a:avLst/>
          </a:prstGeom>
        </p:spPr>
        <p:txBody>
          <a:bodyPr wrap="square">
            <a:spAutoFit/>
          </a:bodyPr>
          <a:lstStyle/>
          <a:p>
            <a:pPr algn="ctr"/>
            <a:r>
              <a:rPr lang="en-US" sz="2400" b="1" i="1" dirty="0" smtClean="0">
                <a:solidFill>
                  <a:schemeClr val="tx2">
                    <a:lumMod val="50000"/>
                  </a:schemeClr>
                </a:solidFill>
              </a:rPr>
              <a:t>A clear mission statement is essential for effectively establishing objective and formulating strategies.</a:t>
            </a:r>
          </a:p>
        </p:txBody>
      </p:sp>
      <p:sp>
        <p:nvSpPr>
          <p:cNvPr id="6" name="Rectangle 5"/>
          <p:cNvSpPr/>
          <p:nvPr/>
        </p:nvSpPr>
        <p:spPr>
          <a:xfrm>
            <a:off x="1007435" y="4593322"/>
            <a:ext cx="10657184" cy="707886"/>
          </a:xfrm>
          <a:prstGeom prst="rect">
            <a:avLst/>
          </a:prstGeom>
        </p:spPr>
        <p:txBody>
          <a:bodyPr wrap="square">
            <a:spAutoFit/>
          </a:bodyPr>
          <a:lstStyle/>
          <a:p>
            <a:pPr algn="ctr"/>
            <a:r>
              <a:rPr lang="en-US" sz="2000" b="1" i="1" dirty="0" smtClean="0">
                <a:solidFill>
                  <a:schemeClr val="accent3">
                    <a:lumMod val="50000"/>
                  </a:schemeClr>
                </a:solidFill>
              </a:rPr>
              <a:t>Sometimes called a creed statement, a statement of : purpose, philosophy, belief, business principle, defining our business,</a:t>
            </a:r>
            <a:endParaRPr lang="en-US" sz="2000" b="1" i="1" dirty="0">
              <a:solidFill>
                <a:schemeClr val="accent3">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12" fill="hold" grpId="1" nodeType="clickEffect">
                                  <p:stCondLst>
                                    <p:cond delay="0"/>
                                  </p:stCondLst>
                                  <p:childTnLst>
                                    <p:anim calcmode="lin" valueType="num">
                                      <p:cBhvr additive="base">
                                        <p:cTn id="12" dur="500"/>
                                        <p:tgtEl>
                                          <p:spTgt spid="3">
                                            <p:txEl>
                                              <p:pRg st="0" end="0"/>
                                            </p:txEl>
                                          </p:spTgt>
                                        </p:tgtEl>
                                        <p:attrNameLst>
                                          <p:attrName>ppt_x</p:attrName>
                                        </p:attrNameLst>
                                      </p:cBhvr>
                                      <p:tavLst>
                                        <p:tav tm="0">
                                          <p:val>
                                            <p:strVal val="ppt_x"/>
                                          </p:val>
                                        </p:tav>
                                        <p:tav tm="100000">
                                          <p:val>
                                            <p:strVal val="0-ppt_w/2"/>
                                          </p:val>
                                        </p:tav>
                                      </p:tavLst>
                                    </p:anim>
                                    <p:anim calcmode="lin" valueType="num">
                                      <p:cBhvr additive="base">
                                        <p:cTn id="13" dur="500"/>
                                        <p:tgtEl>
                                          <p:spTgt spid="3">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par>
                          <p:cTn id="15" fill="hold">
                            <p:stCondLst>
                              <p:cond delay="500"/>
                            </p:stCondLst>
                            <p:childTnLst>
                              <p:par>
                                <p:cTn id="16" presetID="7" presetClass="entr" presetSubtype="4" fill="hold" grpId="0" nodeType="afterEffect">
                                  <p:stCondLst>
                                    <p:cond delay="100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2000" fill="hold"/>
                                        <p:tgtEl>
                                          <p:spTgt spid="4"/>
                                        </p:tgtEl>
                                        <p:attrNameLst>
                                          <p:attrName>ppt_x</p:attrName>
                                        </p:attrNameLst>
                                      </p:cBhvr>
                                      <p:tavLst>
                                        <p:tav tm="0">
                                          <p:val>
                                            <p:strVal val="#ppt_x"/>
                                          </p:val>
                                        </p:tav>
                                        <p:tav tm="100000">
                                          <p:val>
                                            <p:strVal val="#ppt_x"/>
                                          </p:val>
                                        </p:tav>
                                      </p:tavLst>
                                    </p:anim>
                                    <p:anim calcmode="lin" valueType="num">
                                      <p:cBhvr additive="base">
                                        <p:cTn id="19"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xit" presetSubtype="12" fill="hold" grpId="1" nodeType="clickEffect">
                                  <p:stCondLst>
                                    <p:cond delay="0"/>
                                  </p:stCondLst>
                                  <p:childTnLst>
                                    <p:anim calcmode="lin" valueType="num">
                                      <p:cBhvr additive="base">
                                        <p:cTn id="23" dur="2000"/>
                                        <p:tgtEl>
                                          <p:spTgt spid="4"/>
                                        </p:tgtEl>
                                        <p:attrNameLst>
                                          <p:attrName>ppt_x</p:attrName>
                                        </p:attrNameLst>
                                      </p:cBhvr>
                                      <p:tavLst>
                                        <p:tav tm="0">
                                          <p:val>
                                            <p:strVal val="ppt_x"/>
                                          </p:val>
                                        </p:tav>
                                        <p:tav tm="100000">
                                          <p:val>
                                            <p:strVal val="0-ppt_w/2"/>
                                          </p:val>
                                        </p:tav>
                                      </p:tavLst>
                                    </p:anim>
                                    <p:anim calcmode="lin" valueType="num">
                                      <p:cBhvr additive="base">
                                        <p:cTn id="24" dur="2000"/>
                                        <p:tgtEl>
                                          <p:spTgt spid="4"/>
                                        </p:tgtEl>
                                        <p:attrNameLst>
                                          <p:attrName>ppt_y</p:attrName>
                                        </p:attrNameLst>
                                      </p:cBhvr>
                                      <p:tavLst>
                                        <p:tav tm="0">
                                          <p:val>
                                            <p:strVal val="ppt_y"/>
                                          </p:val>
                                        </p:tav>
                                        <p:tav tm="100000">
                                          <p:val>
                                            <p:strVal val="1+ppt_h/2"/>
                                          </p:val>
                                        </p:tav>
                                      </p:tavLst>
                                    </p:anim>
                                    <p:set>
                                      <p:cBhvr>
                                        <p:cTn id="25" dur="1" fill="hold">
                                          <p:stCondLst>
                                            <p:cond delay="1999"/>
                                          </p:stCondLst>
                                        </p:cTn>
                                        <p:tgtEl>
                                          <p:spTgt spid="4"/>
                                        </p:tgtEl>
                                        <p:attrNameLst>
                                          <p:attrName>style.visibility</p:attrName>
                                        </p:attrNameLst>
                                      </p:cBhvr>
                                      <p:to>
                                        <p:strVal val="hidden"/>
                                      </p:to>
                                    </p:set>
                                  </p:childTnLst>
                                </p:cTn>
                              </p:par>
                            </p:childTnLst>
                          </p:cTn>
                        </p:par>
                        <p:par>
                          <p:cTn id="26" fill="hold">
                            <p:stCondLst>
                              <p:cond delay="2000"/>
                            </p:stCondLst>
                            <p:childTnLst>
                              <p:par>
                                <p:cTn id="27" presetID="7" presetClass="entr" presetSubtype="4" fill="hold" grpId="0" nodeType="afterEffect">
                                  <p:stCondLst>
                                    <p:cond delay="100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2000" fill="hold"/>
                                        <p:tgtEl>
                                          <p:spTgt spid="5"/>
                                        </p:tgtEl>
                                        <p:attrNameLst>
                                          <p:attrName>ppt_x</p:attrName>
                                        </p:attrNameLst>
                                      </p:cBhvr>
                                      <p:tavLst>
                                        <p:tav tm="0">
                                          <p:val>
                                            <p:strVal val="#ppt_x"/>
                                          </p:val>
                                        </p:tav>
                                        <p:tav tm="100000">
                                          <p:val>
                                            <p:strVal val="#ppt_x"/>
                                          </p:val>
                                        </p:tav>
                                      </p:tavLst>
                                    </p:anim>
                                    <p:anim calcmode="lin" valueType="num">
                                      <p:cBhvr additive="base">
                                        <p:cTn id="30"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xit" presetSubtype="12" fill="hold" grpId="1" nodeType="clickEffect">
                                  <p:stCondLst>
                                    <p:cond delay="0"/>
                                  </p:stCondLst>
                                  <p:childTnLst>
                                    <p:anim calcmode="lin" valueType="num">
                                      <p:cBhvr additive="base">
                                        <p:cTn id="34" dur="2000"/>
                                        <p:tgtEl>
                                          <p:spTgt spid="5"/>
                                        </p:tgtEl>
                                        <p:attrNameLst>
                                          <p:attrName>ppt_x</p:attrName>
                                        </p:attrNameLst>
                                      </p:cBhvr>
                                      <p:tavLst>
                                        <p:tav tm="0">
                                          <p:val>
                                            <p:strVal val="ppt_x"/>
                                          </p:val>
                                        </p:tav>
                                        <p:tav tm="100000">
                                          <p:val>
                                            <p:strVal val="0-ppt_w/2"/>
                                          </p:val>
                                        </p:tav>
                                      </p:tavLst>
                                    </p:anim>
                                    <p:anim calcmode="lin" valueType="num">
                                      <p:cBhvr additive="base">
                                        <p:cTn id="35" dur="2000"/>
                                        <p:tgtEl>
                                          <p:spTgt spid="5"/>
                                        </p:tgtEl>
                                        <p:attrNameLst>
                                          <p:attrName>ppt_y</p:attrName>
                                        </p:attrNameLst>
                                      </p:cBhvr>
                                      <p:tavLst>
                                        <p:tav tm="0">
                                          <p:val>
                                            <p:strVal val="ppt_y"/>
                                          </p:val>
                                        </p:tav>
                                        <p:tav tm="100000">
                                          <p:val>
                                            <p:strVal val="1+ppt_h/2"/>
                                          </p:val>
                                        </p:tav>
                                      </p:tavLst>
                                    </p:anim>
                                    <p:set>
                                      <p:cBhvr>
                                        <p:cTn id="36" dur="1" fill="hold">
                                          <p:stCondLst>
                                            <p:cond delay="1999"/>
                                          </p:stCondLst>
                                        </p:cTn>
                                        <p:tgtEl>
                                          <p:spTgt spid="5"/>
                                        </p:tgtEl>
                                        <p:attrNameLst>
                                          <p:attrName>style.visibility</p:attrName>
                                        </p:attrNameLst>
                                      </p:cBhvr>
                                      <p:to>
                                        <p:strVal val="hidden"/>
                                      </p:to>
                                    </p:set>
                                  </p:childTnLst>
                                </p:cTn>
                              </p:par>
                            </p:childTnLst>
                          </p:cTn>
                        </p:par>
                        <p:par>
                          <p:cTn id="37" fill="hold">
                            <p:stCondLst>
                              <p:cond delay="2000"/>
                            </p:stCondLst>
                            <p:childTnLst>
                              <p:par>
                                <p:cTn id="38" presetID="7" presetClass="entr" presetSubtype="4" fill="hold" grpId="0" nodeType="afterEffect">
                                  <p:stCondLst>
                                    <p:cond delay="500"/>
                                  </p:stCondLst>
                                  <p:childTnLst>
                                    <p:set>
                                      <p:cBhvr>
                                        <p:cTn id="39" dur="1" fill="hold">
                                          <p:stCondLst>
                                            <p:cond delay="0"/>
                                          </p:stCondLst>
                                        </p:cTn>
                                        <p:tgtEl>
                                          <p:spTgt spid="6"/>
                                        </p:tgtEl>
                                        <p:attrNameLst>
                                          <p:attrName>style.visibility</p:attrName>
                                        </p:attrNameLst>
                                      </p:cBhvr>
                                      <p:to>
                                        <p:strVal val="visible"/>
                                      </p:to>
                                    </p:set>
                                    <p:anim calcmode="lin" valueType="num">
                                      <p:cBhvr additive="base">
                                        <p:cTn id="40" dur="2000" fill="hold"/>
                                        <p:tgtEl>
                                          <p:spTgt spid="6"/>
                                        </p:tgtEl>
                                        <p:attrNameLst>
                                          <p:attrName>ppt_x</p:attrName>
                                        </p:attrNameLst>
                                      </p:cBhvr>
                                      <p:tavLst>
                                        <p:tav tm="0">
                                          <p:val>
                                            <p:strVal val="#ppt_x"/>
                                          </p:val>
                                        </p:tav>
                                        <p:tav tm="100000">
                                          <p:val>
                                            <p:strVal val="#ppt_x"/>
                                          </p:val>
                                        </p:tav>
                                      </p:tavLst>
                                    </p:anim>
                                    <p:anim calcmode="lin" valueType="num">
                                      <p:cBhvr additive="base">
                                        <p:cTn id="41"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p:bldP spid="4" grpId="1"/>
      <p:bldP spid="5" grpId="0"/>
      <p:bldP spid="5" grpId="1"/>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“Notable Quotes”</a:t>
            </a:r>
            <a:endParaRPr lang="en-US" dirty="0"/>
          </a:p>
        </p:txBody>
      </p:sp>
      <p:sp>
        <p:nvSpPr>
          <p:cNvPr id="3" name="Content Placeholder 2"/>
          <p:cNvSpPr>
            <a:spLocks noGrp="1"/>
          </p:cNvSpPr>
          <p:nvPr>
            <p:ph sz="quarter" idx="1"/>
          </p:nvPr>
        </p:nvSpPr>
        <p:spPr>
          <a:xfrm>
            <a:off x="793419" y="1556792"/>
            <a:ext cx="10871200" cy="2448272"/>
          </a:xfrm>
        </p:spPr>
        <p:txBody>
          <a:bodyPr>
            <a:normAutofit/>
          </a:bodyPr>
          <a:lstStyle/>
          <a:p>
            <a:pPr algn="ctr">
              <a:buNone/>
            </a:pPr>
            <a:r>
              <a:rPr lang="en-US" sz="2400" b="1" i="1" dirty="0" smtClean="0">
                <a:solidFill>
                  <a:schemeClr val="accent2">
                    <a:lumMod val="75000"/>
                  </a:schemeClr>
                </a:solidFill>
              </a:rPr>
              <a:t>A business is not defined by its name, statutes, or articles of incorporation.  It is defined by the business mission.  Only a clear definition of the mission and purpose of the organization makes possible clear and realistic business objectives (Peter </a:t>
            </a:r>
            <a:r>
              <a:rPr lang="en-US" sz="2400" b="1" i="1" dirty="0" err="1" smtClean="0">
                <a:solidFill>
                  <a:schemeClr val="accent2">
                    <a:lumMod val="75000"/>
                  </a:schemeClr>
                </a:solidFill>
              </a:rPr>
              <a:t>Drucker</a:t>
            </a:r>
            <a:r>
              <a:rPr lang="en-US" sz="2400" b="1" i="1" dirty="0" smtClean="0">
                <a:solidFill>
                  <a:schemeClr val="accent2">
                    <a:lumMod val="75000"/>
                  </a:schemeClr>
                </a:solidFill>
              </a:rPr>
              <a:t>)</a:t>
            </a:r>
          </a:p>
          <a:p>
            <a:endParaRPr lang="en-US" sz="2400" b="1" i="1" dirty="0">
              <a:solidFill>
                <a:schemeClr val="accent2">
                  <a:lumMod val="75000"/>
                </a:schemeClr>
              </a:solidFill>
            </a:endParaRPr>
          </a:p>
        </p:txBody>
      </p:sp>
      <p:sp>
        <p:nvSpPr>
          <p:cNvPr id="4" name="Rectangle 3"/>
          <p:cNvSpPr/>
          <p:nvPr/>
        </p:nvSpPr>
        <p:spPr>
          <a:xfrm>
            <a:off x="1295467" y="3803556"/>
            <a:ext cx="10369152" cy="1200329"/>
          </a:xfrm>
          <a:prstGeom prst="rect">
            <a:avLst/>
          </a:prstGeom>
        </p:spPr>
        <p:txBody>
          <a:bodyPr wrap="square">
            <a:spAutoFit/>
          </a:bodyPr>
          <a:lstStyle/>
          <a:p>
            <a:r>
              <a:rPr lang="en-US" sz="2400" b="1" i="1" dirty="0" smtClean="0">
                <a:solidFill>
                  <a:schemeClr val="accent5">
                    <a:lumMod val="50000"/>
                  </a:schemeClr>
                </a:solidFill>
              </a:rPr>
              <a:t>A corporate vision can focus, direct, motivate, unify, and even excite a business into superior performance.  The job of strategist is to identify and project a clear vision  (John Keane)</a:t>
            </a:r>
            <a:endParaRPr lang="en-US" sz="2400" b="1" i="1" dirty="0">
              <a:solidFill>
                <a:schemeClr val="accent5">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8)">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xit" presetSubtype="2" fill="hold" grpId="1" nodeType="clickEffect">
                                  <p:stCondLst>
                                    <p:cond delay="0"/>
                                  </p:stCondLst>
                                  <p:childTnLst>
                                    <p:animEffect transition="out" filter="wheel(2)">
                                      <p:cBhvr>
                                        <p:cTn id="11" dur="2000"/>
                                        <p:tgtEl>
                                          <p:spTgt spid="3">
                                            <p:txEl>
                                              <p:pRg st="0" end="0"/>
                                            </p:txEl>
                                          </p:spTgt>
                                        </p:tgtEl>
                                      </p:cBhvr>
                                    </p:animEffect>
                                    <p:set>
                                      <p:cBhvr>
                                        <p:cTn id="12" dur="1" fill="hold">
                                          <p:stCondLst>
                                            <p:cond delay="1999"/>
                                          </p:stCondLst>
                                        </p:cTn>
                                        <p:tgtEl>
                                          <p:spTgt spid="3">
                                            <p:txEl>
                                              <p:pRg st="0" end="0"/>
                                            </p:txEl>
                                          </p:spTgt>
                                        </p:tgtEl>
                                        <p:attrNameLst>
                                          <p:attrName>style.visibility</p:attrName>
                                        </p:attrNameLst>
                                      </p:cBhvr>
                                      <p:to>
                                        <p:strVal val="hidden"/>
                                      </p:to>
                                    </p:set>
                                  </p:childTnLst>
                                </p:cTn>
                              </p:par>
                            </p:childTnLst>
                          </p:cTn>
                        </p:par>
                        <p:par>
                          <p:cTn id="13" fill="hold">
                            <p:stCondLst>
                              <p:cond delay="2000"/>
                            </p:stCondLst>
                            <p:childTnLst>
                              <p:par>
                                <p:cTn id="14" presetID="21" presetClass="entr" presetSubtype="8" fill="hold" grpId="0" nodeType="afterEffect">
                                  <p:stCondLst>
                                    <p:cond delay="500"/>
                                  </p:stCondLst>
                                  <p:childTnLst>
                                    <p:set>
                                      <p:cBhvr>
                                        <p:cTn id="15" dur="1" fill="hold">
                                          <p:stCondLst>
                                            <p:cond delay="0"/>
                                          </p:stCondLst>
                                        </p:cTn>
                                        <p:tgtEl>
                                          <p:spTgt spid="4"/>
                                        </p:tgtEl>
                                        <p:attrNameLst>
                                          <p:attrName>style.visibility</p:attrName>
                                        </p:attrNameLst>
                                      </p:cBhvr>
                                      <p:to>
                                        <p:strVal val="visible"/>
                                      </p:to>
                                    </p:set>
                                    <p:animEffect transition="in" filter="wheel(8)">
                                      <p:cBhvr>
                                        <p:cTn id="16"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 Components </a:t>
            </a:r>
            <a:endParaRPr lang="en-US" dirty="0"/>
          </a:p>
        </p:txBody>
      </p:sp>
      <p:sp>
        <p:nvSpPr>
          <p:cNvPr id="3" name="Content Placeholder 2"/>
          <p:cNvSpPr>
            <a:spLocks noGrp="1"/>
          </p:cNvSpPr>
          <p:nvPr>
            <p:ph sz="quarter" idx="1"/>
          </p:nvPr>
        </p:nvSpPr>
        <p:spPr>
          <a:xfrm>
            <a:off x="793419" y="1597496"/>
            <a:ext cx="10871200" cy="4135760"/>
          </a:xfrm>
          <a:solidFill>
            <a:schemeClr val="bg1"/>
          </a:solidFill>
        </p:spPr>
        <p:txBody>
          <a:bodyPr>
            <a:normAutofit fontScale="70000" lnSpcReduction="20000"/>
          </a:bodyPr>
          <a:lstStyle/>
          <a:p>
            <a:pPr marL="514350" lvl="0" indent="-514350">
              <a:buClr>
                <a:schemeClr val="tx1"/>
              </a:buClr>
              <a:buFont typeface="+mj-lt"/>
              <a:buAutoNum type="arabicPeriod"/>
            </a:pPr>
            <a:r>
              <a:rPr lang="en-US" dirty="0" smtClean="0">
                <a:solidFill>
                  <a:srgbClr val="C00000"/>
                </a:solidFill>
              </a:rPr>
              <a:t>Customers </a:t>
            </a:r>
            <a:r>
              <a:rPr lang="en-US" dirty="0" smtClean="0"/>
              <a:t>; who are the firm’s customer ?</a:t>
            </a:r>
          </a:p>
          <a:p>
            <a:pPr marL="514350" lvl="0" indent="-514350">
              <a:buClr>
                <a:schemeClr val="tx1"/>
              </a:buClr>
              <a:buFont typeface="+mj-lt"/>
              <a:buAutoNum type="arabicPeriod"/>
            </a:pPr>
            <a:r>
              <a:rPr lang="en-US" dirty="0" smtClean="0">
                <a:solidFill>
                  <a:srgbClr val="C00000"/>
                </a:solidFill>
              </a:rPr>
              <a:t>Product or service</a:t>
            </a:r>
            <a:r>
              <a:rPr lang="en-US" dirty="0" smtClean="0"/>
              <a:t>; what are the firm’s major product or service ?</a:t>
            </a:r>
          </a:p>
          <a:p>
            <a:pPr marL="514350" lvl="0" indent="-514350">
              <a:buClr>
                <a:schemeClr val="tx1"/>
              </a:buClr>
              <a:buFont typeface="+mj-lt"/>
              <a:buAutoNum type="arabicPeriod"/>
            </a:pPr>
            <a:r>
              <a:rPr lang="en-US" dirty="0" smtClean="0">
                <a:solidFill>
                  <a:srgbClr val="C00000"/>
                </a:solidFill>
              </a:rPr>
              <a:t>Markets</a:t>
            </a:r>
            <a:r>
              <a:rPr lang="en-US" dirty="0" smtClean="0"/>
              <a:t>; geographically where does the firm compete ?</a:t>
            </a:r>
          </a:p>
          <a:p>
            <a:pPr marL="514350" lvl="0" indent="-514350">
              <a:buClr>
                <a:schemeClr val="tx1"/>
              </a:buClr>
              <a:buFont typeface="+mj-lt"/>
              <a:buAutoNum type="arabicPeriod"/>
            </a:pPr>
            <a:r>
              <a:rPr lang="en-US" dirty="0" smtClean="0">
                <a:solidFill>
                  <a:srgbClr val="C00000"/>
                </a:solidFill>
              </a:rPr>
              <a:t>Technology</a:t>
            </a:r>
            <a:r>
              <a:rPr lang="en-US" dirty="0" smtClean="0"/>
              <a:t>; Is the firm’s technologically current ?</a:t>
            </a:r>
          </a:p>
          <a:p>
            <a:pPr marL="514350" lvl="0" indent="-514350">
              <a:buClr>
                <a:schemeClr val="tx1"/>
              </a:buClr>
              <a:buFont typeface="+mj-lt"/>
              <a:buAutoNum type="arabicPeriod"/>
            </a:pPr>
            <a:r>
              <a:rPr lang="en-US" dirty="0" smtClean="0">
                <a:solidFill>
                  <a:srgbClr val="C00000"/>
                </a:solidFill>
              </a:rPr>
              <a:t>Concern for survival</a:t>
            </a:r>
            <a:r>
              <a:rPr lang="en-US" dirty="0" smtClean="0"/>
              <a:t>, growth and profitability;  Is the firm committed to growth and financial soundness ?</a:t>
            </a:r>
          </a:p>
          <a:p>
            <a:pPr marL="514350" lvl="0" indent="-514350">
              <a:buClr>
                <a:schemeClr val="tx1"/>
              </a:buClr>
              <a:buFont typeface="+mj-lt"/>
              <a:buAutoNum type="arabicPeriod"/>
            </a:pPr>
            <a:r>
              <a:rPr lang="en-US" dirty="0" smtClean="0">
                <a:solidFill>
                  <a:srgbClr val="C00000"/>
                </a:solidFill>
              </a:rPr>
              <a:t>Philosophy</a:t>
            </a:r>
            <a:r>
              <a:rPr lang="en-US" dirty="0" smtClean="0"/>
              <a:t>; What are the basic belief, values, aspiration, and ethical priorities of the firm ?</a:t>
            </a:r>
          </a:p>
          <a:p>
            <a:pPr marL="514350" lvl="0" indent="-514350">
              <a:buClr>
                <a:schemeClr val="tx1"/>
              </a:buClr>
              <a:buFont typeface="+mj-lt"/>
              <a:buAutoNum type="arabicPeriod"/>
            </a:pPr>
            <a:r>
              <a:rPr lang="en-US" dirty="0" smtClean="0">
                <a:solidFill>
                  <a:srgbClr val="C00000"/>
                </a:solidFill>
              </a:rPr>
              <a:t>Self-concept</a:t>
            </a:r>
            <a:r>
              <a:rPr lang="en-US" dirty="0" smtClean="0"/>
              <a:t>; What is the firm’s distinctive competence or major competitive advantage ?</a:t>
            </a:r>
          </a:p>
          <a:p>
            <a:pPr marL="514350" lvl="0" indent="-514350">
              <a:buClr>
                <a:schemeClr val="tx1"/>
              </a:buClr>
              <a:buFont typeface="+mj-lt"/>
              <a:buAutoNum type="arabicPeriod"/>
            </a:pPr>
            <a:r>
              <a:rPr lang="en-US" dirty="0" smtClean="0">
                <a:solidFill>
                  <a:srgbClr val="C00000"/>
                </a:solidFill>
              </a:rPr>
              <a:t>Concern of public image</a:t>
            </a:r>
            <a:r>
              <a:rPr lang="en-US" dirty="0" smtClean="0"/>
              <a:t>;  Is the firm responsive to social, community and environmental concern ?</a:t>
            </a:r>
          </a:p>
          <a:p>
            <a:pPr marL="514350" lvl="0" indent="-514350">
              <a:buClr>
                <a:schemeClr val="tx1"/>
              </a:buClr>
              <a:buFont typeface="+mj-lt"/>
              <a:buAutoNum type="arabicPeriod"/>
            </a:pPr>
            <a:r>
              <a:rPr lang="en-US" dirty="0" smtClean="0">
                <a:solidFill>
                  <a:srgbClr val="C00000"/>
                </a:solidFill>
              </a:rPr>
              <a:t>Concern for employee</a:t>
            </a:r>
            <a:r>
              <a:rPr lang="en-US" dirty="0" smtClean="0"/>
              <a:t>; Are employee a valuable asset of the firm?</a:t>
            </a:r>
          </a:p>
          <a:p>
            <a:pPr marL="514350" indent="-514350">
              <a:buClr>
                <a:schemeClr val="tx1"/>
              </a:buClr>
              <a:buFont typeface="+mj-lt"/>
              <a:buAutoNum type="arabicPeriod"/>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7"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20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7"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7"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7"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7"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7"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 Examples </a:t>
            </a:r>
            <a:endParaRPr lang="en-US" dirty="0"/>
          </a:p>
        </p:txBody>
      </p:sp>
      <p:sp>
        <p:nvSpPr>
          <p:cNvPr id="3" name="Content Placeholder 2"/>
          <p:cNvSpPr>
            <a:spLocks noGrp="1"/>
          </p:cNvSpPr>
          <p:nvPr>
            <p:ph sz="quarter" idx="1"/>
          </p:nvPr>
        </p:nvSpPr>
        <p:spPr/>
        <p:txBody>
          <a:bodyPr/>
          <a:lstStyle/>
          <a:p>
            <a:pPr algn="ctr">
              <a:buNone/>
            </a:pPr>
            <a:r>
              <a:rPr lang="en-US" dirty="0" smtClean="0"/>
              <a:t>Dell Inc.  is to be the most successful computer company (2) in the world (3) at delivering the best customer experience in markets we serve (1).  In doing so, Dell will meet customer expectation of highest quality, leading technology (4); competitive pricing; individual and company accountability (6); best-in-class service and support (7); flexible customization capability (7); superior corporate citizenship (8); financial stability (5).</a:t>
            </a:r>
          </a:p>
          <a:p>
            <a:pPr algn="ct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Formulating Mission</a:t>
            </a:r>
            <a:endParaRPr lang="en-US" dirty="0"/>
          </a:p>
        </p:txBody>
      </p:sp>
      <p:sp>
        <p:nvSpPr>
          <p:cNvPr id="5" name="TextBox 4"/>
          <p:cNvSpPr txBox="1"/>
          <p:nvPr/>
        </p:nvSpPr>
        <p:spPr>
          <a:xfrm>
            <a:off x="527382" y="1732746"/>
            <a:ext cx="3312189" cy="400110"/>
          </a:xfrm>
          <a:prstGeom prst="rect">
            <a:avLst/>
          </a:prstGeom>
          <a:noFill/>
        </p:spPr>
        <p:txBody>
          <a:bodyPr wrap="none" rtlCol="0">
            <a:spAutoFit/>
          </a:bodyPr>
          <a:lstStyle/>
          <a:p>
            <a:r>
              <a:rPr lang="en-US" sz="2000" dirty="0" smtClean="0"/>
              <a:t>Base on Fundamental Beliefs :</a:t>
            </a:r>
            <a:endParaRPr lang="en-US" sz="2000" dirty="0"/>
          </a:p>
        </p:txBody>
      </p:sp>
      <p:sp>
        <p:nvSpPr>
          <p:cNvPr id="6" name="TextBox 5"/>
          <p:cNvSpPr txBox="1"/>
          <p:nvPr/>
        </p:nvSpPr>
        <p:spPr>
          <a:xfrm>
            <a:off x="911424" y="2167404"/>
            <a:ext cx="10465163" cy="3277820"/>
          </a:xfrm>
          <a:prstGeom prst="rect">
            <a:avLst/>
          </a:prstGeom>
          <a:noFill/>
        </p:spPr>
        <p:txBody>
          <a:bodyPr wrap="square" rtlCol="0" anchor="t">
            <a:spAutoFit/>
          </a:bodyPr>
          <a:lstStyle/>
          <a:p>
            <a:pPr marL="342900" indent="-342900" algn="just">
              <a:lnSpc>
                <a:spcPct val="150000"/>
              </a:lnSpc>
              <a:buSzPct val="80000"/>
              <a:buFont typeface="+mj-lt"/>
              <a:buAutoNum type="arabicPeriod"/>
            </a:pPr>
            <a:r>
              <a:rPr lang="en-US" dirty="0" smtClean="0"/>
              <a:t>The product and service can provides benefits at least equal to its price</a:t>
            </a:r>
          </a:p>
          <a:p>
            <a:pPr marL="342900" indent="-342900" algn="just">
              <a:lnSpc>
                <a:spcPct val="150000"/>
              </a:lnSpc>
              <a:buSzPct val="80000"/>
              <a:buFont typeface="+mj-lt"/>
              <a:buAutoNum type="arabicPeriod"/>
            </a:pPr>
            <a:r>
              <a:rPr lang="en-US" sz="2000" dirty="0" smtClean="0"/>
              <a:t>The product and service can satisfy customers</a:t>
            </a:r>
          </a:p>
          <a:p>
            <a:pPr marL="342900" indent="-342900" algn="just">
              <a:lnSpc>
                <a:spcPct val="150000"/>
              </a:lnSpc>
              <a:buSzPct val="80000"/>
              <a:buFont typeface="+mj-lt"/>
              <a:buAutoNum type="arabicPeriod"/>
            </a:pPr>
            <a:r>
              <a:rPr lang="en-US" sz="2000" dirty="0" smtClean="0"/>
              <a:t>The technologies will provide a cost – quality  competitive price</a:t>
            </a:r>
          </a:p>
          <a:p>
            <a:pPr marL="342900" indent="-342900" algn="just">
              <a:lnSpc>
                <a:spcPct val="150000"/>
              </a:lnSpc>
              <a:buSzPct val="80000"/>
              <a:buFont typeface="+mj-lt"/>
              <a:buAutoNum type="arabicPeriod"/>
            </a:pPr>
            <a:r>
              <a:rPr lang="en-US" sz="2000" dirty="0" smtClean="0"/>
              <a:t>With hard work the business can grow and be profitable</a:t>
            </a:r>
          </a:p>
          <a:p>
            <a:pPr marL="342900" indent="-342900" algn="just">
              <a:lnSpc>
                <a:spcPct val="150000"/>
              </a:lnSpc>
              <a:buSzPct val="80000"/>
              <a:buFont typeface="+mj-lt"/>
              <a:buAutoNum type="arabicPeriod"/>
            </a:pPr>
            <a:r>
              <a:rPr lang="en-US" sz="2000" dirty="0" smtClean="0"/>
              <a:t>The management philosophy will result in favorable public image</a:t>
            </a:r>
          </a:p>
          <a:p>
            <a:pPr marL="342900" indent="-342900" algn="just">
              <a:lnSpc>
                <a:spcPct val="150000"/>
              </a:lnSpc>
              <a:buSzPct val="80000"/>
              <a:buFont typeface="+mj-lt"/>
              <a:buAutoNum type="arabicPeriod"/>
            </a:pPr>
            <a:r>
              <a:rPr lang="en-US" sz="2000" dirty="0" smtClean="0"/>
              <a:t>The entrepreneur’ self concept can be communicated to and adopted by employees and stockholders</a:t>
            </a:r>
            <a:endParaRPr lang="en-US" sz="2000" dirty="0"/>
          </a:p>
        </p:txBody>
      </p:sp>
      <p:sp>
        <p:nvSpPr>
          <p:cNvPr id="7" name="TextBox 6"/>
          <p:cNvSpPr txBox="1"/>
          <p:nvPr/>
        </p:nvSpPr>
        <p:spPr>
          <a:xfrm>
            <a:off x="2831637" y="5661248"/>
            <a:ext cx="9889099" cy="369332"/>
          </a:xfrm>
          <a:prstGeom prst="rect">
            <a:avLst/>
          </a:prstGeom>
          <a:noFill/>
        </p:spPr>
        <p:txBody>
          <a:bodyPr wrap="square" rtlCol="0">
            <a:spAutoFit/>
          </a:bodyPr>
          <a:lstStyle/>
          <a:p>
            <a:r>
              <a:rPr lang="en-US" dirty="0" smtClean="0"/>
              <a:t>Newest Trends in Mission Components :  </a:t>
            </a:r>
            <a:r>
              <a:rPr lang="en-US" b="1" i="1" dirty="0" smtClean="0"/>
              <a:t>Customers and Quality</a:t>
            </a:r>
            <a:endParaRPr lang="en-US" b="1"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Inputs to the Development of Mission</a:t>
            </a:r>
            <a:endParaRPr lang="en-US" dirty="0"/>
          </a:p>
        </p:txBody>
      </p:sp>
      <p:sp>
        <p:nvSpPr>
          <p:cNvPr id="4" name="Rectangle 3"/>
          <p:cNvSpPr/>
          <p:nvPr/>
        </p:nvSpPr>
        <p:spPr>
          <a:xfrm>
            <a:off x="5231904" y="3140968"/>
            <a:ext cx="1632181" cy="64807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Company’s Mission</a:t>
            </a:r>
            <a:endParaRPr lang="en-US" sz="1400" b="1" dirty="0">
              <a:solidFill>
                <a:schemeClr val="tx1"/>
              </a:solidFill>
            </a:endParaRPr>
          </a:p>
        </p:txBody>
      </p:sp>
      <p:sp>
        <p:nvSpPr>
          <p:cNvPr id="5" name="Rectangle 4"/>
          <p:cNvSpPr/>
          <p:nvPr/>
        </p:nvSpPr>
        <p:spPr>
          <a:xfrm>
            <a:off x="8880309" y="2132856"/>
            <a:ext cx="2400267" cy="504056"/>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Outside Stakeholders</a:t>
            </a:r>
            <a:endParaRPr lang="en-US" sz="1600" dirty="0"/>
          </a:p>
        </p:txBody>
      </p:sp>
      <p:sp>
        <p:nvSpPr>
          <p:cNvPr id="6" name="Rectangle 5"/>
          <p:cNvSpPr/>
          <p:nvPr/>
        </p:nvSpPr>
        <p:spPr>
          <a:xfrm>
            <a:off x="8880309" y="2708920"/>
            <a:ext cx="2400267" cy="2088232"/>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1600" dirty="0" smtClean="0"/>
              <a:t> Customers</a:t>
            </a:r>
          </a:p>
          <a:p>
            <a:pPr>
              <a:buFont typeface="Arial" pitchFamily="34" charset="0"/>
              <a:buChar char="•"/>
            </a:pPr>
            <a:r>
              <a:rPr lang="en-US" sz="1600" dirty="0" smtClean="0"/>
              <a:t> Suppliers</a:t>
            </a:r>
          </a:p>
          <a:p>
            <a:pPr>
              <a:buFont typeface="Arial" pitchFamily="34" charset="0"/>
              <a:buChar char="•"/>
            </a:pPr>
            <a:r>
              <a:rPr lang="en-US" sz="1600" dirty="0" smtClean="0"/>
              <a:t> Creditors</a:t>
            </a:r>
          </a:p>
          <a:p>
            <a:pPr>
              <a:buFont typeface="Arial" pitchFamily="34" charset="0"/>
              <a:buChar char="•"/>
            </a:pPr>
            <a:r>
              <a:rPr lang="en-US" sz="1600" dirty="0" smtClean="0"/>
              <a:t> Governments</a:t>
            </a:r>
          </a:p>
          <a:p>
            <a:pPr>
              <a:buFont typeface="Arial" pitchFamily="34" charset="0"/>
              <a:buChar char="•"/>
            </a:pPr>
            <a:r>
              <a:rPr lang="en-US" sz="1600" dirty="0" smtClean="0"/>
              <a:t> Unions</a:t>
            </a:r>
          </a:p>
          <a:p>
            <a:pPr>
              <a:buFont typeface="Arial" pitchFamily="34" charset="0"/>
              <a:buChar char="•"/>
            </a:pPr>
            <a:r>
              <a:rPr lang="en-US" sz="1600" dirty="0" smtClean="0"/>
              <a:t> Competitors</a:t>
            </a:r>
          </a:p>
          <a:p>
            <a:pPr>
              <a:buFont typeface="Arial" pitchFamily="34" charset="0"/>
              <a:buChar char="•"/>
            </a:pPr>
            <a:r>
              <a:rPr lang="en-US" sz="1600" dirty="0" smtClean="0"/>
              <a:t>General Public</a:t>
            </a:r>
            <a:endParaRPr lang="en-US" sz="1600" dirty="0"/>
          </a:p>
        </p:txBody>
      </p:sp>
      <p:sp>
        <p:nvSpPr>
          <p:cNvPr id="7" name="Rectangle 6"/>
          <p:cNvSpPr/>
          <p:nvPr/>
        </p:nvSpPr>
        <p:spPr>
          <a:xfrm>
            <a:off x="1103445" y="2132856"/>
            <a:ext cx="2400267" cy="504056"/>
          </a:xfrm>
          <a:prstGeom prst="rect">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Inside Stakeholders</a:t>
            </a:r>
            <a:endParaRPr lang="en-US" sz="1600" dirty="0"/>
          </a:p>
        </p:txBody>
      </p:sp>
      <p:sp>
        <p:nvSpPr>
          <p:cNvPr id="8" name="Rectangle 7"/>
          <p:cNvSpPr/>
          <p:nvPr/>
        </p:nvSpPr>
        <p:spPr>
          <a:xfrm>
            <a:off x="1103445" y="2708920"/>
            <a:ext cx="2400267" cy="2088232"/>
          </a:xfrm>
          <a:prstGeom prst="rect">
            <a:avLst/>
          </a:prstGeom>
          <a:solidFill>
            <a:schemeClr val="tx2">
              <a:lumMod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r>
              <a:rPr lang="en-US" sz="1600" dirty="0" smtClean="0"/>
              <a:t> Executive Officer</a:t>
            </a:r>
          </a:p>
          <a:p>
            <a:pPr>
              <a:buFont typeface="Arial" pitchFamily="34" charset="0"/>
              <a:buChar char="•"/>
            </a:pPr>
            <a:r>
              <a:rPr lang="en-US" sz="1600" dirty="0" smtClean="0"/>
              <a:t> BOD</a:t>
            </a:r>
          </a:p>
          <a:p>
            <a:pPr>
              <a:buFont typeface="Arial" pitchFamily="34" charset="0"/>
              <a:buChar char="•"/>
            </a:pPr>
            <a:r>
              <a:rPr lang="en-US" sz="1600" dirty="0" smtClean="0"/>
              <a:t> Stockholders</a:t>
            </a:r>
          </a:p>
          <a:p>
            <a:pPr>
              <a:buFont typeface="Arial" pitchFamily="34" charset="0"/>
              <a:buChar char="•"/>
            </a:pPr>
            <a:r>
              <a:rPr lang="en-US" sz="1600" dirty="0" smtClean="0"/>
              <a:t> Employees</a:t>
            </a:r>
            <a:endParaRPr lang="en-US" sz="1600" dirty="0"/>
          </a:p>
        </p:txBody>
      </p:sp>
      <p:sp>
        <p:nvSpPr>
          <p:cNvPr id="9" name="Right Arrow 8"/>
          <p:cNvSpPr/>
          <p:nvPr/>
        </p:nvSpPr>
        <p:spPr>
          <a:xfrm>
            <a:off x="3599723" y="3356992"/>
            <a:ext cx="1536171" cy="14401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6960096" y="3356992"/>
            <a:ext cx="1824203" cy="144016"/>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Characteristics of a Mission Statement </a:t>
            </a:r>
            <a:endParaRPr lang="en-US" dirty="0"/>
          </a:p>
        </p:txBody>
      </p:sp>
      <p:sp>
        <p:nvSpPr>
          <p:cNvPr id="3" name="Content Placeholder 2"/>
          <p:cNvSpPr>
            <a:spLocks noGrp="1"/>
          </p:cNvSpPr>
          <p:nvPr>
            <p:ph sz="quarter" idx="1"/>
          </p:nvPr>
        </p:nvSpPr>
        <p:spPr>
          <a:xfrm>
            <a:off x="793419" y="1556792"/>
            <a:ext cx="10871200" cy="4176464"/>
          </a:xfrm>
          <a:solidFill>
            <a:schemeClr val="bg1"/>
          </a:solidFill>
        </p:spPr>
        <p:txBody>
          <a:bodyPr>
            <a:normAutofit lnSpcReduction="10000"/>
          </a:bodyPr>
          <a:lstStyle/>
          <a:p>
            <a:pPr algn="ctr">
              <a:buNone/>
            </a:pPr>
            <a:r>
              <a:rPr lang="en-US" dirty="0" smtClean="0"/>
              <a:t>Declaration  of Attitude, A customer orientation, Declaration of social policy</a:t>
            </a:r>
          </a:p>
          <a:p>
            <a:pPr lvl="1"/>
            <a:r>
              <a:rPr lang="en-US" sz="2000" dirty="0" smtClean="0">
                <a:solidFill>
                  <a:schemeClr val="tx1">
                    <a:lumMod val="95000"/>
                    <a:lumOff val="5000"/>
                  </a:schemeClr>
                </a:solidFill>
              </a:rPr>
              <a:t>Broad in scope</a:t>
            </a:r>
          </a:p>
          <a:p>
            <a:pPr lvl="1"/>
            <a:r>
              <a:rPr lang="en-US" sz="2000" dirty="0" smtClean="0">
                <a:solidFill>
                  <a:schemeClr val="tx1">
                    <a:lumMod val="95000"/>
                    <a:lumOff val="5000"/>
                  </a:schemeClr>
                </a:solidFill>
              </a:rPr>
              <a:t>Less than 250 words in length</a:t>
            </a:r>
          </a:p>
          <a:p>
            <a:pPr lvl="1"/>
            <a:r>
              <a:rPr lang="en-US" sz="2000" dirty="0" smtClean="0">
                <a:solidFill>
                  <a:schemeClr val="tx1">
                    <a:lumMod val="95000"/>
                    <a:lumOff val="5000"/>
                  </a:schemeClr>
                </a:solidFill>
              </a:rPr>
              <a:t>Inspiring</a:t>
            </a:r>
          </a:p>
          <a:p>
            <a:pPr lvl="1"/>
            <a:r>
              <a:rPr lang="en-US" sz="2000" dirty="0" smtClean="0">
                <a:solidFill>
                  <a:schemeClr val="tx1">
                    <a:lumMod val="95000"/>
                    <a:lumOff val="5000"/>
                  </a:schemeClr>
                </a:solidFill>
              </a:rPr>
              <a:t>Identify the utility of firm’s products</a:t>
            </a:r>
          </a:p>
          <a:p>
            <a:pPr lvl="1"/>
            <a:r>
              <a:rPr lang="en-US" sz="2000" dirty="0" smtClean="0">
                <a:solidFill>
                  <a:schemeClr val="tx1">
                    <a:lumMod val="95000"/>
                    <a:lumOff val="5000"/>
                  </a:schemeClr>
                </a:solidFill>
              </a:rPr>
              <a:t>Reveal that the firm is socially responsible</a:t>
            </a:r>
          </a:p>
          <a:p>
            <a:pPr lvl="1"/>
            <a:r>
              <a:rPr lang="en-US" sz="2000" dirty="0" smtClean="0">
                <a:solidFill>
                  <a:schemeClr val="tx1">
                    <a:lumMod val="95000"/>
                    <a:lumOff val="5000"/>
                  </a:schemeClr>
                </a:solidFill>
              </a:rPr>
              <a:t>Reveal that the firm is environmentally responsible</a:t>
            </a:r>
          </a:p>
          <a:p>
            <a:pPr lvl="1"/>
            <a:r>
              <a:rPr lang="en-US" sz="2000" dirty="0" smtClean="0">
                <a:solidFill>
                  <a:schemeClr val="tx1">
                    <a:lumMod val="95000"/>
                    <a:lumOff val="5000"/>
                  </a:schemeClr>
                </a:solidFill>
              </a:rPr>
              <a:t>Include nine components ( customer ….. employee)</a:t>
            </a:r>
          </a:p>
          <a:p>
            <a:pPr lvl="1"/>
            <a:r>
              <a:rPr lang="en-US" sz="2000" dirty="0" smtClean="0">
                <a:solidFill>
                  <a:schemeClr val="tx1">
                    <a:lumMod val="95000"/>
                    <a:lumOff val="5000"/>
                  </a:schemeClr>
                </a:solidFill>
              </a:rPr>
              <a:t>Enduring</a:t>
            </a:r>
            <a:endParaRPr lang="en-US" dirty="0" smtClean="0">
              <a:solidFill>
                <a:schemeClr val="tx1">
                  <a:lumMod val="95000"/>
                  <a:lumOff val="5000"/>
                </a:schemeClr>
              </a:solidFill>
            </a:endParaRPr>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2000"/>
                                        <p:tgtEl>
                                          <p:spTgt spid="3">
                                            <p:txEl>
                                              <p:pRg st="1" end="1"/>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heckerboard(across)">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heckerboard(across)">
                                      <p:cBhvr>
                                        <p:cTn id="20" dur="2000"/>
                                        <p:tgtEl>
                                          <p:spTgt spid="3">
                                            <p:txEl>
                                              <p:pRg st="3" end="3"/>
                                            </p:txEl>
                                          </p:spTgt>
                                        </p:tgtEl>
                                      </p:cBhvr>
                                    </p:animEffect>
                                  </p:childTnLst>
                                </p:cTn>
                              </p:par>
                              <p:par>
                                <p:cTn id="21" presetID="5"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heckerboard(across)">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checkerboard(across)">
                                      <p:cBhvr>
                                        <p:cTn id="28" dur="2000"/>
                                        <p:tgtEl>
                                          <p:spTgt spid="3">
                                            <p:txEl>
                                              <p:pRg st="5" end="5"/>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checkerboard(across)">
                                      <p:cBhvr>
                                        <p:cTn id="31" dur="20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checkerboard(across)">
                                      <p:cBhvr>
                                        <p:cTn id="36" dur="2000"/>
                                        <p:tgtEl>
                                          <p:spTgt spid="3">
                                            <p:txEl>
                                              <p:pRg st="7" end="7"/>
                                            </p:txEl>
                                          </p:spTgt>
                                        </p:tgtEl>
                                      </p:cBhvr>
                                    </p:animEffect>
                                  </p:childTnLst>
                                </p:cTn>
                              </p:par>
                              <p:par>
                                <p:cTn id="37" presetID="5" presetClass="entr" presetSubtype="10"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checkerboard(across)">
                                      <p:cBhvr>
                                        <p:cTn id="39"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9166</TotalTime>
  <Words>1647</Words>
  <Application>Microsoft Office PowerPoint</Application>
  <PresentationFormat>Custom</PresentationFormat>
  <Paragraphs>237</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Vision Statement</vt:lpstr>
      <vt:lpstr>Mission Statement</vt:lpstr>
      <vt:lpstr>“Notable Quotes”</vt:lpstr>
      <vt:lpstr>Mission Statement Components </vt:lpstr>
      <vt:lpstr>Mission Statement Examples </vt:lpstr>
      <vt:lpstr>Formulating Mission</vt:lpstr>
      <vt:lpstr>Inputs to the Development of Mission</vt:lpstr>
      <vt:lpstr>Characteristics of a Mission Statement </vt:lpstr>
      <vt:lpstr>The Need for an Explicit Mission (Importance of Vision and Mission Statement)</vt:lpstr>
      <vt:lpstr>Corporate Social Responsibility</vt:lpstr>
      <vt:lpstr>CSR’s effect on the Mission</vt:lpstr>
      <vt:lpstr>Slide 13</vt:lpstr>
      <vt:lpstr>External Environment Analysis</vt:lpstr>
      <vt:lpstr>Company’s Environment</vt:lpstr>
      <vt:lpstr>Notable Quotes</vt:lpstr>
      <vt:lpstr>Thinking Strategically</vt:lpstr>
      <vt:lpstr>Economic Forces</vt:lpstr>
      <vt:lpstr>Economic Forces (con’t)</vt:lpstr>
      <vt:lpstr>Key Social, Cultural, Demographic, and Environmental Variables. </vt:lpstr>
      <vt:lpstr>Political, Government, and Legal Variables</vt:lpstr>
      <vt:lpstr>Technological Forces</vt:lpstr>
      <vt:lpstr>Tugas-2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Dadan Rahadian</dc:creator>
  <cp:lastModifiedBy>HP</cp:lastModifiedBy>
  <cp:revision>296</cp:revision>
  <dcterms:created xsi:type="dcterms:W3CDTF">2014-08-19T01:41:41Z</dcterms:created>
  <dcterms:modified xsi:type="dcterms:W3CDTF">2015-08-21T14:41:15Z</dcterms:modified>
</cp:coreProperties>
</file>