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01" r:id="rId2"/>
    <p:sldId id="476" r:id="rId3"/>
    <p:sldId id="475" r:id="rId4"/>
    <p:sldId id="495" r:id="rId5"/>
    <p:sldId id="477" r:id="rId6"/>
    <p:sldId id="478" r:id="rId7"/>
    <p:sldId id="493" r:id="rId8"/>
    <p:sldId id="494" r:id="rId9"/>
    <p:sldId id="496" r:id="rId10"/>
    <p:sldId id="498" r:id="rId11"/>
    <p:sldId id="499" r:id="rId12"/>
    <p:sldId id="497" r:id="rId13"/>
    <p:sldId id="490" r:id="rId14"/>
    <p:sldId id="480" r:id="rId15"/>
    <p:sldId id="481" r:id="rId16"/>
    <p:sldId id="482" r:id="rId17"/>
    <p:sldId id="483" r:id="rId18"/>
    <p:sldId id="500" r:id="rId19"/>
    <p:sldId id="484" r:id="rId20"/>
    <p:sldId id="485" r:id="rId21"/>
    <p:sldId id="486" r:id="rId22"/>
    <p:sldId id="4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0A3"/>
    <a:srgbClr val="EC7728"/>
    <a:srgbClr val="FFCCFF"/>
    <a:srgbClr val="FF00FF"/>
    <a:srgbClr val="FF66CC"/>
    <a:srgbClr val="58595B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E75C-423A-45A1-A75D-60E98C43632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C55F4-9E23-4221-9A70-B75AD7775C0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Strategy evaluation is vital to an organization’s well being; timely evaluation can alert management to problem or potential problem before a situation become critical, it is includes three basic activities</a:t>
          </a:r>
          <a:endParaRPr lang="en-US" dirty="0"/>
        </a:p>
      </dgm:t>
    </dgm:pt>
    <dgm:pt modelId="{367F5626-5829-4DB2-8C32-3D3209908247}" type="parTrans" cxnId="{EB8B3FF2-341F-4ED4-B056-2399FE19CF4D}">
      <dgm:prSet/>
      <dgm:spPr/>
      <dgm:t>
        <a:bodyPr/>
        <a:lstStyle/>
        <a:p>
          <a:endParaRPr lang="en-US"/>
        </a:p>
      </dgm:t>
    </dgm:pt>
    <dgm:pt modelId="{53D49DFE-5BCB-4D72-BB10-DC9A14B33C29}" type="sibTrans" cxnId="{EB8B3FF2-341F-4ED4-B056-2399FE19CF4D}">
      <dgm:prSet/>
      <dgm:spPr/>
      <dgm:t>
        <a:bodyPr/>
        <a:lstStyle/>
        <a:p>
          <a:endParaRPr lang="en-US"/>
        </a:p>
      </dgm:t>
    </dgm:pt>
    <dgm:pt modelId="{6FECC0FC-EB3A-4696-861F-4AE8148AE53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dirty="0" smtClean="0"/>
            <a:t>Examining the underlying bases of a firm’s strategy</a:t>
          </a:r>
          <a:endParaRPr lang="en-US" sz="2800" dirty="0"/>
        </a:p>
      </dgm:t>
    </dgm:pt>
    <dgm:pt modelId="{2FAAE5D8-56E2-42B8-B2AD-1F0DF3A3529D}" type="parTrans" cxnId="{ECB423E6-9A7F-4556-AC0F-3F5340543048}">
      <dgm:prSet/>
      <dgm:spPr/>
      <dgm:t>
        <a:bodyPr/>
        <a:lstStyle/>
        <a:p>
          <a:endParaRPr lang="en-US"/>
        </a:p>
      </dgm:t>
    </dgm:pt>
    <dgm:pt modelId="{1BA31B69-2640-46D2-BD8D-661BBFD2C956}" type="sibTrans" cxnId="{ECB423E6-9A7F-4556-AC0F-3F5340543048}">
      <dgm:prSet/>
      <dgm:spPr/>
      <dgm:t>
        <a:bodyPr/>
        <a:lstStyle/>
        <a:p>
          <a:endParaRPr lang="en-US"/>
        </a:p>
      </dgm:t>
    </dgm:pt>
    <dgm:pt modelId="{3254C29A-1BD1-4B03-9617-ECEF50B5EA4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smtClean="0"/>
            <a:t>Comparing expected result with actual result</a:t>
          </a:r>
          <a:endParaRPr lang="en-US" sz="2800" dirty="0"/>
        </a:p>
      </dgm:t>
    </dgm:pt>
    <dgm:pt modelId="{F61843FD-2FB8-4DD6-9A5C-E7D99CFB0518}" type="parTrans" cxnId="{7B6FEA6D-2E50-4708-834D-6DAC409C8C2E}">
      <dgm:prSet/>
      <dgm:spPr/>
      <dgm:t>
        <a:bodyPr/>
        <a:lstStyle/>
        <a:p>
          <a:endParaRPr lang="en-US"/>
        </a:p>
      </dgm:t>
    </dgm:pt>
    <dgm:pt modelId="{67E0C181-73D2-43BE-A639-514BAF8D0C24}" type="sibTrans" cxnId="{7B6FEA6D-2E50-4708-834D-6DAC409C8C2E}">
      <dgm:prSet/>
      <dgm:spPr/>
      <dgm:t>
        <a:bodyPr/>
        <a:lstStyle/>
        <a:p>
          <a:endParaRPr lang="en-US"/>
        </a:p>
      </dgm:t>
    </dgm:pt>
    <dgm:pt modelId="{91F5240F-D864-4DA0-9F0F-EAC070BB1C9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/>
            <a:t>Taking corrective action to ensure that performance conforms to plan</a:t>
          </a:r>
          <a:endParaRPr lang="en-US" sz="2400" dirty="0"/>
        </a:p>
      </dgm:t>
    </dgm:pt>
    <dgm:pt modelId="{7B3C52F1-6D3B-4110-9837-35C5C39BDB2F}" type="parTrans" cxnId="{2F48E5AF-8834-4D58-9FA0-202458A2D539}">
      <dgm:prSet/>
      <dgm:spPr/>
      <dgm:t>
        <a:bodyPr/>
        <a:lstStyle/>
        <a:p>
          <a:endParaRPr lang="en-US"/>
        </a:p>
      </dgm:t>
    </dgm:pt>
    <dgm:pt modelId="{AA0A286D-E0D1-4E59-9E3E-8A5868F997A9}" type="sibTrans" cxnId="{2F48E5AF-8834-4D58-9FA0-202458A2D539}">
      <dgm:prSet/>
      <dgm:spPr/>
      <dgm:t>
        <a:bodyPr/>
        <a:lstStyle/>
        <a:p>
          <a:endParaRPr lang="en-US"/>
        </a:p>
      </dgm:t>
    </dgm:pt>
    <dgm:pt modelId="{915566ED-6B60-4CA0-A9BA-10B8BD018B3E}" type="pres">
      <dgm:prSet presAssocID="{9A85E75C-423A-45A1-A75D-60E98C43632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118861-30E3-44FE-AC49-F1AD1D8A60A6}" type="pres">
      <dgm:prSet presAssocID="{A89C55F4-9E23-4221-9A70-B75AD7775C06}" presName="roof" presStyleLbl="dkBgShp" presStyleIdx="0" presStyleCnt="2"/>
      <dgm:spPr/>
      <dgm:t>
        <a:bodyPr/>
        <a:lstStyle/>
        <a:p>
          <a:endParaRPr lang="en-US"/>
        </a:p>
      </dgm:t>
    </dgm:pt>
    <dgm:pt modelId="{AF462607-DA5C-453A-8DC4-AE9D0F7DAC35}" type="pres">
      <dgm:prSet presAssocID="{A89C55F4-9E23-4221-9A70-B75AD7775C06}" presName="pillars" presStyleCnt="0"/>
      <dgm:spPr/>
    </dgm:pt>
    <dgm:pt modelId="{69564B40-1401-46C7-BED4-7C73FF6D643E}" type="pres">
      <dgm:prSet presAssocID="{A89C55F4-9E23-4221-9A70-B75AD7775C0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CCBB2-A78B-4DE8-84FA-F088A64FC985}" type="pres">
      <dgm:prSet presAssocID="{3254C29A-1BD1-4B03-9617-ECEF50B5EA4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282B7-1B48-448F-9C20-8B450CD395DA}" type="pres">
      <dgm:prSet presAssocID="{91F5240F-D864-4DA0-9F0F-EAC070BB1C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0F94A-3E8E-42DE-87B4-7EFE59FC0B55}" type="pres">
      <dgm:prSet presAssocID="{A89C55F4-9E23-4221-9A70-B75AD7775C06}" presName="base" presStyleLbl="dkBgShp" presStyleIdx="1" presStyleCnt="2"/>
      <dgm:spPr/>
    </dgm:pt>
  </dgm:ptLst>
  <dgm:cxnLst>
    <dgm:cxn modelId="{7B6FEA6D-2E50-4708-834D-6DAC409C8C2E}" srcId="{A89C55F4-9E23-4221-9A70-B75AD7775C06}" destId="{3254C29A-1BD1-4B03-9617-ECEF50B5EA41}" srcOrd="1" destOrd="0" parTransId="{F61843FD-2FB8-4DD6-9A5C-E7D99CFB0518}" sibTransId="{67E0C181-73D2-43BE-A639-514BAF8D0C24}"/>
    <dgm:cxn modelId="{2F48E5AF-8834-4D58-9FA0-202458A2D539}" srcId="{A89C55F4-9E23-4221-9A70-B75AD7775C06}" destId="{91F5240F-D864-4DA0-9F0F-EAC070BB1C93}" srcOrd="2" destOrd="0" parTransId="{7B3C52F1-6D3B-4110-9837-35C5C39BDB2F}" sibTransId="{AA0A286D-E0D1-4E59-9E3E-8A5868F997A9}"/>
    <dgm:cxn modelId="{1C9CA700-6956-4E01-B8CA-43A08ADA33B9}" type="presOf" srcId="{9A85E75C-423A-45A1-A75D-60E98C436325}" destId="{915566ED-6B60-4CA0-A9BA-10B8BD018B3E}" srcOrd="0" destOrd="0" presId="urn:microsoft.com/office/officeart/2005/8/layout/hList3"/>
    <dgm:cxn modelId="{ECB423E6-9A7F-4556-AC0F-3F5340543048}" srcId="{A89C55F4-9E23-4221-9A70-B75AD7775C06}" destId="{6FECC0FC-EB3A-4696-861F-4AE8148AE539}" srcOrd="0" destOrd="0" parTransId="{2FAAE5D8-56E2-42B8-B2AD-1F0DF3A3529D}" sibTransId="{1BA31B69-2640-46D2-BD8D-661BBFD2C956}"/>
    <dgm:cxn modelId="{E193DB83-3EC1-4088-8BC9-2025DF742523}" type="presOf" srcId="{91F5240F-D864-4DA0-9F0F-EAC070BB1C93}" destId="{B4F282B7-1B48-448F-9C20-8B450CD395DA}" srcOrd="0" destOrd="0" presId="urn:microsoft.com/office/officeart/2005/8/layout/hList3"/>
    <dgm:cxn modelId="{86D584D5-96DA-495D-BDB7-5EA1FF33384B}" type="presOf" srcId="{3254C29A-1BD1-4B03-9617-ECEF50B5EA41}" destId="{4A6CCBB2-A78B-4DE8-84FA-F088A64FC985}" srcOrd="0" destOrd="0" presId="urn:microsoft.com/office/officeart/2005/8/layout/hList3"/>
    <dgm:cxn modelId="{96E8A82C-BFCC-43DF-A48D-071927DB1199}" type="presOf" srcId="{A89C55F4-9E23-4221-9A70-B75AD7775C06}" destId="{E4118861-30E3-44FE-AC49-F1AD1D8A60A6}" srcOrd="0" destOrd="0" presId="urn:microsoft.com/office/officeart/2005/8/layout/hList3"/>
    <dgm:cxn modelId="{EB8B3FF2-341F-4ED4-B056-2399FE19CF4D}" srcId="{9A85E75C-423A-45A1-A75D-60E98C436325}" destId="{A89C55F4-9E23-4221-9A70-B75AD7775C06}" srcOrd="0" destOrd="0" parTransId="{367F5626-5829-4DB2-8C32-3D3209908247}" sibTransId="{53D49DFE-5BCB-4D72-BB10-DC9A14B33C29}"/>
    <dgm:cxn modelId="{45B3A8FF-7D71-4D0B-B7A9-B59850EFF6EE}" type="presOf" srcId="{6FECC0FC-EB3A-4696-861F-4AE8148AE539}" destId="{69564B40-1401-46C7-BED4-7C73FF6D643E}" srcOrd="0" destOrd="0" presId="urn:microsoft.com/office/officeart/2005/8/layout/hList3"/>
    <dgm:cxn modelId="{91E60AAB-B237-4C69-8C23-B7BA948A84C1}" type="presParOf" srcId="{915566ED-6B60-4CA0-A9BA-10B8BD018B3E}" destId="{E4118861-30E3-44FE-AC49-F1AD1D8A60A6}" srcOrd="0" destOrd="0" presId="urn:microsoft.com/office/officeart/2005/8/layout/hList3"/>
    <dgm:cxn modelId="{62488786-D8AC-48AC-9D31-509595359788}" type="presParOf" srcId="{915566ED-6B60-4CA0-A9BA-10B8BD018B3E}" destId="{AF462607-DA5C-453A-8DC4-AE9D0F7DAC35}" srcOrd="1" destOrd="0" presId="urn:microsoft.com/office/officeart/2005/8/layout/hList3"/>
    <dgm:cxn modelId="{E702C66A-552C-41BD-AAA9-18A9488C408B}" type="presParOf" srcId="{AF462607-DA5C-453A-8DC4-AE9D0F7DAC35}" destId="{69564B40-1401-46C7-BED4-7C73FF6D643E}" srcOrd="0" destOrd="0" presId="urn:microsoft.com/office/officeart/2005/8/layout/hList3"/>
    <dgm:cxn modelId="{5D0242B9-33F4-473E-B4E7-26284F04157D}" type="presParOf" srcId="{AF462607-DA5C-453A-8DC4-AE9D0F7DAC35}" destId="{4A6CCBB2-A78B-4DE8-84FA-F088A64FC985}" srcOrd="1" destOrd="0" presId="urn:microsoft.com/office/officeart/2005/8/layout/hList3"/>
    <dgm:cxn modelId="{F1C2677D-32C6-4178-BB87-8A871C2B1E8C}" type="presParOf" srcId="{AF462607-DA5C-453A-8DC4-AE9D0F7DAC35}" destId="{B4F282B7-1B48-448F-9C20-8B450CD395DA}" srcOrd="2" destOrd="0" presId="urn:microsoft.com/office/officeart/2005/8/layout/hList3"/>
    <dgm:cxn modelId="{FFB3D996-5EF1-49C8-A4B7-573A7CA36521}" type="presParOf" srcId="{915566ED-6B60-4CA0-A9BA-10B8BD018B3E}" destId="{9900F94A-3E8E-42DE-87B4-7EFE59FC0B55}" srcOrd="2" destOrd="0" presId="urn:microsoft.com/office/officeart/2005/8/layout/hList3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38C2D-40C1-4FC1-BAA2-BE6A152537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29D41-77DA-4845-91B5-8B8EA7B57CA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 smtClean="0"/>
            <a:t>Consistency</a:t>
          </a:r>
          <a:endParaRPr lang="en-US" sz="2800" dirty="0"/>
        </a:p>
      </dgm:t>
    </dgm:pt>
    <dgm:pt modelId="{73B67028-33F1-4CD3-9DA7-DC248BD7F1B9}" type="parTrans" cxnId="{51AEDC34-50F6-419B-A34F-C7BADD6FEA19}">
      <dgm:prSet/>
      <dgm:spPr/>
      <dgm:t>
        <a:bodyPr/>
        <a:lstStyle/>
        <a:p>
          <a:endParaRPr lang="en-US"/>
        </a:p>
      </dgm:t>
    </dgm:pt>
    <dgm:pt modelId="{7BA93A98-1CD0-4FDC-9EEE-A3A178CDBEBD}" type="sibTrans" cxnId="{51AEDC34-50F6-419B-A34F-C7BADD6FEA19}">
      <dgm:prSet/>
      <dgm:spPr/>
      <dgm:t>
        <a:bodyPr/>
        <a:lstStyle/>
        <a:p>
          <a:endParaRPr lang="en-US"/>
        </a:p>
      </dgm:t>
    </dgm:pt>
    <dgm:pt modelId="{5BDB2097-D00B-45BD-BFD0-82D4F6A5353D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dirty="0" smtClean="0"/>
            <a:t>A strategy should not present inconsistent goals and policies</a:t>
          </a:r>
          <a:endParaRPr lang="en-US" sz="2400" dirty="0"/>
        </a:p>
      </dgm:t>
    </dgm:pt>
    <dgm:pt modelId="{D39A56C2-8BF7-4C77-A641-BC9D74A4E181}" type="parTrans" cxnId="{23E1EC9B-D25F-4446-85C3-127B2F0CC749}">
      <dgm:prSet/>
      <dgm:spPr/>
      <dgm:t>
        <a:bodyPr/>
        <a:lstStyle/>
        <a:p>
          <a:endParaRPr lang="en-US"/>
        </a:p>
      </dgm:t>
    </dgm:pt>
    <dgm:pt modelId="{B025756C-35BB-4F54-939E-2423FA3EB74D}" type="sibTrans" cxnId="{23E1EC9B-D25F-4446-85C3-127B2F0CC749}">
      <dgm:prSet/>
      <dgm:spPr/>
      <dgm:t>
        <a:bodyPr/>
        <a:lstStyle/>
        <a:p>
          <a:endParaRPr lang="en-US"/>
        </a:p>
      </dgm:t>
    </dgm:pt>
    <dgm:pt modelId="{83A00987-4142-4CBC-A6C4-7FCAED847217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3000" dirty="0" smtClean="0"/>
            <a:t>Consonance</a:t>
          </a:r>
          <a:endParaRPr lang="en-US" sz="3000" dirty="0"/>
        </a:p>
      </dgm:t>
    </dgm:pt>
    <dgm:pt modelId="{703F6640-FE42-4A21-965D-88405F471FC3}" type="parTrans" cxnId="{ADDB110C-E638-4FCE-9E51-F8002DFD1279}">
      <dgm:prSet/>
      <dgm:spPr/>
      <dgm:t>
        <a:bodyPr/>
        <a:lstStyle/>
        <a:p>
          <a:endParaRPr lang="en-US"/>
        </a:p>
      </dgm:t>
    </dgm:pt>
    <dgm:pt modelId="{977A287E-749A-466E-B75F-5C07C079484B}" type="sibTrans" cxnId="{ADDB110C-E638-4FCE-9E51-F8002DFD1279}">
      <dgm:prSet/>
      <dgm:spPr/>
      <dgm:t>
        <a:bodyPr/>
        <a:lstStyle/>
        <a:p>
          <a:endParaRPr lang="en-US"/>
        </a:p>
      </dgm:t>
    </dgm:pt>
    <dgm:pt modelId="{E5E2A570-3E4F-45F6-8BE0-64009147E214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It refers to the need for strategist to examine sets of trends.</a:t>
          </a:r>
          <a:endParaRPr lang="en-US" dirty="0"/>
        </a:p>
      </dgm:t>
    </dgm:pt>
    <dgm:pt modelId="{D20F53FE-F20D-4009-BA60-9B36D2B9E1C5}" type="parTrans" cxnId="{CCCD4D48-C5BB-49D7-9A2E-7D85C95E219A}">
      <dgm:prSet/>
      <dgm:spPr/>
      <dgm:t>
        <a:bodyPr/>
        <a:lstStyle/>
        <a:p>
          <a:endParaRPr lang="en-US"/>
        </a:p>
      </dgm:t>
    </dgm:pt>
    <dgm:pt modelId="{58F03533-6790-4188-8C21-D5A87531AB3A}" type="sibTrans" cxnId="{CCCD4D48-C5BB-49D7-9A2E-7D85C95E219A}">
      <dgm:prSet/>
      <dgm:spPr/>
      <dgm:t>
        <a:bodyPr/>
        <a:lstStyle/>
        <a:p>
          <a:endParaRPr lang="en-US"/>
        </a:p>
      </dgm:t>
    </dgm:pt>
    <dgm:pt modelId="{E0CAF76B-1221-40D9-A216-6E1C83EA525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smtClean="0"/>
            <a:t>Feasibility</a:t>
          </a:r>
          <a:endParaRPr lang="en-US" sz="3200" dirty="0"/>
        </a:p>
      </dgm:t>
    </dgm:pt>
    <dgm:pt modelId="{63FAACB1-8FF2-4FBA-BF04-0BA736995336}" type="parTrans" cxnId="{8FE882B6-DB2F-4418-B63F-B39F0AFB7409}">
      <dgm:prSet/>
      <dgm:spPr/>
      <dgm:t>
        <a:bodyPr/>
        <a:lstStyle/>
        <a:p>
          <a:endParaRPr lang="en-US"/>
        </a:p>
      </dgm:t>
    </dgm:pt>
    <dgm:pt modelId="{E23C5D06-3840-4E7F-AFF4-AA9FAE5465F1}" type="sibTrans" cxnId="{8FE882B6-DB2F-4418-B63F-B39F0AFB7409}">
      <dgm:prSet/>
      <dgm:spPr/>
      <dgm:t>
        <a:bodyPr/>
        <a:lstStyle/>
        <a:p>
          <a:endParaRPr lang="en-US"/>
        </a:p>
      </dgm:t>
    </dgm:pt>
    <dgm:pt modelId="{52D4E6BE-8E76-4668-BAD1-87906D275F6E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 That is, can the strategy be attempted within the physical, human and financial resources of the enterprise</a:t>
          </a:r>
          <a:endParaRPr lang="en-US" dirty="0"/>
        </a:p>
      </dgm:t>
    </dgm:pt>
    <dgm:pt modelId="{A539D5C5-D586-4EFD-A13F-66AEB0CAC879}" type="parTrans" cxnId="{4AD719D2-72F3-4854-88B4-9BE336F63242}">
      <dgm:prSet/>
      <dgm:spPr/>
      <dgm:t>
        <a:bodyPr/>
        <a:lstStyle/>
        <a:p>
          <a:endParaRPr lang="en-US"/>
        </a:p>
      </dgm:t>
    </dgm:pt>
    <dgm:pt modelId="{987A86B6-9198-41E7-955F-1C1E046C7121}" type="sibTrans" cxnId="{4AD719D2-72F3-4854-88B4-9BE336F63242}">
      <dgm:prSet/>
      <dgm:spPr/>
      <dgm:t>
        <a:bodyPr/>
        <a:lstStyle/>
        <a:p>
          <a:endParaRPr lang="en-US"/>
        </a:p>
      </dgm:t>
    </dgm:pt>
    <dgm:pt modelId="{20903B3F-58C3-40E3-9465-7DEC1C7DCC4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C606CD5-2695-4DF5-8D9A-6912E3E6C610}" type="parTrans" cxnId="{EDEC9239-576B-4995-AB3B-9D956C226FE4}">
      <dgm:prSet/>
      <dgm:spPr/>
      <dgm:t>
        <a:bodyPr/>
        <a:lstStyle/>
        <a:p>
          <a:endParaRPr lang="en-US"/>
        </a:p>
      </dgm:t>
    </dgm:pt>
    <dgm:pt modelId="{9F56B1C0-E80E-4D7F-B563-7FEE9F7A9AB1}" type="sibTrans" cxnId="{EDEC9239-576B-4995-AB3B-9D956C226FE4}">
      <dgm:prSet/>
      <dgm:spPr/>
      <dgm:t>
        <a:bodyPr/>
        <a:lstStyle/>
        <a:p>
          <a:endParaRPr lang="en-US"/>
        </a:p>
      </dgm:t>
    </dgm:pt>
    <dgm:pt modelId="{74B96370-FBBC-4F1B-9B5A-8B582E67395C}" type="pres">
      <dgm:prSet presAssocID="{B0E38C2D-40C1-4FC1-BAA2-BE6A15253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DE5D1-39B7-4547-AFA8-19259F07B546}" type="pres">
      <dgm:prSet presAssocID="{AF029D41-77DA-4845-91B5-8B8EA7B57CA0}" presName="linNode" presStyleCnt="0"/>
      <dgm:spPr/>
    </dgm:pt>
    <dgm:pt modelId="{DF652AC8-78DF-4298-A0C9-375AF13E8BF4}" type="pres">
      <dgm:prSet presAssocID="{AF029D41-77DA-4845-91B5-8B8EA7B57CA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9054-68C8-4281-83FA-4F8B532DDAE3}" type="pres">
      <dgm:prSet presAssocID="{AF029D41-77DA-4845-91B5-8B8EA7B57C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76DC0-D4FE-4B21-8C36-95904990FE42}" type="pres">
      <dgm:prSet presAssocID="{7BA93A98-1CD0-4FDC-9EEE-A3A178CDBEBD}" presName="sp" presStyleCnt="0"/>
      <dgm:spPr/>
    </dgm:pt>
    <dgm:pt modelId="{1EDAC14D-D30A-458B-B24F-B53B81190C36}" type="pres">
      <dgm:prSet presAssocID="{83A00987-4142-4CBC-A6C4-7FCAED847217}" presName="linNode" presStyleCnt="0"/>
      <dgm:spPr/>
    </dgm:pt>
    <dgm:pt modelId="{763D3EBD-74DB-4130-9AB8-6F5D2994DAE0}" type="pres">
      <dgm:prSet presAssocID="{83A00987-4142-4CBC-A6C4-7FCAED84721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ADBAC-924B-40FE-8BA0-5A4FBCC67DC8}" type="pres">
      <dgm:prSet presAssocID="{83A00987-4142-4CBC-A6C4-7FCAED84721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0EFDD-7A31-41B8-8521-3FBAD4FE3F41}" type="pres">
      <dgm:prSet presAssocID="{977A287E-749A-466E-B75F-5C07C079484B}" presName="sp" presStyleCnt="0"/>
      <dgm:spPr/>
    </dgm:pt>
    <dgm:pt modelId="{BA6772A7-7CE4-4B56-854A-543324CEADC3}" type="pres">
      <dgm:prSet presAssocID="{E0CAF76B-1221-40D9-A216-6E1C83EA525F}" presName="linNode" presStyleCnt="0"/>
      <dgm:spPr/>
    </dgm:pt>
    <dgm:pt modelId="{DCE7F459-130F-47E8-AD8C-075257EE3406}" type="pres">
      <dgm:prSet presAssocID="{E0CAF76B-1221-40D9-A216-6E1C83EA525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E8288-0AB9-486F-8017-875663F61790}" type="pres">
      <dgm:prSet presAssocID="{E0CAF76B-1221-40D9-A216-6E1C83EA52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7290C-7DE4-4903-9E8F-2244116D9EA4}" type="pres">
      <dgm:prSet presAssocID="{E23C5D06-3840-4E7F-AFF4-AA9FAE5465F1}" presName="sp" presStyleCnt="0"/>
      <dgm:spPr/>
    </dgm:pt>
    <dgm:pt modelId="{B909F3C0-845A-49C4-9A62-244554BE56B7}" type="pres">
      <dgm:prSet presAssocID="{20903B3F-58C3-40E3-9465-7DEC1C7DCC42}" presName="linNode" presStyleCnt="0"/>
      <dgm:spPr/>
    </dgm:pt>
    <dgm:pt modelId="{68418CF9-FD41-4772-A03D-81F5B9C74A8C}" type="pres">
      <dgm:prSet presAssocID="{20903B3F-58C3-40E3-9465-7DEC1C7DCC42}" presName="parentText" presStyleLbl="node1" presStyleIdx="3" presStyleCnt="4" custScaleY="85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1EC9B-D25F-4446-85C3-127B2F0CC749}" srcId="{AF029D41-77DA-4845-91B5-8B8EA7B57CA0}" destId="{5BDB2097-D00B-45BD-BFD0-82D4F6A5353D}" srcOrd="0" destOrd="0" parTransId="{D39A56C2-8BF7-4C77-A641-BC9D74A4E181}" sibTransId="{B025756C-35BB-4F54-939E-2423FA3EB74D}"/>
    <dgm:cxn modelId="{AC2C606A-30BA-49E2-9E13-993FFFC2D57C}" type="presOf" srcId="{E5E2A570-3E4F-45F6-8BE0-64009147E214}" destId="{83EADBAC-924B-40FE-8BA0-5A4FBCC67DC8}" srcOrd="0" destOrd="0" presId="urn:microsoft.com/office/officeart/2005/8/layout/vList5"/>
    <dgm:cxn modelId="{51AEDC34-50F6-419B-A34F-C7BADD6FEA19}" srcId="{B0E38C2D-40C1-4FC1-BAA2-BE6A15253721}" destId="{AF029D41-77DA-4845-91B5-8B8EA7B57CA0}" srcOrd="0" destOrd="0" parTransId="{73B67028-33F1-4CD3-9DA7-DC248BD7F1B9}" sibTransId="{7BA93A98-1CD0-4FDC-9EEE-A3A178CDBEBD}"/>
    <dgm:cxn modelId="{8FE882B6-DB2F-4418-B63F-B39F0AFB7409}" srcId="{B0E38C2D-40C1-4FC1-BAA2-BE6A15253721}" destId="{E0CAF76B-1221-40D9-A216-6E1C83EA525F}" srcOrd="2" destOrd="0" parTransId="{63FAACB1-8FF2-4FBA-BF04-0BA736995336}" sibTransId="{E23C5D06-3840-4E7F-AFF4-AA9FAE5465F1}"/>
    <dgm:cxn modelId="{CCCD4D48-C5BB-49D7-9A2E-7D85C95E219A}" srcId="{83A00987-4142-4CBC-A6C4-7FCAED847217}" destId="{E5E2A570-3E4F-45F6-8BE0-64009147E214}" srcOrd="0" destOrd="0" parTransId="{D20F53FE-F20D-4009-BA60-9B36D2B9E1C5}" sibTransId="{58F03533-6790-4188-8C21-D5A87531AB3A}"/>
    <dgm:cxn modelId="{C0BA8CB6-A223-4935-87D4-74BBE07EF81E}" type="presOf" srcId="{B0E38C2D-40C1-4FC1-BAA2-BE6A15253721}" destId="{74B96370-FBBC-4F1B-9B5A-8B582E67395C}" srcOrd="0" destOrd="0" presId="urn:microsoft.com/office/officeart/2005/8/layout/vList5"/>
    <dgm:cxn modelId="{EDEC9239-576B-4995-AB3B-9D956C226FE4}" srcId="{B0E38C2D-40C1-4FC1-BAA2-BE6A15253721}" destId="{20903B3F-58C3-40E3-9465-7DEC1C7DCC42}" srcOrd="3" destOrd="0" parTransId="{1C606CD5-2695-4DF5-8D9A-6912E3E6C610}" sibTransId="{9F56B1C0-E80E-4D7F-B563-7FEE9F7A9AB1}"/>
    <dgm:cxn modelId="{EFA1EBFA-73C4-491A-99E1-F06930D76366}" type="presOf" srcId="{52D4E6BE-8E76-4668-BAD1-87906D275F6E}" destId="{629E8288-0AB9-486F-8017-875663F61790}" srcOrd="0" destOrd="0" presId="urn:microsoft.com/office/officeart/2005/8/layout/vList5"/>
    <dgm:cxn modelId="{7299F0F1-F06D-4047-A7E8-2541D1FCA982}" type="presOf" srcId="{83A00987-4142-4CBC-A6C4-7FCAED847217}" destId="{763D3EBD-74DB-4130-9AB8-6F5D2994DAE0}" srcOrd="0" destOrd="0" presId="urn:microsoft.com/office/officeart/2005/8/layout/vList5"/>
    <dgm:cxn modelId="{A637FEB3-240D-4D3F-A402-357618F079AF}" type="presOf" srcId="{E0CAF76B-1221-40D9-A216-6E1C83EA525F}" destId="{DCE7F459-130F-47E8-AD8C-075257EE3406}" srcOrd="0" destOrd="0" presId="urn:microsoft.com/office/officeart/2005/8/layout/vList5"/>
    <dgm:cxn modelId="{ADDB110C-E638-4FCE-9E51-F8002DFD1279}" srcId="{B0E38C2D-40C1-4FC1-BAA2-BE6A15253721}" destId="{83A00987-4142-4CBC-A6C4-7FCAED847217}" srcOrd="1" destOrd="0" parTransId="{703F6640-FE42-4A21-965D-88405F471FC3}" sibTransId="{977A287E-749A-466E-B75F-5C07C079484B}"/>
    <dgm:cxn modelId="{EBEE2F70-3633-467A-9665-2AA8F68F99F0}" type="presOf" srcId="{5BDB2097-D00B-45BD-BFD0-82D4F6A5353D}" destId="{68529054-68C8-4281-83FA-4F8B532DDAE3}" srcOrd="0" destOrd="0" presId="urn:microsoft.com/office/officeart/2005/8/layout/vList5"/>
    <dgm:cxn modelId="{47DD80C0-88C1-43C2-A1E9-B1F35C5EB207}" type="presOf" srcId="{20903B3F-58C3-40E3-9465-7DEC1C7DCC42}" destId="{68418CF9-FD41-4772-A03D-81F5B9C74A8C}" srcOrd="0" destOrd="0" presId="urn:microsoft.com/office/officeart/2005/8/layout/vList5"/>
    <dgm:cxn modelId="{E5473612-CDF8-42C2-A840-1D702A34AF38}" type="presOf" srcId="{AF029D41-77DA-4845-91B5-8B8EA7B57CA0}" destId="{DF652AC8-78DF-4298-A0C9-375AF13E8BF4}" srcOrd="0" destOrd="0" presId="urn:microsoft.com/office/officeart/2005/8/layout/vList5"/>
    <dgm:cxn modelId="{4AD719D2-72F3-4854-88B4-9BE336F63242}" srcId="{E0CAF76B-1221-40D9-A216-6E1C83EA525F}" destId="{52D4E6BE-8E76-4668-BAD1-87906D275F6E}" srcOrd="0" destOrd="0" parTransId="{A539D5C5-D586-4EFD-A13F-66AEB0CAC879}" sibTransId="{987A86B6-9198-41E7-955F-1C1E046C7121}"/>
    <dgm:cxn modelId="{8AE25E8C-FEF4-4221-950F-F327A0C1BCF0}" type="presParOf" srcId="{74B96370-FBBC-4F1B-9B5A-8B582E67395C}" destId="{D36DE5D1-39B7-4547-AFA8-19259F07B546}" srcOrd="0" destOrd="0" presId="urn:microsoft.com/office/officeart/2005/8/layout/vList5"/>
    <dgm:cxn modelId="{1C76F9EE-AC22-4824-B394-F36651D37704}" type="presParOf" srcId="{D36DE5D1-39B7-4547-AFA8-19259F07B546}" destId="{DF652AC8-78DF-4298-A0C9-375AF13E8BF4}" srcOrd="0" destOrd="0" presId="urn:microsoft.com/office/officeart/2005/8/layout/vList5"/>
    <dgm:cxn modelId="{7148D2F1-5912-4400-BEC2-1BFC79ADC68D}" type="presParOf" srcId="{D36DE5D1-39B7-4547-AFA8-19259F07B546}" destId="{68529054-68C8-4281-83FA-4F8B532DDAE3}" srcOrd="1" destOrd="0" presId="urn:microsoft.com/office/officeart/2005/8/layout/vList5"/>
    <dgm:cxn modelId="{920F45B3-9C66-4276-A54B-0C9BF43223C1}" type="presParOf" srcId="{74B96370-FBBC-4F1B-9B5A-8B582E67395C}" destId="{79C76DC0-D4FE-4B21-8C36-95904990FE42}" srcOrd="1" destOrd="0" presId="urn:microsoft.com/office/officeart/2005/8/layout/vList5"/>
    <dgm:cxn modelId="{1B1EFD9C-D9AA-44EA-B3B3-40632B719784}" type="presParOf" srcId="{74B96370-FBBC-4F1B-9B5A-8B582E67395C}" destId="{1EDAC14D-D30A-458B-B24F-B53B81190C36}" srcOrd="2" destOrd="0" presId="urn:microsoft.com/office/officeart/2005/8/layout/vList5"/>
    <dgm:cxn modelId="{B67568F4-71C6-4DC3-BA17-EF5FF31E1ADF}" type="presParOf" srcId="{1EDAC14D-D30A-458B-B24F-B53B81190C36}" destId="{763D3EBD-74DB-4130-9AB8-6F5D2994DAE0}" srcOrd="0" destOrd="0" presId="urn:microsoft.com/office/officeart/2005/8/layout/vList5"/>
    <dgm:cxn modelId="{863DA878-31C9-4F57-8D31-D04E3963353D}" type="presParOf" srcId="{1EDAC14D-D30A-458B-B24F-B53B81190C36}" destId="{83EADBAC-924B-40FE-8BA0-5A4FBCC67DC8}" srcOrd="1" destOrd="0" presId="urn:microsoft.com/office/officeart/2005/8/layout/vList5"/>
    <dgm:cxn modelId="{6825A4A9-3BD0-4A9C-A5F9-1681A3CC6B5A}" type="presParOf" srcId="{74B96370-FBBC-4F1B-9B5A-8B582E67395C}" destId="{DE50EFDD-7A31-41B8-8521-3FBAD4FE3F41}" srcOrd="3" destOrd="0" presId="urn:microsoft.com/office/officeart/2005/8/layout/vList5"/>
    <dgm:cxn modelId="{987C11FE-93E4-40B1-8D3C-C03BD7417710}" type="presParOf" srcId="{74B96370-FBBC-4F1B-9B5A-8B582E67395C}" destId="{BA6772A7-7CE4-4B56-854A-543324CEADC3}" srcOrd="4" destOrd="0" presId="urn:microsoft.com/office/officeart/2005/8/layout/vList5"/>
    <dgm:cxn modelId="{99383C6B-DB19-4B33-A2E3-404136CF299B}" type="presParOf" srcId="{BA6772A7-7CE4-4B56-854A-543324CEADC3}" destId="{DCE7F459-130F-47E8-AD8C-075257EE3406}" srcOrd="0" destOrd="0" presId="urn:microsoft.com/office/officeart/2005/8/layout/vList5"/>
    <dgm:cxn modelId="{319ED06C-E50D-482F-8C0F-0997C68F8F22}" type="presParOf" srcId="{BA6772A7-7CE4-4B56-854A-543324CEADC3}" destId="{629E8288-0AB9-486F-8017-875663F61790}" srcOrd="1" destOrd="0" presId="urn:microsoft.com/office/officeart/2005/8/layout/vList5"/>
    <dgm:cxn modelId="{F0D2E979-B6EF-4836-824F-04D114F96003}" type="presParOf" srcId="{74B96370-FBBC-4F1B-9B5A-8B582E67395C}" destId="{9367290C-7DE4-4903-9E8F-2244116D9EA4}" srcOrd="5" destOrd="0" presId="urn:microsoft.com/office/officeart/2005/8/layout/vList5"/>
    <dgm:cxn modelId="{658AA68F-BBCE-4A81-BBF0-B2DACD6C913F}" type="presParOf" srcId="{74B96370-FBBC-4F1B-9B5A-8B582E67395C}" destId="{B909F3C0-845A-49C4-9A62-244554BE56B7}" srcOrd="6" destOrd="0" presId="urn:microsoft.com/office/officeart/2005/8/layout/vList5"/>
    <dgm:cxn modelId="{BA6A6B8D-4B50-42BB-B436-95F7388A1E34}" type="presParOf" srcId="{B909F3C0-845A-49C4-9A62-244554BE56B7}" destId="{68418CF9-FD41-4772-A03D-81F5B9C74A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18861-30E3-44FE-AC49-F1AD1D8A60A6}">
      <dsp:nvSpPr>
        <dsp:cNvPr id="0" name=""/>
        <dsp:cNvSpPr/>
      </dsp:nvSpPr>
      <dsp:spPr>
        <a:xfrm>
          <a:off x="0" y="0"/>
          <a:ext cx="10871200" cy="1533525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Strategy evaluation is vital to an organization’s well being; timely evaluation can alert management to problem or potential problem before a situation become critical, it is includes three basic activities</a:t>
          </a:r>
          <a:endParaRPr lang="en-US" sz="3000" kern="1200" dirty="0"/>
        </a:p>
      </dsp:txBody>
      <dsp:txXfrm>
        <a:off x="0" y="0"/>
        <a:ext cx="10871200" cy="1533525"/>
      </dsp:txXfrm>
    </dsp:sp>
    <dsp:sp modelId="{69564B40-1401-46C7-BED4-7C73FF6D643E}">
      <dsp:nvSpPr>
        <dsp:cNvPr id="0" name=""/>
        <dsp:cNvSpPr/>
      </dsp:nvSpPr>
      <dsp:spPr>
        <a:xfrm>
          <a:off x="5308" y="1533525"/>
          <a:ext cx="3620194" cy="3220402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Examining the underlying bases of a firm’s strategy</a:t>
          </a:r>
          <a:endParaRPr lang="en-US" sz="2800" kern="1200" dirty="0"/>
        </a:p>
      </dsp:txBody>
      <dsp:txXfrm>
        <a:off x="5308" y="1533525"/>
        <a:ext cx="3620194" cy="3220402"/>
      </dsp:txXfrm>
    </dsp:sp>
    <dsp:sp modelId="{4A6CCBB2-A78B-4DE8-84FA-F088A64FC985}">
      <dsp:nvSpPr>
        <dsp:cNvPr id="0" name=""/>
        <dsp:cNvSpPr/>
      </dsp:nvSpPr>
      <dsp:spPr>
        <a:xfrm>
          <a:off x="3625502" y="1533525"/>
          <a:ext cx="3620194" cy="322040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Comparing expected result with actual result</a:t>
          </a:r>
          <a:endParaRPr lang="en-US" sz="2800" kern="1200" dirty="0"/>
        </a:p>
      </dsp:txBody>
      <dsp:txXfrm>
        <a:off x="3625502" y="1533525"/>
        <a:ext cx="3620194" cy="3220402"/>
      </dsp:txXfrm>
    </dsp:sp>
    <dsp:sp modelId="{B4F282B7-1B48-448F-9C20-8B450CD395DA}">
      <dsp:nvSpPr>
        <dsp:cNvPr id="0" name=""/>
        <dsp:cNvSpPr/>
      </dsp:nvSpPr>
      <dsp:spPr>
        <a:xfrm>
          <a:off x="7245697" y="1533525"/>
          <a:ext cx="3620194" cy="322040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Taking corrective action to ensure that performance conforms to plan</a:t>
          </a:r>
          <a:endParaRPr lang="en-US" sz="2400" kern="1200" dirty="0"/>
        </a:p>
      </dsp:txBody>
      <dsp:txXfrm>
        <a:off x="7245697" y="1533525"/>
        <a:ext cx="3620194" cy="3220402"/>
      </dsp:txXfrm>
    </dsp:sp>
    <dsp:sp modelId="{9900F94A-3E8E-42DE-87B4-7EFE59FC0B55}">
      <dsp:nvSpPr>
        <dsp:cNvPr id="0" name=""/>
        <dsp:cNvSpPr/>
      </dsp:nvSpPr>
      <dsp:spPr>
        <a:xfrm>
          <a:off x="0" y="4753927"/>
          <a:ext cx="10871200" cy="3578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29054-68C8-4281-83FA-4F8B532DDAE3}">
      <dsp:nvSpPr>
        <dsp:cNvPr id="0" name=""/>
        <dsp:cNvSpPr/>
      </dsp:nvSpPr>
      <dsp:spPr>
        <a:xfrm rot="5400000">
          <a:off x="6882239" y="-2840088"/>
          <a:ext cx="1020353" cy="695756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 strategy should not present inconsistent goals and policies</a:t>
          </a:r>
          <a:endParaRPr lang="en-US" sz="2400" kern="1200" dirty="0"/>
        </a:p>
      </dsp:txBody>
      <dsp:txXfrm rot="-5400000">
        <a:off x="3913632" y="178329"/>
        <a:ext cx="6907758" cy="920733"/>
      </dsp:txXfrm>
    </dsp:sp>
    <dsp:sp modelId="{DF652AC8-78DF-4298-A0C9-375AF13E8BF4}">
      <dsp:nvSpPr>
        <dsp:cNvPr id="0" name=""/>
        <dsp:cNvSpPr/>
      </dsp:nvSpPr>
      <dsp:spPr>
        <a:xfrm>
          <a:off x="0" y="974"/>
          <a:ext cx="3913632" cy="1275441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Consistency</a:t>
          </a:r>
          <a:endParaRPr lang="en-US" sz="2800" kern="1200" dirty="0"/>
        </a:p>
      </dsp:txBody>
      <dsp:txXfrm>
        <a:off x="62262" y="63236"/>
        <a:ext cx="3789108" cy="1150917"/>
      </dsp:txXfrm>
    </dsp:sp>
    <dsp:sp modelId="{83EADBAC-924B-40FE-8BA0-5A4FBCC67DC8}">
      <dsp:nvSpPr>
        <dsp:cNvPr id="0" name=""/>
        <dsp:cNvSpPr/>
      </dsp:nvSpPr>
      <dsp:spPr>
        <a:xfrm rot="5400000">
          <a:off x="6882239" y="-1500875"/>
          <a:ext cx="1020353" cy="6957568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It refers to the need for strategist to examine sets of trends.</a:t>
          </a:r>
          <a:endParaRPr lang="en-US" sz="2200" kern="1200" dirty="0"/>
        </a:p>
      </dsp:txBody>
      <dsp:txXfrm rot="-5400000">
        <a:off x="3913632" y="1517542"/>
        <a:ext cx="6907758" cy="920733"/>
      </dsp:txXfrm>
    </dsp:sp>
    <dsp:sp modelId="{763D3EBD-74DB-4130-9AB8-6F5D2994DAE0}">
      <dsp:nvSpPr>
        <dsp:cNvPr id="0" name=""/>
        <dsp:cNvSpPr/>
      </dsp:nvSpPr>
      <dsp:spPr>
        <a:xfrm>
          <a:off x="0" y="1340187"/>
          <a:ext cx="3913632" cy="1275441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Consonance</a:t>
          </a:r>
          <a:endParaRPr lang="en-US" sz="3000" kern="1200" dirty="0"/>
        </a:p>
      </dsp:txBody>
      <dsp:txXfrm>
        <a:off x="62262" y="1402449"/>
        <a:ext cx="3789108" cy="1150917"/>
      </dsp:txXfrm>
    </dsp:sp>
    <dsp:sp modelId="{629E8288-0AB9-486F-8017-875663F61790}">
      <dsp:nvSpPr>
        <dsp:cNvPr id="0" name=""/>
        <dsp:cNvSpPr/>
      </dsp:nvSpPr>
      <dsp:spPr>
        <a:xfrm rot="5400000">
          <a:off x="6882239" y="-161661"/>
          <a:ext cx="1020353" cy="6957568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 That is, can the strategy be attempted within the physical, human and financial resources of the enterprise</a:t>
          </a:r>
          <a:endParaRPr lang="en-US" sz="2200" kern="1200" dirty="0"/>
        </a:p>
      </dsp:txBody>
      <dsp:txXfrm rot="-5400000">
        <a:off x="3913632" y="2856756"/>
        <a:ext cx="6907758" cy="920733"/>
      </dsp:txXfrm>
    </dsp:sp>
    <dsp:sp modelId="{DCE7F459-130F-47E8-AD8C-075257EE3406}">
      <dsp:nvSpPr>
        <dsp:cNvPr id="0" name=""/>
        <dsp:cNvSpPr/>
      </dsp:nvSpPr>
      <dsp:spPr>
        <a:xfrm>
          <a:off x="0" y="2679401"/>
          <a:ext cx="3913632" cy="127544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Feasibility</a:t>
          </a:r>
          <a:endParaRPr lang="en-US" sz="3200" kern="1200" dirty="0"/>
        </a:p>
      </dsp:txBody>
      <dsp:txXfrm>
        <a:off x="62262" y="2741663"/>
        <a:ext cx="3789108" cy="1150917"/>
      </dsp:txXfrm>
    </dsp:sp>
    <dsp:sp modelId="{68418CF9-FD41-4772-A03D-81F5B9C74A8C}">
      <dsp:nvSpPr>
        <dsp:cNvPr id="0" name=""/>
        <dsp:cNvSpPr/>
      </dsp:nvSpPr>
      <dsp:spPr>
        <a:xfrm>
          <a:off x="0" y="4018615"/>
          <a:ext cx="3913632" cy="109216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53315" y="4071930"/>
        <a:ext cx="3807002" cy="985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CBCD-DADC-4A14-A18E-2905A2F31D73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F5756-353F-4DF7-B2E2-99AB44D85C6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88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0A77-BB98-4FC8-8877-4A1901593428}" type="datetimeFigureOut">
              <a:rPr lang="en-GB" smtClean="0"/>
              <a:pPr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197F-02D9-4FB3-A7EE-EE05CE7314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2197F-02D9-4FB3-A7EE-EE05CE73147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paling optimal,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cocok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C5B9B-CA3E-4B80-A20B-1AD5579705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 smtClean="0"/>
              <a:t>EVALUASI</a:t>
            </a:r>
          </a:p>
          <a:p>
            <a:r>
              <a:rPr lang="id-ID" dirty="0" smtClean="0"/>
              <a:t>REVENUE COST PROGRAM MM</a:t>
            </a:r>
          </a:p>
          <a:p>
            <a:r>
              <a:rPr lang="id-ID" dirty="0" smtClean="0"/>
              <a:t>TW1-2015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84" y="463824"/>
            <a:ext cx="3840032" cy="2506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12192000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6798"/>
            <a:ext cx="10515600" cy="5480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6797"/>
            <a:ext cx="10515600" cy="5480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6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496" y="1122363"/>
            <a:ext cx="545412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5496" y="3602038"/>
            <a:ext cx="545412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1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7"/>
            <a:ext cx="12188952" cy="6853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FE76-8D16-4221-BCB9-4A529E946F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CA0C-607F-4923-8EBB-6C1713A43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54" y="795130"/>
            <a:ext cx="10678020" cy="5634245"/>
          </a:xfrm>
        </p:spPr>
        <p:txBody>
          <a:bodyPr/>
          <a:lstStyle>
            <a:lvl1pPr marL="357188" indent="-357188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  <a:defRPr b="1" baseline="0"/>
            </a:lvl1pPr>
            <a:lvl2pPr marL="685800" indent="-328613">
              <a:spcBef>
                <a:spcPts val="12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  <a:defRPr/>
            </a:lvl2pPr>
            <a:lvl3pPr marL="1143000" indent="-228600">
              <a:buSzPct val="70000"/>
              <a:buFont typeface="Wingdings" panose="05000000000000000000" pitchFamily="2" charset="2"/>
              <a:buChar char="n"/>
              <a:defRPr sz="2200"/>
            </a:lvl3pPr>
            <a:lvl4pPr marL="1600200" indent="-228600">
              <a:buSzPct val="70000"/>
              <a:buFont typeface="Wingdings" panose="05000000000000000000" pitchFamily="2" charset="2"/>
              <a:buChar char="l"/>
              <a:defRPr/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665" y="-3744"/>
            <a:ext cx="8719334" cy="5796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11329"/>
            <a:ext cx="185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Telkom University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58987"/>
            <a:ext cx="5181600" cy="5417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58987"/>
            <a:ext cx="5181600" cy="5417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4628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7397"/>
            <a:ext cx="5157787" cy="45022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4628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87397"/>
            <a:ext cx="5183188" cy="4502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9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2665" y="-3744"/>
            <a:ext cx="8719334" cy="5796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5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3414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3414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443" cy="580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174715" y="0"/>
            <a:ext cx="9017285" cy="5796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 userDrawn="1"/>
        </p:nvSpPr>
        <p:spPr>
          <a:xfrm>
            <a:off x="1179443" y="0"/>
            <a:ext cx="2293221" cy="579600"/>
          </a:xfrm>
          <a:prstGeom prst="homePlate">
            <a:avLst/>
          </a:prstGeom>
          <a:solidFill>
            <a:srgbClr val="1D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akultas 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konomi dan </a:t>
            </a:r>
            <a:r>
              <a:rPr lang="en-GB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d-I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isnis </a:t>
            </a:r>
          </a:p>
          <a:p>
            <a:pPr algn="ctr"/>
            <a:r>
              <a:rPr lang="id-I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id-ID" sz="10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Economics and Business</a:t>
            </a:r>
            <a:endParaRPr lang="en-GB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97868" y="65465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91E16F-9A37-4EA0-BE94-494C1E1750E7}" type="slidenum">
              <a:rPr lang="en-GB" sz="1400" smtClean="0"/>
              <a:pPr algn="ctr"/>
              <a:t>‹#›</a:t>
            </a:fld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6" y="6429375"/>
            <a:ext cx="12192000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811888" y="648969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Creating the great</a:t>
            </a:r>
            <a:r>
              <a:rPr lang="id-ID" sz="14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d-ID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business leaders</a:t>
            </a:r>
            <a:endParaRPr lang="id-ID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4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5DB5-9276-46C8-A10C-DF702028AF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wT5W_TqQ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QUfnRBOZ6N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6325496" y="1685573"/>
            <a:ext cx="5454128" cy="17561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review, evaluation, and control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6176" y="4060587"/>
            <a:ext cx="5045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hlinkClick r:id="rId3"/>
              </a:rPr>
              <a:t>https://</a:t>
            </a:r>
            <a:r>
              <a:rPr lang="id-ID" dirty="0" smtClean="0">
                <a:hlinkClick r:id="rId3"/>
              </a:rPr>
              <a:t>www.youtube.com/watch?v=tiwT5W_TqQQ</a:t>
            </a:r>
            <a:endParaRPr lang="id-ID" dirty="0" smtClean="0"/>
          </a:p>
          <a:p>
            <a:r>
              <a:rPr lang="id-ID" dirty="0">
                <a:hlinkClick r:id="rId4"/>
              </a:rPr>
              <a:t>https://</a:t>
            </a:r>
            <a:r>
              <a:rPr lang="id-ID" dirty="0" smtClean="0">
                <a:hlinkClick r:id="rId4"/>
              </a:rPr>
              <a:t>www.youtube.com/watch?v=QUfnRBOZ6N4</a:t>
            </a:r>
            <a:endParaRPr lang="id-ID" dirty="0" smtClean="0"/>
          </a:p>
          <a:p>
            <a:r>
              <a:rPr lang="id-ID" dirty="0"/>
              <a:t>https://www.youtube.com/watch?v=NfKLoGZiR4s</a:t>
            </a:r>
          </a:p>
        </p:txBody>
      </p:sp>
    </p:spTree>
    <p:extLst>
      <p:ext uri="{BB962C8B-B14F-4D97-AF65-F5344CB8AC3E}">
        <p14:creationId xmlns:p14="http://schemas.microsoft.com/office/powerpoint/2010/main" val="21266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395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Strategy Evaluation Framework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7435" y="978301"/>
            <a:ext cx="6336704" cy="16561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Activity 0ne : Review Underlying bases of Strategy</a:t>
            </a:r>
          </a:p>
          <a:p>
            <a:pPr algn="ctr"/>
            <a:endParaRPr lang="en-US" sz="1400" dirty="0" smtClean="0"/>
          </a:p>
          <a:p>
            <a:r>
              <a:rPr lang="en-US" sz="1400" dirty="0" smtClean="0"/>
              <a:t>  Prepare Revised                                 Prepare Revised</a:t>
            </a:r>
          </a:p>
          <a:p>
            <a:r>
              <a:rPr lang="en-US" sz="1400" dirty="0" smtClean="0"/>
              <a:t>       IFE  Matrix                                           EFE Matrix</a:t>
            </a:r>
          </a:p>
          <a:p>
            <a:endParaRPr lang="en-US" sz="1400" dirty="0" smtClean="0"/>
          </a:p>
          <a:p>
            <a:r>
              <a:rPr lang="en-US" sz="1400" dirty="0" smtClean="0"/>
              <a:t>Compare Revised to                       Compare Revised to</a:t>
            </a:r>
          </a:p>
          <a:p>
            <a:r>
              <a:rPr lang="en-US" sz="1400" dirty="0" smtClean="0"/>
              <a:t>Existing  IFE Matrix                         Existing EFE Matrix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2927648" y="2994525"/>
            <a:ext cx="2496277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significant diff’ occur 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95467" y="4074645"/>
            <a:ext cx="5952661" cy="86409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Activity two : Measure Org’ performance</a:t>
            </a:r>
          </a:p>
          <a:p>
            <a:r>
              <a:rPr lang="en-US" sz="1400" dirty="0" smtClean="0"/>
              <a:t>Compare planed to actual progress toward meeting stated objective.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27648" y="5298781"/>
            <a:ext cx="2496277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significant diff’ occur 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3339" y="5298781"/>
            <a:ext cx="2208245" cy="7647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Continue present course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8688288" y="2778501"/>
            <a:ext cx="3072341" cy="32403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Activity three :   Take Corrective Action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423925" y="3354565"/>
            <a:ext cx="31683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23925" y="5658821"/>
            <a:ext cx="31683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75787" y="2706493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75787" y="3714605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75787" y="5010749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  <a:endCxn id="8" idx="6"/>
          </p:cNvCxnSpPr>
          <p:nvPr/>
        </p:nvCxnSpPr>
        <p:spPr>
          <a:xfrm flipH="1">
            <a:off x="2351584" y="5658821"/>
            <a:ext cx="576064" cy="22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19937" y="2994525"/>
            <a:ext cx="52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YES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9937" y="5217481"/>
            <a:ext cx="52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YES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2568" y="371460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2355" y="5279037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NO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795338"/>
            <a:ext cx="10677525" cy="5634037"/>
          </a:xfrm>
        </p:spPr>
        <p:txBody>
          <a:bodyPr/>
          <a:lstStyle/>
          <a:p>
            <a:r>
              <a:rPr lang="id-ID" dirty="0" smtClean="0"/>
              <a:t>Revise EFE Matrix: How effective firm’s strategy has been in response to key opprotunities and threats.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622" y="75928"/>
            <a:ext cx="4718377" cy="449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98" y="1783830"/>
            <a:ext cx="10800773" cy="2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37" y="0"/>
            <a:ext cx="5243035" cy="575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98" y="621900"/>
            <a:ext cx="7195279" cy="57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575855"/>
            <a:ext cx="11582932" cy="5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5" y="-4222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Revised IFE Matrix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445" y="2276873"/>
            <a:ext cx="10081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Revised IFE matrix should focus on changes in the organization’s management , marketing, finance/accounting, R&amp;D and management information system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EFE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95338"/>
            <a:ext cx="10677525" cy="56340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600" dirty="0" smtClean="0"/>
              <a:t>It should indicate how effective a firm’s strategies have been in response to key opportunity and threats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How have competitor reacted to our strategies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How have competitor’s strategies changed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Have major competitor’s strength and weaknesses changed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Why are competitor making certain strategic changes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Why are some competitor’s strategies more successful than other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How satisfied are our competitors with their present market position and profitability 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How far can our major competitors be pushed before retaliating?</a:t>
            </a:r>
          </a:p>
          <a:p>
            <a:pPr marL="822960" lvl="1" indent="-457200" algn="just">
              <a:buClrTx/>
              <a:buSzPct val="80000"/>
              <a:buFont typeface="+mj-lt"/>
              <a:buAutoNum type="arabicPeriod"/>
            </a:pPr>
            <a:r>
              <a:rPr lang="en-US" sz="2200" dirty="0" smtClean="0"/>
              <a:t>How could we more effectively corporate with our competitors 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-396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Evaluating Strategies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20800" y="828675"/>
            <a:ext cx="10871200" cy="48736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500" dirty="0" smtClean="0"/>
              <a:t>External opportunities and threats and internal strengths and weaknesses should continually be monitored for change.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our internal strengths still strength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Have we added other internal strengths ? If so, what are they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our internal weaknesses still weaknesses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Do we now have other internal weaknesses ? If so, what are they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our external opportunities still opportunities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there now other external opportunities ? If so, what are they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our external threats still threats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there now other external threats ? If so, what are they ?</a:t>
            </a:r>
          </a:p>
          <a:p>
            <a:pPr marL="822960" lvl="1" indent="-45720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200" dirty="0" smtClean="0"/>
              <a:t>Are we vulnerable to hostile takeover 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Strategies Qualitative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95338"/>
            <a:ext cx="10677525" cy="5634037"/>
          </a:xfrm>
          <a:solidFill>
            <a:schemeClr val="accent3">
              <a:lumMod val="40000"/>
              <a:lumOff val="60000"/>
            </a:schemeClr>
          </a:solidFill>
        </p:spPr>
        <p:txBody>
          <a:bodyPr numCol="2">
            <a:noAutofit/>
          </a:bodyPr>
          <a:lstStyle/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strategy internally consistent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strategy consistent with the environment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strategies appropriate in view of available resources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the strategy involve an acceptable degree of risk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the strategy have an appropriate time framework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strategy workable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Balancing of investment high risk and low risk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Balancing investment long term and short term projects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Balancing investment slow growing and fast growing markets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Balancing investment among division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what extent are the firm’s alternative strategies socially responsible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relationship among the firm’s key internal and external strategic factors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are major competitors likely to respond to particular strategies ?</a:t>
            </a:r>
          </a:p>
          <a:p>
            <a:pPr marL="514350" indent="-514350">
              <a:buClr>
                <a:schemeClr val="tx1"/>
              </a:buClr>
              <a:buSzPct val="80000"/>
              <a:buFont typeface="+mj-lt"/>
              <a:buAutoNum type="arabicPeriod"/>
            </a:pPr>
            <a:endParaRPr lang="en-US" sz="19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54" y="575856"/>
            <a:ext cx="6940446" cy="62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901"/>
            <a:ext cx="10515600" cy="5330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Measuring Organizational </a:t>
            </a:r>
            <a:r>
              <a:rPr lang="en-US" sz="3600" dirty="0" smtClean="0">
                <a:solidFill>
                  <a:srgbClr val="FFFF00"/>
                </a:solidFill>
              </a:rPr>
              <a:t>Performance</a:t>
            </a:r>
            <a:r>
              <a:rPr lang="id-ID" sz="3600" dirty="0" smtClean="0">
                <a:solidFill>
                  <a:srgbClr val="FFFF00"/>
                </a:solidFill>
              </a:rPr>
              <a:t/>
            </a:r>
            <a:br>
              <a:rPr lang="id-ID" sz="3600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60400" y="711015"/>
            <a:ext cx="10871200" cy="165735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It includes comparing expected result to actual result, investigating deviation from plans, evaluating individual performance, and examining progress being made toward meeting objective.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71399" y="2978500"/>
            <a:ext cx="3936437" cy="30963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Three critical comparison 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Comparing the firm’s performance over different time periods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Comparing the firm’s performance to competitors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/>
              <a:t>Comparing the firm’s performance to industry average 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944006" y="2978500"/>
            <a:ext cx="6048672" cy="30243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Return on investment (ROI)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Return on equity (ROE)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Profit Margin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Market share</a:t>
            </a:r>
          </a:p>
          <a:p>
            <a:pPr marL="342900" indent="-342900">
              <a:buFont typeface="+mj-lt"/>
              <a:buAutoNum type="arabicPeriod"/>
            </a:pPr>
            <a:endParaRPr lang="en-US" sz="2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Debt to equity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Earning per share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Sales growth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Asset growth</a:t>
            </a:r>
            <a:endParaRPr lang="en-US" sz="2100" dirty="0"/>
          </a:p>
        </p:txBody>
      </p:sp>
      <p:sp>
        <p:nvSpPr>
          <p:cNvPr id="6" name="Right Arrow 5"/>
          <p:cNvSpPr/>
          <p:nvPr/>
        </p:nvSpPr>
        <p:spPr>
          <a:xfrm>
            <a:off x="4599857" y="3626572"/>
            <a:ext cx="1248139" cy="18722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42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FF00"/>
                </a:solidFill>
              </a:rPr>
              <a:t>Quiz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8930" y="680188"/>
            <a:ext cx="1095413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Sebuah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perusahaan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dibidang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Telekomunikasi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terkemuka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sudah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go public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sedang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mengimplementasikan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Strategi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Market Development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mebutuhkan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Milyard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mendapatkan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terdapat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alternatif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Common Stock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menjual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saham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Debt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pinjaman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Bank)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Combination ( 50% common stock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50% debt)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Situasi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Perusahaan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Jumlah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saham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beredar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100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lembar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Harga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lembar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saham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20.000,-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pinjaman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tahun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25%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Pajak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perusahaan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30%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Perusahaan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memproyeksikan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EBIT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tahun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sebesar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300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Milyard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Pertanyaan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tool  EPS / EBIT Analysis ( R David page 294) alternative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yang paling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menguntungkan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bagi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perusahaan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mendapatkan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tersebut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-434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Taking Corrective Actions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360" y="1194325"/>
            <a:ext cx="2976331" cy="4680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taking corrective action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requires making change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07701" y="1194325"/>
            <a:ext cx="8448939" cy="16561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700" b="1" dirty="0" smtClean="0"/>
              <a:t>Example of changes : altering an org’ structure, replacing one or more key individuals, selling a division, revising business mission, revising objectives, devising new policies, issuing stock to raise capital, adding salesperson, differently allocating resources, developing new performance incentive.</a:t>
            </a:r>
            <a:endParaRPr lang="en-US" sz="17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07701" y="2994525"/>
            <a:ext cx="8448939" cy="86409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Strategy evaluation enhances an organization’s ability and capacity to adapt successfully to changing circumstances</a:t>
            </a:r>
            <a:endParaRPr lang="en-US" sz="17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07701" y="4002637"/>
            <a:ext cx="8448939" cy="86409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Research suggest that participation in strategy-evaluation activities is one of the best way to overcome individual’s resistance to change</a:t>
            </a:r>
            <a:endParaRPr lang="en-US" sz="17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07701" y="5010749"/>
            <a:ext cx="8448939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Strategy evaluation can lead to strategy-formulation,  strategy implementation or both, or no change at all</a:t>
            </a:r>
            <a:endParaRPr 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439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Contingency Planning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4532" y="1821100"/>
            <a:ext cx="3407701" cy="30963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Contingency plan can be defined as alternative plan that can be put into effect if certain key events do not occur as expected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3791744" y="884996"/>
            <a:ext cx="7872875" cy="93610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a major competitor withdraw from particular markets as intelligence reports indicate, what action should our firm takes ?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791744" y="1893108"/>
            <a:ext cx="7872875" cy="86409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our sales objective are not reached, what action should our firm take to avoid profit losses ?</a:t>
            </a: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3791744" y="2829212"/>
            <a:ext cx="7872875" cy="936104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demand of our new product exceeds plan, what action should our firm take to meet the higher demand?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3791744" y="3837324"/>
            <a:ext cx="7872875" cy="108012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certain disaster occur-such as loss of computer capabilities, a hostile takeover attempt,  loss of patent protection, or destructing of manufacturing facilities because of earthquakes, what action should we take?</a:t>
            </a:r>
            <a:endParaRPr lang="en-US" sz="1600" dirty="0"/>
          </a:p>
        </p:txBody>
      </p:sp>
      <p:sp>
        <p:nvSpPr>
          <p:cNvPr id="10" name="Pentagon 9"/>
          <p:cNvSpPr/>
          <p:nvPr/>
        </p:nvSpPr>
        <p:spPr>
          <a:xfrm>
            <a:off x="3791744" y="4989452"/>
            <a:ext cx="7872875" cy="1080120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If a new technological advancement makes our new product obsolete sooner than expected, what action should we take ?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-3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Tugas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Terakhir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20800" y="954088"/>
            <a:ext cx="10871200" cy="4800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dirty="0" err="1" smtClean="0"/>
              <a:t>Pelajari</a:t>
            </a:r>
            <a:r>
              <a:rPr lang="en-US" dirty="0" smtClean="0"/>
              <a:t> Case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Tugas Besar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Summary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2 s/d 13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case </a:t>
            </a:r>
            <a:r>
              <a:rPr lang="en-US" dirty="0" err="1" smtClean="0"/>
              <a:t>anda</a:t>
            </a:r>
            <a:r>
              <a:rPr lang="id-ID" dirty="0" smtClean="0"/>
              <a:t>, diharapkan anda berpedoman pada buku R. David Part 5 : Strategic Management Case Analysis</a:t>
            </a:r>
            <a:endParaRPr lang="en-US" dirty="0" smtClean="0"/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power point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id-ID" dirty="0" smtClean="0"/>
              <a:t>15-20 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.</a:t>
            </a:r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hard copy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1</a:t>
            </a:r>
            <a:r>
              <a:rPr lang="id-ID" dirty="0" smtClean="0"/>
              <a:t>3</a:t>
            </a:r>
            <a:endParaRPr lang="en-US" dirty="0" smtClean="0"/>
          </a:p>
          <a:p>
            <a:pPr marL="514350" indent="-514350"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bergantian</a:t>
            </a:r>
            <a:r>
              <a:rPr lang="id-ID" dirty="0" smtClean="0"/>
              <a:t> sesuai undian pada pertemuan berikut.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46873" y="1150452"/>
          <a:ext cx="9584038" cy="465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4767490" imgH="2314051" progId="Excel.Sheet.12">
                  <p:embed/>
                </p:oleObj>
              </mc:Choice>
              <mc:Fallback>
                <p:oleObj name="Worksheet" r:id="rId3" imgW="4767490" imgH="2314051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873" y="1150452"/>
                        <a:ext cx="9584038" cy="4653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575856"/>
            <a:ext cx="9863528" cy="58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-358775"/>
            <a:ext cx="10515600" cy="11334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Nature of Strategy Evaluation 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1320800" y="865188"/>
          <a:ext cx="108712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-179874"/>
            <a:ext cx="10515600" cy="91712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Rumelt’s</a:t>
            </a:r>
            <a:r>
              <a:rPr lang="en-US" sz="3600" dirty="0" smtClean="0">
                <a:solidFill>
                  <a:srgbClr val="FFFF00"/>
                </a:solidFill>
              </a:rPr>
              <a:t> Criteria for Evaluating Strategies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294967295"/>
          </p:nvPr>
        </p:nvGraphicFramePr>
        <p:xfrm>
          <a:off x="1320800" y="885825"/>
          <a:ext cx="108712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751851" y="4936105"/>
            <a:ext cx="691276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strategy  must provide for the creation and/or maintenance of a competitive advantage in a selected area of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489" y="5877272"/>
            <a:ext cx="172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Advantage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412" y="5205476"/>
            <a:ext cx="177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Advantage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4638" y="1109663"/>
            <a:ext cx="11917362" cy="464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" y="659567"/>
            <a:ext cx="12130503" cy="4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" y="659567"/>
            <a:ext cx="12130503" cy="4347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093788"/>
            <a:ext cx="10136188" cy="5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3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091" y="0"/>
            <a:ext cx="7759692" cy="57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84" y="1399292"/>
            <a:ext cx="10661368" cy="548118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860425"/>
            <a:ext cx="6121400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9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1126</Words>
  <Application>Microsoft Office PowerPoint</Application>
  <PresentationFormat>Widescreen</PresentationFormat>
  <Paragraphs>122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Courier New</vt:lpstr>
      <vt:lpstr>Kristen ITC</vt:lpstr>
      <vt:lpstr>Times New Roman</vt:lpstr>
      <vt:lpstr>Wingdings</vt:lpstr>
      <vt:lpstr>Office Theme</vt:lpstr>
      <vt:lpstr>Worksheet</vt:lpstr>
      <vt:lpstr>PowerPoint Presentation</vt:lpstr>
      <vt:lpstr>Quiz</vt:lpstr>
      <vt:lpstr>PowerPoint Presentation</vt:lpstr>
      <vt:lpstr>PowerPoint Presentation</vt:lpstr>
      <vt:lpstr>The Nature of Strategy Evaluation </vt:lpstr>
      <vt:lpstr>Rumelt’s Criteria for Evaluating Strategies</vt:lpstr>
      <vt:lpstr>PowerPoint Presentation</vt:lpstr>
      <vt:lpstr>PowerPoint Presentation</vt:lpstr>
      <vt:lpstr>PowerPoint Presentation</vt:lpstr>
      <vt:lpstr>Strategy Evaluation Framework</vt:lpstr>
      <vt:lpstr>PowerPoint Presentation</vt:lpstr>
      <vt:lpstr>PowerPoint Presentation</vt:lpstr>
      <vt:lpstr>PowerPoint Presentation</vt:lpstr>
      <vt:lpstr>Revised IFE Matrix</vt:lpstr>
      <vt:lpstr>Revised EFE matrix</vt:lpstr>
      <vt:lpstr>Evaluating Strategies</vt:lpstr>
      <vt:lpstr>Evaluating Strategies Qualitative Question</vt:lpstr>
      <vt:lpstr>PowerPoint Presentation</vt:lpstr>
      <vt:lpstr>Measuring Organizational Performance </vt:lpstr>
      <vt:lpstr>Taking Corrective Actions</vt:lpstr>
      <vt:lpstr>Contingency Planning</vt:lpstr>
      <vt:lpstr>Tugas Terakhir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Dadan Rahadian</dc:creator>
  <cp:lastModifiedBy>Sekretariat</cp:lastModifiedBy>
  <cp:revision>322</cp:revision>
  <dcterms:created xsi:type="dcterms:W3CDTF">2014-08-19T01:41:41Z</dcterms:created>
  <dcterms:modified xsi:type="dcterms:W3CDTF">2017-11-05T17:24:27Z</dcterms:modified>
</cp:coreProperties>
</file>